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4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87" r:id="rId7"/>
    <p:sldId id="262" r:id="rId8"/>
    <p:sldId id="288" r:id="rId9"/>
    <p:sldId id="289" r:id="rId10"/>
    <p:sldId id="264" r:id="rId11"/>
    <p:sldId id="290" r:id="rId12"/>
    <p:sldId id="291" r:id="rId13"/>
    <p:sldId id="266" r:id="rId14"/>
    <p:sldId id="293" r:id="rId15"/>
    <p:sldId id="267" r:id="rId16"/>
    <p:sldId id="292" r:id="rId17"/>
    <p:sldId id="294" r:id="rId18"/>
    <p:sldId id="295" r:id="rId19"/>
    <p:sldId id="296" r:id="rId20"/>
    <p:sldId id="297" r:id="rId21"/>
    <p:sldId id="298" r:id="rId22"/>
    <p:sldId id="286" r:id="rId23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3" autoAdjust="0"/>
    <p:restoredTop sz="86451" autoAdjust="0"/>
  </p:normalViewPr>
  <p:slideViewPr>
    <p:cSldViewPr snapToGrid="0">
      <p:cViewPr varScale="1">
        <p:scale>
          <a:sx n="66" d="100"/>
          <a:sy n="66" d="100"/>
        </p:scale>
        <p:origin x="552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gs" Target="tags/tag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C4F55-7269-4165-AC00-2E7044ABDD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8852A-8EC9-4572-B7E0-944668B47B9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68852A-8EC9-4572-B7E0-944668B47B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68852A-8EC9-4572-B7E0-944668B47B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68852A-8EC9-4572-B7E0-944668B47B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68852A-8EC9-4572-B7E0-944668B47B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68852A-8EC9-4572-B7E0-944668B47B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68852A-8EC9-4572-B7E0-944668B47B9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: 形状 4"/>
          <p:cNvSpPr/>
          <p:nvPr/>
        </p:nvSpPr>
        <p:spPr>
          <a:xfrm>
            <a:off x="5011420" y="4303438"/>
            <a:ext cx="1187450" cy="1187450"/>
          </a:xfrm>
          <a:custGeom>
            <a:avLst/>
            <a:gdLst>
              <a:gd name="connsiteX0" fmla="*/ 1188085 w 1187450"/>
              <a:gd name="connsiteY0" fmla="*/ 595630 h 1187450"/>
              <a:gd name="connsiteX1" fmla="*/ 595630 w 1187450"/>
              <a:gd name="connsiteY1" fmla="*/ 1188085 h 1187450"/>
              <a:gd name="connsiteX2" fmla="*/ 3175 w 1187450"/>
              <a:gd name="connsiteY2" fmla="*/ 595630 h 1187450"/>
              <a:gd name="connsiteX3" fmla="*/ 595630 w 1187450"/>
              <a:gd name="connsiteY3" fmla="*/ 3175 h 1187450"/>
              <a:gd name="connsiteX4" fmla="*/ 1188085 w 1187450"/>
              <a:gd name="connsiteY4" fmla="*/ 595630 h 118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450" h="1187450">
                <a:moveTo>
                  <a:pt x="1188085" y="595630"/>
                </a:moveTo>
                <a:cubicBezTo>
                  <a:pt x="1188085" y="922834"/>
                  <a:pt x="922834" y="1188085"/>
                  <a:pt x="595630" y="1188085"/>
                </a:cubicBezTo>
                <a:cubicBezTo>
                  <a:pt x="268426" y="1188085"/>
                  <a:pt x="3175" y="922834"/>
                  <a:pt x="3175" y="595630"/>
                </a:cubicBezTo>
                <a:cubicBezTo>
                  <a:pt x="3175" y="268426"/>
                  <a:pt x="268426" y="3175"/>
                  <a:pt x="595630" y="3175"/>
                </a:cubicBezTo>
                <a:cubicBezTo>
                  <a:pt x="922834" y="3175"/>
                  <a:pt x="1188085" y="268426"/>
                  <a:pt x="1188085" y="595630"/>
                </a:cubicBezTo>
                <a:close/>
              </a:path>
            </a:pathLst>
          </a:custGeom>
          <a:solidFill>
            <a:schemeClr val="accent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6" name="任意多边形: 形状 5"/>
          <p:cNvSpPr/>
          <p:nvPr/>
        </p:nvSpPr>
        <p:spPr>
          <a:xfrm>
            <a:off x="5930265" y="4076065"/>
            <a:ext cx="4406900" cy="2501900"/>
          </a:xfrm>
          <a:custGeom>
            <a:avLst/>
            <a:gdLst>
              <a:gd name="connsiteX0" fmla="*/ 4404995 w 4406900"/>
              <a:gd name="connsiteY0" fmla="*/ 1252855 h 2501900"/>
              <a:gd name="connsiteX1" fmla="*/ 2204085 w 4406900"/>
              <a:gd name="connsiteY1" fmla="*/ 2502535 h 2501900"/>
              <a:gd name="connsiteX2" fmla="*/ 3175 w 4406900"/>
              <a:gd name="connsiteY2" fmla="*/ 1252855 h 2501900"/>
              <a:gd name="connsiteX3" fmla="*/ 2204085 w 4406900"/>
              <a:gd name="connsiteY3" fmla="*/ 3175 h 2501900"/>
              <a:gd name="connsiteX4" fmla="*/ 4404995 w 4406900"/>
              <a:gd name="connsiteY4" fmla="*/ 1252855 h 2501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6900" h="2501900">
                <a:moveTo>
                  <a:pt x="4404995" y="1252855"/>
                </a:moveTo>
                <a:cubicBezTo>
                  <a:pt x="4404995" y="1943034"/>
                  <a:pt x="3419614" y="2502535"/>
                  <a:pt x="2204085" y="2502535"/>
                </a:cubicBezTo>
                <a:cubicBezTo>
                  <a:pt x="988556" y="2502535"/>
                  <a:pt x="3175" y="1943034"/>
                  <a:pt x="3175" y="1252855"/>
                </a:cubicBezTo>
                <a:cubicBezTo>
                  <a:pt x="3175" y="562676"/>
                  <a:pt x="988556" y="3175"/>
                  <a:pt x="2204085" y="3175"/>
                </a:cubicBezTo>
                <a:cubicBezTo>
                  <a:pt x="3419614" y="3175"/>
                  <a:pt x="4404995" y="562676"/>
                  <a:pt x="4404995" y="1252855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800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91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4" name="任意多边形: 形状 3"/>
          <p:cNvSpPr/>
          <p:nvPr/>
        </p:nvSpPr>
        <p:spPr>
          <a:xfrm>
            <a:off x="0" y="3943350"/>
            <a:ext cx="12198350" cy="2914650"/>
          </a:xfrm>
          <a:custGeom>
            <a:avLst/>
            <a:gdLst>
              <a:gd name="connsiteX0" fmla="*/ 9788525 w 12198350"/>
              <a:gd name="connsiteY0" fmla="*/ 1101319 h 2914650"/>
              <a:gd name="connsiteX1" fmla="*/ 3431540 w 12198350"/>
              <a:gd name="connsiteY1" fmla="*/ 179298 h 2914650"/>
              <a:gd name="connsiteX2" fmla="*/ 3175 w 12198350"/>
              <a:gd name="connsiteY2" fmla="*/ 397739 h 2914650"/>
              <a:gd name="connsiteX3" fmla="*/ 3175 w 12198350"/>
              <a:gd name="connsiteY3" fmla="*/ 2912339 h 2914650"/>
              <a:gd name="connsiteX4" fmla="*/ 12195175 w 12198350"/>
              <a:gd name="connsiteY4" fmla="*/ 2912339 h 2914650"/>
              <a:gd name="connsiteX5" fmla="*/ 12195175 w 12198350"/>
              <a:gd name="connsiteY5" fmla="*/ 445998 h 2914650"/>
              <a:gd name="connsiteX6" fmla="*/ 9788525 w 12198350"/>
              <a:gd name="connsiteY6" fmla="*/ 1101319 h 291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8350" h="2914650">
                <a:moveTo>
                  <a:pt x="9788525" y="1101319"/>
                </a:moveTo>
                <a:cubicBezTo>
                  <a:pt x="7958456" y="1584554"/>
                  <a:pt x="5566410" y="882879"/>
                  <a:pt x="3431540" y="179298"/>
                </a:cubicBezTo>
                <a:cubicBezTo>
                  <a:pt x="2335530" y="-182016"/>
                  <a:pt x="1012190" y="73889"/>
                  <a:pt x="3175" y="397739"/>
                </a:cubicBezTo>
                <a:lnTo>
                  <a:pt x="3175" y="2912339"/>
                </a:lnTo>
                <a:lnTo>
                  <a:pt x="12195175" y="2912339"/>
                </a:lnTo>
                <a:lnTo>
                  <a:pt x="12195175" y="445998"/>
                </a:lnTo>
                <a:cubicBezTo>
                  <a:pt x="11620500" y="398373"/>
                  <a:pt x="10821670" y="828269"/>
                  <a:pt x="9788525" y="1101319"/>
                </a:cubicBezTo>
                <a:close/>
              </a:path>
            </a:pathLst>
          </a:custGeom>
          <a:solidFill>
            <a:schemeClr val="accent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" name="任意多边形: 形状 10"/>
          <p:cNvSpPr/>
          <p:nvPr/>
        </p:nvSpPr>
        <p:spPr>
          <a:xfrm>
            <a:off x="10189705" y="5026665"/>
            <a:ext cx="2009915" cy="1855306"/>
          </a:xfrm>
          <a:custGeom>
            <a:avLst/>
            <a:gdLst>
              <a:gd name="connsiteX0" fmla="*/ 1235710 w 1238250"/>
              <a:gd name="connsiteY0" fmla="*/ 173990 h 1143000"/>
              <a:gd name="connsiteX1" fmla="*/ 757555 w 1238250"/>
              <a:gd name="connsiteY1" fmla="*/ 3175 h 1143000"/>
              <a:gd name="connsiteX2" fmla="*/ 3175 w 1238250"/>
              <a:gd name="connsiteY2" fmla="*/ 757555 h 1143000"/>
              <a:gd name="connsiteX3" fmla="*/ 107950 w 1238250"/>
              <a:gd name="connsiteY3" fmla="*/ 1141095 h 1143000"/>
              <a:gd name="connsiteX4" fmla="*/ 1235710 w 1238250"/>
              <a:gd name="connsiteY4" fmla="*/ 1141095 h 1143000"/>
              <a:gd name="connsiteX5" fmla="*/ 1235710 w 1238250"/>
              <a:gd name="connsiteY5" fmla="*/ 17399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8250" h="1143000">
                <a:moveTo>
                  <a:pt x="1235710" y="173990"/>
                </a:moveTo>
                <a:cubicBezTo>
                  <a:pt x="1105535" y="67310"/>
                  <a:pt x="939165" y="3175"/>
                  <a:pt x="757555" y="3175"/>
                </a:cubicBezTo>
                <a:cubicBezTo>
                  <a:pt x="340995" y="3175"/>
                  <a:pt x="3175" y="340995"/>
                  <a:pt x="3175" y="757555"/>
                </a:cubicBezTo>
                <a:cubicBezTo>
                  <a:pt x="3175" y="897890"/>
                  <a:pt x="41275" y="1028700"/>
                  <a:pt x="107950" y="1141095"/>
                </a:cubicBezTo>
                <a:lnTo>
                  <a:pt x="1235710" y="1141095"/>
                </a:lnTo>
                <a:lnTo>
                  <a:pt x="1235710" y="173990"/>
                </a:lnTo>
                <a:close/>
              </a:path>
            </a:pathLst>
          </a:custGeom>
          <a:solidFill>
            <a:schemeClr val="accent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2406650" y="1130300"/>
            <a:ext cx="7366000" cy="1847249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en-US"/>
              <a:t>Click to add title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2915557" y="3381993"/>
            <a:ext cx="6348186" cy="50870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/>
              <a:t>Click to add subtitle</a:t>
            </a:r>
            <a:endParaRPr 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 hasCustomPrompt="1"/>
          </p:nvPr>
        </p:nvSpPr>
        <p:spPr>
          <a:xfrm>
            <a:off x="7001013" y="5859780"/>
            <a:ext cx="4517887" cy="274320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name</a:t>
            </a:r>
            <a:endParaRPr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4" hasCustomPrompt="1"/>
          </p:nvPr>
        </p:nvSpPr>
        <p:spPr>
          <a:xfrm>
            <a:off x="660398" y="5859780"/>
            <a:ext cx="4517887" cy="274320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www.officeplus.cn</a:t>
            </a:r>
            <a:endParaRPr lang="en-US"/>
          </a:p>
        </p:txBody>
      </p:sp>
      <p:sp>
        <p:nvSpPr>
          <p:cNvPr id="10" name="任意多边形: 形状 9"/>
          <p:cNvSpPr/>
          <p:nvPr/>
        </p:nvSpPr>
        <p:spPr>
          <a:xfrm>
            <a:off x="-3175" y="1691048"/>
            <a:ext cx="971550" cy="1790700"/>
          </a:xfrm>
          <a:custGeom>
            <a:avLst/>
            <a:gdLst>
              <a:gd name="connsiteX0" fmla="*/ 78105 w 971550"/>
              <a:gd name="connsiteY0" fmla="*/ 3175 h 1790700"/>
              <a:gd name="connsiteX1" fmla="*/ 3175 w 971550"/>
              <a:gd name="connsiteY1" fmla="*/ 6350 h 1790700"/>
              <a:gd name="connsiteX2" fmla="*/ 3175 w 971550"/>
              <a:gd name="connsiteY2" fmla="*/ 1787525 h 1790700"/>
              <a:gd name="connsiteX3" fmla="*/ 78105 w 971550"/>
              <a:gd name="connsiteY3" fmla="*/ 1790700 h 1790700"/>
              <a:gd name="connsiteX4" fmla="*/ 971550 w 971550"/>
              <a:gd name="connsiteY4" fmla="*/ 897255 h 1790700"/>
              <a:gd name="connsiteX5" fmla="*/ 78105 w 971550"/>
              <a:gd name="connsiteY5" fmla="*/ 3175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1550" h="1790700">
                <a:moveTo>
                  <a:pt x="78105" y="3175"/>
                </a:moveTo>
                <a:cubicBezTo>
                  <a:pt x="52705" y="3175"/>
                  <a:pt x="27940" y="4445"/>
                  <a:pt x="3175" y="6350"/>
                </a:cubicBezTo>
                <a:lnTo>
                  <a:pt x="3175" y="1787525"/>
                </a:lnTo>
                <a:cubicBezTo>
                  <a:pt x="27940" y="1789430"/>
                  <a:pt x="53340" y="1790700"/>
                  <a:pt x="78105" y="1790700"/>
                </a:cubicBezTo>
                <a:cubicBezTo>
                  <a:pt x="571500" y="1790700"/>
                  <a:pt x="971550" y="1390650"/>
                  <a:pt x="971550" y="897255"/>
                </a:cubicBezTo>
                <a:cubicBezTo>
                  <a:pt x="971550" y="403860"/>
                  <a:pt x="572135" y="3175"/>
                  <a:pt x="78105" y="3175"/>
                </a:cubicBezTo>
                <a:close/>
              </a:path>
            </a:pathLst>
          </a:custGeom>
          <a:solidFill>
            <a:schemeClr val="accent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10450195" y="2475230"/>
            <a:ext cx="1022350" cy="1022350"/>
          </a:xfrm>
          <a:custGeom>
            <a:avLst/>
            <a:gdLst>
              <a:gd name="connsiteX0" fmla="*/ 1022985 w 1022350"/>
              <a:gd name="connsiteY0" fmla="*/ 513080 h 1022350"/>
              <a:gd name="connsiteX1" fmla="*/ 513080 w 1022350"/>
              <a:gd name="connsiteY1" fmla="*/ 1022985 h 1022350"/>
              <a:gd name="connsiteX2" fmla="*/ 3175 w 1022350"/>
              <a:gd name="connsiteY2" fmla="*/ 513080 h 1022350"/>
              <a:gd name="connsiteX3" fmla="*/ 513080 w 1022350"/>
              <a:gd name="connsiteY3" fmla="*/ 3175 h 1022350"/>
              <a:gd name="connsiteX4" fmla="*/ 1022985 w 1022350"/>
              <a:gd name="connsiteY4" fmla="*/ 513080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2350" h="1022350">
                <a:moveTo>
                  <a:pt x="1022985" y="513080"/>
                </a:moveTo>
                <a:cubicBezTo>
                  <a:pt x="1022985" y="794693"/>
                  <a:pt x="794693" y="1022985"/>
                  <a:pt x="513080" y="1022985"/>
                </a:cubicBezTo>
                <a:cubicBezTo>
                  <a:pt x="231467" y="1022985"/>
                  <a:pt x="3175" y="794693"/>
                  <a:pt x="3175" y="513080"/>
                </a:cubicBezTo>
                <a:cubicBezTo>
                  <a:pt x="3175" y="231467"/>
                  <a:pt x="231467" y="3175"/>
                  <a:pt x="513080" y="3175"/>
                </a:cubicBezTo>
                <a:cubicBezTo>
                  <a:pt x="794693" y="3175"/>
                  <a:pt x="1022985" y="231468"/>
                  <a:pt x="1022985" y="513080"/>
                </a:cubicBezTo>
                <a:close/>
              </a:path>
            </a:pathLst>
          </a:custGeom>
          <a:solidFill>
            <a:schemeClr val="accent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3" name="任意多边形: 形状 12"/>
          <p:cNvSpPr/>
          <p:nvPr/>
        </p:nvSpPr>
        <p:spPr>
          <a:xfrm>
            <a:off x="1895793" y="4684730"/>
            <a:ext cx="692150" cy="692150"/>
          </a:xfrm>
          <a:custGeom>
            <a:avLst/>
            <a:gdLst>
              <a:gd name="connsiteX0" fmla="*/ 691515 w 692150"/>
              <a:gd name="connsiteY0" fmla="*/ 347345 h 692150"/>
              <a:gd name="connsiteX1" fmla="*/ 347345 w 692150"/>
              <a:gd name="connsiteY1" fmla="*/ 691515 h 692150"/>
              <a:gd name="connsiteX2" fmla="*/ 3175 w 692150"/>
              <a:gd name="connsiteY2" fmla="*/ 347345 h 692150"/>
              <a:gd name="connsiteX3" fmla="*/ 347345 w 692150"/>
              <a:gd name="connsiteY3" fmla="*/ 3175 h 692150"/>
              <a:gd name="connsiteX4" fmla="*/ 691515 w 692150"/>
              <a:gd name="connsiteY4" fmla="*/ 347345 h 69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150" h="692150">
                <a:moveTo>
                  <a:pt x="691515" y="347345"/>
                </a:moveTo>
                <a:cubicBezTo>
                  <a:pt x="691515" y="537425"/>
                  <a:pt x="537425" y="691515"/>
                  <a:pt x="347345" y="691515"/>
                </a:cubicBezTo>
                <a:cubicBezTo>
                  <a:pt x="157265" y="691515"/>
                  <a:pt x="3175" y="537425"/>
                  <a:pt x="3175" y="347345"/>
                </a:cubicBezTo>
                <a:cubicBezTo>
                  <a:pt x="3175" y="157265"/>
                  <a:pt x="157265" y="3175"/>
                  <a:pt x="347345" y="3175"/>
                </a:cubicBezTo>
                <a:cubicBezTo>
                  <a:pt x="537425" y="3175"/>
                  <a:pt x="691515" y="157265"/>
                  <a:pt x="691515" y="347345"/>
                </a:cubicBezTo>
                <a:close/>
              </a:path>
            </a:pathLst>
          </a:custGeom>
          <a:solidFill>
            <a:schemeClr val="accent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lvl="0"/>
            <a:r>
              <a:rPr lang="en-US"/>
              <a:t>Click to add title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/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0400" y="1500187"/>
            <a:ext cx="2836562" cy="915667"/>
          </a:xfrm>
        </p:spPr>
        <p:txBody>
          <a:bodyPr anchor="t">
            <a:normAutofit/>
          </a:bodyPr>
          <a:lstStyle>
            <a:lvl1pPr algn="r">
              <a:defRPr sz="2400"/>
            </a:lvl1pPr>
          </a:lstStyle>
          <a:p>
            <a:pPr lvl="0"/>
            <a:r>
              <a:rPr lang="en-US"/>
              <a:t>Agenda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 hasCustomPrompt="1"/>
          </p:nvPr>
        </p:nvSpPr>
        <p:spPr>
          <a:xfrm>
            <a:off x="3745078" y="1500188"/>
            <a:ext cx="7773821" cy="4633912"/>
          </a:xfrm>
        </p:spPr>
        <p:txBody>
          <a:bodyPr/>
          <a:lstStyle>
            <a:lvl1pPr marL="342900" indent="-342900">
              <a:lnSpc>
                <a:spcPct val="100000"/>
              </a:lnSpc>
              <a:buFont typeface="+mj-lt"/>
              <a:buAutoNum type="arabicPeriod"/>
              <a:defRPr/>
            </a:lvl1pPr>
            <a:lvl2pPr marL="800100" indent="-342900">
              <a:lnSpc>
                <a:spcPct val="100000"/>
              </a:lnSpc>
              <a:buFont typeface="+mj-ea"/>
              <a:buAutoNum type="circleNumDbPlain"/>
              <a:defRPr/>
            </a:lvl2pPr>
            <a:lvl3pPr marL="1257300" indent="-342900">
              <a:lnSpc>
                <a:spcPct val="100000"/>
              </a:lnSpc>
              <a:buFont typeface="+mj-lt"/>
              <a:buAutoNum type="alphaLcParenR"/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/>
          <p:nvPr/>
        </p:nvSpPr>
        <p:spPr>
          <a:xfrm>
            <a:off x="5353819" y="4586680"/>
            <a:ext cx="1837802" cy="1042257"/>
          </a:xfrm>
          <a:custGeom>
            <a:avLst/>
            <a:gdLst>
              <a:gd name="connsiteX0" fmla="*/ 1146159 w 1145557"/>
              <a:gd name="connsiteY0" fmla="*/ 332939 h 660898"/>
              <a:gd name="connsiteX1" fmla="*/ 574639 w 1145557"/>
              <a:gd name="connsiteY1" fmla="*/ 662759 h 660898"/>
              <a:gd name="connsiteX2" fmla="*/ 3120 w 1145557"/>
              <a:gd name="connsiteY2" fmla="*/ 332939 h 660898"/>
              <a:gd name="connsiteX3" fmla="*/ 574639 w 1145557"/>
              <a:gd name="connsiteY3" fmla="*/ 3119 h 660898"/>
              <a:gd name="connsiteX4" fmla="*/ 1146159 w 1145557"/>
              <a:gd name="connsiteY4" fmla="*/ 332939 h 66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5557" h="660898">
                <a:moveTo>
                  <a:pt x="1146159" y="332939"/>
                </a:moveTo>
                <a:cubicBezTo>
                  <a:pt x="1146159" y="515093"/>
                  <a:pt x="890281" y="662759"/>
                  <a:pt x="574639" y="662759"/>
                </a:cubicBezTo>
                <a:cubicBezTo>
                  <a:pt x="258997" y="662759"/>
                  <a:pt x="3120" y="515093"/>
                  <a:pt x="3120" y="332939"/>
                </a:cubicBezTo>
                <a:cubicBezTo>
                  <a:pt x="3120" y="150785"/>
                  <a:pt x="258997" y="3119"/>
                  <a:pt x="574639" y="3119"/>
                </a:cubicBezTo>
                <a:cubicBezTo>
                  <a:pt x="890281" y="3119"/>
                  <a:pt x="1146159" y="150784"/>
                  <a:pt x="1146159" y="332939"/>
                </a:cubicBezTo>
                <a:close/>
              </a:path>
            </a:pathLst>
          </a:custGeom>
          <a:solidFill>
            <a:schemeClr val="accent2"/>
          </a:solidFill>
          <a:ln w="629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8" name="任意多边形: 形状 7"/>
          <p:cNvSpPr/>
          <p:nvPr/>
        </p:nvSpPr>
        <p:spPr>
          <a:xfrm>
            <a:off x="10668001" y="1746184"/>
            <a:ext cx="1534706" cy="3496932"/>
          </a:xfrm>
          <a:custGeom>
            <a:avLst/>
            <a:gdLst>
              <a:gd name="connsiteX0" fmla="*/ 1225692 w 1227382"/>
              <a:gd name="connsiteY0" fmla="*/ 3120 h 2845009"/>
              <a:gd name="connsiteX1" fmla="*/ 1225692 w 1227382"/>
              <a:gd name="connsiteY1" fmla="*/ 2845612 h 284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27382" h="2845009">
                <a:moveTo>
                  <a:pt x="1225692" y="3120"/>
                </a:moveTo>
                <a:cubicBezTo>
                  <a:pt x="-317033" y="3120"/>
                  <a:pt x="-489497" y="2605171"/>
                  <a:pt x="1225692" y="2845612"/>
                </a:cubicBez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629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" name="任意多边形: 形状 8"/>
          <p:cNvSpPr/>
          <p:nvPr/>
        </p:nvSpPr>
        <p:spPr>
          <a:xfrm>
            <a:off x="-5319" y="3948250"/>
            <a:ext cx="12189937" cy="2894390"/>
          </a:xfrm>
          <a:custGeom>
            <a:avLst/>
            <a:gdLst>
              <a:gd name="connsiteX0" fmla="*/ 3120 w 12084997"/>
              <a:gd name="connsiteY0" fmla="*/ 1112589 h 2857598"/>
              <a:gd name="connsiteX1" fmla="*/ 2996045 w 12084997"/>
              <a:gd name="connsiteY1" fmla="*/ 437844 h 2857598"/>
              <a:gd name="connsiteX2" fmla="*/ 6634762 w 12084997"/>
              <a:gd name="connsiteY2" fmla="*/ 1167350 h 2857598"/>
              <a:gd name="connsiteX3" fmla="*/ 10001567 w 12084997"/>
              <a:gd name="connsiteY3" fmla="*/ 108024 h 2857598"/>
              <a:gd name="connsiteX4" fmla="*/ 12088117 w 12084997"/>
              <a:gd name="connsiteY4" fmla="*/ 108024 h 2857598"/>
              <a:gd name="connsiteX5" fmla="*/ 12088117 w 12084997"/>
              <a:gd name="connsiteY5" fmla="*/ 2856102 h 2857598"/>
              <a:gd name="connsiteX6" fmla="*/ 3120 w 12084997"/>
              <a:gd name="connsiteY6" fmla="*/ 2856102 h 2857598"/>
              <a:gd name="connsiteX7" fmla="*/ 3120 w 12084997"/>
              <a:gd name="connsiteY7" fmla="*/ 1112589 h 2857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084997" h="2857598">
                <a:moveTo>
                  <a:pt x="3120" y="1112589"/>
                </a:moveTo>
                <a:cubicBezTo>
                  <a:pt x="3120" y="1112589"/>
                  <a:pt x="1224208" y="-35486"/>
                  <a:pt x="2996045" y="437844"/>
                </a:cubicBezTo>
                <a:cubicBezTo>
                  <a:pt x="4767882" y="911173"/>
                  <a:pt x="5777483" y="1285682"/>
                  <a:pt x="6634762" y="1167350"/>
                </a:cubicBezTo>
                <a:cubicBezTo>
                  <a:pt x="7492041" y="1049017"/>
                  <a:pt x="9391652" y="317623"/>
                  <a:pt x="10001567" y="108024"/>
                </a:cubicBezTo>
                <a:cubicBezTo>
                  <a:pt x="10687642" y="-128011"/>
                  <a:pt x="12088117" y="108024"/>
                  <a:pt x="12088117" y="108024"/>
                </a:cubicBezTo>
                <a:lnTo>
                  <a:pt x="12088117" y="2856102"/>
                </a:lnTo>
                <a:lnTo>
                  <a:pt x="3120" y="2856102"/>
                </a:lnTo>
                <a:lnTo>
                  <a:pt x="3120" y="1112589"/>
                </a:lnTo>
                <a:close/>
              </a:path>
            </a:pathLst>
          </a:custGeom>
          <a:solidFill>
            <a:schemeClr val="accent4"/>
          </a:solidFill>
          <a:ln w="629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" name="任意多边形: 形状 10"/>
          <p:cNvSpPr/>
          <p:nvPr/>
        </p:nvSpPr>
        <p:spPr>
          <a:xfrm>
            <a:off x="6541" y="9390"/>
            <a:ext cx="1498347" cy="1379276"/>
          </a:xfrm>
          <a:custGeom>
            <a:avLst/>
            <a:gdLst>
              <a:gd name="connsiteX0" fmla="*/ 3120 w 1485447"/>
              <a:gd name="connsiteY0" fmla="*/ 1391635 h 1391033"/>
              <a:gd name="connsiteX1" fmla="*/ 1484791 w 1485447"/>
              <a:gd name="connsiteY1" fmla="*/ 3120 h 1391033"/>
              <a:gd name="connsiteX2" fmla="*/ 3120 w 1485447"/>
              <a:gd name="connsiteY2" fmla="*/ 3120 h 1391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85447" h="1391033">
                <a:moveTo>
                  <a:pt x="3120" y="1391635"/>
                </a:moveTo>
                <a:cubicBezTo>
                  <a:pt x="884947" y="1391635"/>
                  <a:pt x="1484791" y="770391"/>
                  <a:pt x="1484791" y="3120"/>
                </a:cubicBezTo>
                <a:lnTo>
                  <a:pt x="3120" y="3120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629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4" name="任意多边形: 形状 13"/>
          <p:cNvSpPr/>
          <p:nvPr/>
        </p:nvSpPr>
        <p:spPr>
          <a:xfrm>
            <a:off x="9760870" y="5316286"/>
            <a:ext cx="2431130" cy="1541714"/>
          </a:xfrm>
          <a:custGeom>
            <a:avLst/>
            <a:gdLst>
              <a:gd name="connsiteX0" fmla="*/ 2431130 w 2431130"/>
              <a:gd name="connsiteY0" fmla="*/ 0 h 1541714"/>
              <a:gd name="connsiteX1" fmla="*/ 2431130 w 2431130"/>
              <a:gd name="connsiteY1" fmla="*/ 1541714 h 1541714"/>
              <a:gd name="connsiteX2" fmla="*/ 0 w 2431130"/>
              <a:gd name="connsiteY2" fmla="*/ 1541714 h 1541714"/>
              <a:gd name="connsiteX3" fmla="*/ 3060 w 2431130"/>
              <a:gd name="connsiteY3" fmla="*/ 1534198 h 1541714"/>
              <a:gd name="connsiteX4" fmla="*/ 1157940 w 2431130"/>
              <a:gd name="connsiteY4" fmla="*/ 389067 h 1541714"/>
              <a:gd name="connsiteX5" fmla="*/ 2428429 w 2431130"/>
              <a:gd name="connsiteY5" fmla="*/ 40 h 1541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31130" h="1541714">
                <a:moveTo>
                  <a:pt x="2431130" y="0"/>
                </a:moveTo>
                <a:lnTo>
                  <a:pt x="2431130" y="1541714"/>
                </a:lnTo>
                <a:lnTo>
                  <a:pt x="0" y="1541714"/>
                </a:lnTo>
                <a:lnTo>
                  <a:pt x="3060" y="1534198"/>
                </a:lnTo>
                <a:cubicBezTo>
                  <a:pt x="195627" y="1119516"/>
                  <a:pt x="604541" y="696162"/>
                  <a:pt x="1157940" y="389067"/>
                </a:cubicBezTo>
                <a:cubicBezTo>
                  <a:pt x="1588362" y="150214"/>
                  <a:pt x="2034644" y="21167"/>
                  <a:pt x="2428429" y="4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629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54050" y="2441601"/>
            <a:ext cx="5435600" cy="9873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pPr lvl="0"/>
            <a:r>
              <a:rPr lang="en-US"/>
              <a:t>Click to add title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60400" y="3429000"/>
            <a:ext cx="5435600" cy="51925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add text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lvl="0"/>
            <a:r>
              <a:rPr lang="en-US"/>
              <a:t>Click to add title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Closi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: 形状 2"/>
          <p:cNvSpPr/>
          <p:nvPr/>
        </p:nvSpPr>
        <p:spPr>
          <a:xfrm>
            <a:off x="5011420" y="4303438"/>
            <a:ext cx="1187450" cy="1187450"/>
          </a:xfrm>
          <a:custGeom>
            <a:avLst/>
            <a:gdLst>
              <a:gd name="connsiteX0" fmla="*/ 1188085 w 1187450"/>
              <a:gd name="connsiteY0" fmla="*/ 595630 h 1187450"/>
              <a:gd name="connsiteX1" fmla="*/ 595630 w 1187450"/>
              <a:gd name="connsiteY1" fmla="*/ 1188085 h 1187450"/>
              <a:gd name="connsiteX2" fmla="*/ 3175 w 1187450"/>
              <a:gd name="connsiteY2" fmla="*/ 595630 h 1187450"/>
              <a:gd name="connsiteX3" fmla="*/ 595630 w 1187450"/>
              <a:gd name="connsiteY3" fmla="*/ 3175 h 1187450"/>
              <a:gd name="connsiteX4" fmla="*/ 1188085 w 1187450"/>
              <a:gd name="connsiteY4" fmla="*/ 595630 h 118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450" h="1187450">
                <a:moveTo>
                  <a:pt x="1188085" y="595630"/>
                </a:moveTo>
                <a:cubicBezTo>
                  <a:pt x="1188085" y="922834"/>
                  <a:pt x="922834" y="1188085"/>
                  <a:pt x="595630" y="1188085"/>
                </a:cubicBezTo>
                <a:cubicBezTo>
                  <a:pt x="268426" y="1188085"/>
                  <a:pt x="3175" y="922834"/>
                  <a:pt x="3175" y="595630"/>
                </a:cubicBezTo>
                <a:cubicBezTo>
                  <a:pt x="3175" y="268426"/>
                  <a:pt x="268426" y="3175"/>
                  <a:pt x="595630" y="3175"/>
                </a:cubicBezTo>
                <a:cubicBezTo>
                  <a:pt x="922834" y="3175"/>
                  <a:pt x="1188085" y="268426"/>
                  <a:pt x="1188085" y="595630"/>
                </a:cubicBezTo>
                <a:close/>
              </a:path>
            </a:pathLst>
          </a:custGeom>
          <a:solidFill>
            <a:schemeClr val="accent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4" name="任意多边形: 形状 3"/>
          <p:cNvSpPr/>
          <p:nvPr/>
        </p:nvSpPr>
        <p:spPr>
          <a:xfrm>
            <a:off x="5930265" y="4076065"/>
            <a:ext cx="4406900" cy="2501900"/>
          </a:xfrm>
          <a:custGeom>
            <a:avLst/>
            <a:gdLst>
              <a:gd name="connsiteX0" fmla="*/ 4404995 w 4406900"/>
              <a:gd name="connsiteY0" fmla="*/ 1252855 h 2501900"/>
              <a:gd name="connsiteX1" fmla="*/ 2204085 w 4406900"/>
              <a:gd name="connsiteY1" fmla="*/ 2502535 h 2501900"/>
              <a:gd name="connsiteX2" fmla="*/ 3175 w 4406900"/>
              <a:gd name="connsiteY2" fmla="*/ 1252855 h 2501900"/>
              <a:gd name="connsiteX3" fmla="*/ 2204085 w 4406900"/>
              <a:gd name="connsiteY3" fmla="*/ 3175 h 2501900"/>
              <a:gd name="connsiteX4" fmla="*/ 4404995 w 4406900"/>
              <a:gd name="connsiteY4" fmla="*/ 1252855 h 2501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6900" h="2501900">
                <a:moveTo>
                  <a:pt x="4404995" y="1252855"/>
                </a:moveTo>
                <a:cubicBezTo>
                  <a:pt x="4404995" y="1943034"/>
                  <a:pt x="3419614" y="2502535"/>
                  <a:pt x="2204085" y="2502535"/>
                </a:cubicBezTo>
                <a:cubicBezTo>
                  <a:pt x="988556" y="2502535"/>
                  <a:pt x="3175" y="1943034"/>
                  <a:pt x="3175" y="1252855"/>
                </a:cubicBezTo>
                <a:cubicBezTo>
                  <a:pt x="3175" y="562676"/>
                  <a:pt x="988556" y="3175"/>
                  <a:pt x="2204085" y="3175"/>
                </a:cubicBezTo>
                <a:cubicBezTo>
                  <a:pt x="3419614" y="3175"/>
                  <a:pt x="4404995" y="562676"/>
                  <a:pt x="4404995" y="1252855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800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91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5" name="任意多边形: 形状 4"/>
          <p:cNvSpPr/>
          <p:nvPr/>
        </p:nvSpPr>
        <p:spPr>
          <a:xfrm>
            <a:off x="0" y="3943350"/>
            <a:ext cx="12198350" cy="2914650"/>
          </a:xfrm>
          <a:custGeom>
            <a:avLst/>
            <a:gdLst>
              <a:gd name="connsiteX0" fmla="*/ 9788525 w 12198350"/>
              <a:gd name="connsiteY0" fmla="*/ 1101319 h 2914650"/>
              <a:gd name="connsiteX1" fmla="*/ 3431540 w 12198350"/>
              <a:gd name="connsiteY1" fmla="*/ 179298 h 2914650"/>
              <a:gd name="connsiteX2" fmla="*/ 3175 w 12198350"/>
              <a:gd name="connsiteY2" fmla="*/ 397739 h 2914650"/>
              <a:gd name="connsiteX3" fmla="*/ 3175 w 12198350"/>
              <a:gd name="connsiteY3" fmla="*/ 2912339 h 2914650"/>
              <a:gd name="connsiteX4" fmla="*/ 12195175 w 12198350"/>
              <a:gd name="connsiteY4" fmla="*/ 2912339 h 2914650"/>
              <a:gd name="connsiteX5" fmla="*/ 12195175 w 12198350"/>
              <a:gd name="connsiteY5" fmla="*/ 445998 h 2914650"/>
              <a:gd name="connsiteX6" fmla="*/ 9788525 w 12198350"/>
              <a:gd name="connsiteY6" fmla="*/ 1101319 h 291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8350" h="2914650">
                <a:moveTo>
                  <a:pt x="9788525" y="1101319"/>
                </a:moveTo>
                <a:cubicBezTo>
                  <a:pt x="7958456" y="1584554"/>
                  <a:pt x="5566410" y="882879"/>
                  <a:pt x="3431540" y="179298"/>
                </a:cubicBezTo>
                <a:cubicBezTo>
                  <a:pt x="2335530" y="-182016"/>
                  <a:pt x="1012190" y="73889"/>
                  <a:pt x="3175" y="397739"/>
                </a:cubicBezTo>
                <a:lnTo>
                  <a:pt x="3175" y="2912339"/>
                </a:lnTo>
                <a:lnTo>
                  <a:pt x="12195175" y="2912339"/>
                </a:lnTo>
                <a:lnTo>
                  <a:pt x="12195175" y="445998"/>
                </a:lnTo>
                <a:cubicBezTo>
                  <a:pt x="11620500" y="398373"/>
                  <a:pt x="10821670" y="828269"/>
                  <a:pt x="9788525" y="1101319"/>
                </a:cubicBezTo>
                <a:close/>
              </a:path>
            </a:pathLst>
          </a:custGeom>
          <a:solidFill>
            <a:schemeClr val="accent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" name="任意多边形: 形状 8"/>
          <p:cNvSpPr/>
          <p:nvPr/>
        </p:nvSpPr>
        <p:spPr>
          <a:xfrm>
            <a:off x="10189705" y="5026665"/>
            <a:ext cx="2009915" cy="1855306"/>
          </a:xfrm>
          <a:custGeom>
            <a:avLst/>
            <a:gdLst>
              <a:gd name="connsiteX0" fmla="*/ 1235710 w 1238250"/>
              <a:gd name="connsiteY0" fmla="*/ 173990 h 1143000"/>
              <a:gd name="connsiteX1" fmla="*/ 757555 w 1238250"/>
              <a:gd name="connsiteY1" fmla="*/ 3175 h 1143000"/>
              <a:gd name="connsiteX2" fmla="*/ 3175 w 1238250"/>
              <a:gd name="connsiteY2" fmla="*/ 757555 h 1143000"/>
              <a:gd name="connsiteX3" fmla="*/ 107950 w 1238250"/>
              <a:gd name="connsiteY3" fmla="*/ 1141095 h 1143000"/>
              <a:gd name="connsiteX4" fmla="*/ 1235710 w 1238250"/>
              <a:gd name="connsiteY4" fmla="*/ 1141095 h 1143000"/>
              <a:gd name="connsiteX5" fmla="*/ 1235710 w 1238250"/>
              <a:gd name="connsiteY5" fmla="*/ 17399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8250" h="1143000">
                <a:moveTo>
                  <a:pt x="1235710" y="173990"/>
                </a:moveTo>
                <a:cubicBezTo>
                  <a:pt x="1105535" y="67310"/>
                  <a:pt x="939165" y="3175"/>
                  <a:pt x="757555" y="3175"/>
                </a:cubicBezTo>
                <a:cubicBezTo>
                  <a:pt x="340995" y="3175"/>
                  <a:pt x="3175" y="340995"/>
                  <a:pt x="3175" y="757555"/>
                </a:cubicBezTo>
                <a:cubicBezTo>
                  <a:pt x="3175" y="897890"/>
                  <a:pt x="41275" y="1028700"/>
                  <a:pt x="107950" y="1141095"/>
                </a:cubicBezTo>
                <a:lnTo>
                  <a:pt x="1235710" y="1141095"/>
                </a:lnTo>
                <a:lnTo>
                  <a:pt x="1235710" y="173990"/>
                </a:lnTo>
                <a:close/>
              </a:path>
            </a:pathLst>
          </a:custGeom>
          <a:solidFill>
            <a:schemeClr val="accent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" name="任意多边形: 形状 9"/>
          <p:cNvSpPr/>
          <p:nvPr/>
        </p:nvSpPr>
        <p:spPr>
          <a:xfrm>
            <a:off x="-3175" y="1691048"/>
            <a:ext cx="971550" cy="1790700"/>
          </a:xfrm>
          <a:custGeom>
            <a:avLst/>
            <a:gdLst>
              <a:gd name="connsiteX0" fmla="*/ 78105 w 971550"/>
              <a:gd name="connsiteY0" fmla="*/ 3175 h 1790700"/>
              <a:gd name="connsiteX1" fmla="*/ 3175 w 971550"/>
              <a:gd name="connsiteY1" fmla="*/ 6350 h 1790700"/>
              <a:gd name="connsiteX2" fmla="*/ 3175 w 971550"/>
              <a:gd name="connsiteY2" fmla="*/ 1787525 h 1790700"/>
              <a:gd name="connsiteX3" fmla="*/ 78105 w 971550"/>
              <a:gd name="connsiteY3" fmla="*/ 1790700 h 1790700"/>
              <a:gd name="connsiteX4" fmla="*/ 971550 w 971550"/>
              <a:gd name="connsiteY4" fmla="*/ 897255 h 1790700"/>
              <a:gd name="connsiteX5" fmla="*/ 78105 w 971550"/>
              <a:gd name="connsiteY5" fmla="*/ 3175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1550" h="1790700">
                <a:moveTo>
                  <a:pt x="78105" y="3175"/>
                </a:moveTo>
                <a:cubicBezTo>
                  <a:pt x="52705" y="3175"/>
                  <a:pt x="27940" y="4445"/>
                  <a:pt x="3175" y="6350"/>
                </a:cubicBezTo>
                <a:lnTo>
                  <a:pt x="3175" y="1787525"/>
                </a:lnTo>
                <a:cubicBezTo>
                  <a:pt x="27940" y="1789430"/>
                  <a:pt x="53340" y="1790700"/>
                  <a:pt x="78105" y="1790700"/>
                </a:cubicBezTo>
                <a:cubicBezTo>
                  <a:pt x="571500" y="1790700"/>
                  <a:pt x="971550" y="1390650"/>
                  <a:pt x="971550" y="897255"/>
                </a:cubicBezTo>
                <a:cubicBezTo>
                  <a:pt x="971550" y="403860"/>
                  <a:pt x="572135" y="3175"/>
                  <a:pt x="78105" y="3175"/>
                </a:cubicBezTo>
                <a:close/>
              </a:path>
            </a:pathLst>
          </a:custGeom>
          <a:solidFill>
            <a:schemeClr val="accent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" name="任意多边形: 形状 10"/>
          <p:cNvSpPr/>
          <p:nvPr/>
        </p:nvSpPr>
        <p:spPr>
          <a:xfrm>
            <a:off x="10450195" y="2475230"/>
            <a:ext cx="1022350" cy="1022350"/>
          </a:xfrm>
          <a:custGeom>
            <a:avLst/>
            <a:gdLst>
              <a:gd name="connsiteX0" fmla="*/ 1022985 w 1022350"/>
              <a:gd name="connsiteY0" fmla="*/ 513080 h 1022350"/>
              <a:gd name="connsiteX1" fmla="*/ 513080 w 1022350"/>
              <a:gd name="connsiteY1" fmla="*/ 1022985 h 1022350"/>
              <a:gd name="connsiteX2" fmla="*/ 3175 w 1022350"/>
              <a:gd name="connsiteY2" fmla="*/ 513080 h 1022350"/>
              <a:gd name="connsiteX3" fmla="*/ 513080 w 1022350"/>
              <a:gd name="connsiteY3" fmla="*/ 3175 h 1022350"/>
              <a:gd name="connsiteX4" fmla="*/ 1022985 w 1022350"/>
              <a:gd name="connsiteY4" fmla="*/ 513080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2350" h="1022350">
                <a:moveTo>
                  <a:pt x="1022985" y="513080"/>
                </a:moveTo>
                <a:cubicBezTo>
                  <a:pt x="1022985" y="794693"/>
                  <a:pt x="794693" y="1022985"/>
                  <a:pt x="513080" y="1022985"/>
                </a:cubicBezTo>
                <a:cubicBezTo>
                  <a:pt x="231467" y="1022985"/>
                  <a:pt x="3175" y="794693"/>
                  <a:pt x="3175" y="513080"/>
                </a:cubicBezTo>
                <a:cubicBezTo>
                  <a:pt x="3175" y="231467"/>
                  <a:pt x="231467" y="3175"/>
                  <a:pt x="513080" y="3175"/>
                </a:cubicBezTo>
                <a:cubicBezTo>
                  <a:pt x="794693" y="3175"/>
                  <a:pt x="1022985" y="231468"/>
                  <a:pt x="1022985" y="513080"/>
                </a:cubicBezTo>
                <a:close/>
              </a:path>
            </a:pathLst>
          </a:custGeom>
          <a:solidFill>
            <a:schemeClr val="accent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1895793" y="4684730"/>
            <a:ext cx="692150" cy="692150"/>
          </a:xfrm>
          <a:custGeom>
            <a:avLst/>
            <a:gdLst>
              <a:gd name="connsiteX0" fmla="*/ 691515 w 692150"/>
              <a:gd name="connsiteY0" fmla="*/ 347345 h 692150"/>
              <a:gd name="connsiteX1" fmla="*/ 347345 w 692150"/>
              <a:gd name="connsiteY1" fmla="*/ 691515 h 692150"/>
              <a:gd name="connsiteX2" fmla="*/ 3175 w 692150"/>
              <a:gd name="connsiteY2" fmla="*/ 347345 h 692150"/>
              <a:gd name="connsiteX3" fmla="*/ 347345 w 692150"/>
              <a:gd name="connsiteY3" fmla="*/ 3175 h 692150"/>
              <a:gd name="connsiteX4" fmla="*/ 691515 w 692150"/>
              <a:gd name="connsiteY4" fmla="*/ 347345 h 69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150" h="692150">
                <a:moveTo>
                  <a:pt x="691515" y="347345"/>
                </a:moveTo>
                <a:cubicBezTo>
                  <a:pt x="691515" y="537425"/>
                  <a:pt x="537425" y="691515"/>
                  <a:pt x="347345" y="691515"/>
                </a:cubicBezTo>
                <a:cubicBezTo>
                  <a:pt x="157265" y="691515"/>
                  <a:pt x="3175" y="537425"/>
                  <a:pt x="3175" y="347345"/>
                </a:cubicBezTo>
                <a:cubicBezTo>
                  <a:pt x="3175" y="157265"/>
                  <a:pt x="157265" y="3175"/>
                  <a:pt x="347345" y="3175"/>
                </a:cubicBezTo>
                <a:cubicBezTo>
                  <a:pt x="537425" y="3175"/>
                  <a:pt x="691515" y="157265"/>
                  <a:pt x="691515" y="347345"/>
                </a:cubicBezTo>
                <a:close/>
              </a:path>
            </a:pathLst>
          </a:custGeom>
          <a:solidFill>
            <a:schemeClr val="accent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317750" y="1656412"/>
            <a:ext cx="7556500" cy="1933286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en-US"/>
              <a:t>Click to add title</a:t>
            </a:r>
            <a:endParaRPr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3" hasCustomPrompt="1"/>
          </p:nvPr>
        </p:nvSpPr>
        <p:spPr>
          <a:xfrm>
            <a:off x="7001013" y="5859780"/>
            <a:ext cx="4517887" cy="27432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ct val="0"/>
              </a:spcBef>
              <a:buNone/>
              <a:defRPr lang="en-US"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name</a:t>
            </a:r>
            <a:endParaRPr 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4" hasCustomPrompt="1"/>
          </p:nvPr>
        </p:nvSpPr>
        <p:spPr>
          <a:xfrm>
            <a:off x="660400" y="5844540"/>
            <a:ext cx="4517887" cy="27432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None/>
              <a:defRPr lang="en-US"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www.officeplus.cn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file:///D:\qq&#25991;&#20214;\712321467\Image\C2C\Image2\%7b75232B38-A165-1FB7-499C-2E1C792CACB5%7d.png" TargetMode="External"/><Relationship Id="rId8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0400" y="128587"/>
            <a:ext cx="10858500" cy="9001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/>
            <a:r>
              <a:rPr lang="en-US"/>
              <a:t>Click to add title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0400" y="1130300"/>
            <a:ext cx="10858500" cy="500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18050" y="6409690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25592-9C3F-48AB-9A3F-F2A64B129A6F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0399" y="6409690"/>
            <a:ext cx="375073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768168" y="6409690"/>
            <a:ext cx="375073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1146-E542-4D4E-B8E9-6919A11DDD48}" type="slidenum">
              <a:rPr lang="en-US" smtClean="0"/>
            </a:fld>
            <a:endParaRPr 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8" r:link="rId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微信图片_202512231521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1285" y="193040"/>
            <a:ext cx="2140585" cy="2140585"/>
          </a:xfrm>
          <a:prstGeom prst="rect">
            <a:avLst/>
          </a:prstGeom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err="1"/>
              <a:t>高中英语</a:t>
            </a:r>
            <a:r>
              <a:rPr lang="zh-CN" altLang="en-US"/>
              <a:t>应用文</a:t>
            </a:r>
            <a:r>
              <a:rPr lang="en-US"/>
              <a:t>写作指导1 </a:t>
            </a:r>
            <a:endParaRPr lang="en-US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2915557" y="3381993"/>
            <a:ext cx="6348186" cy="1168742"/>
          </a:xfrm>
        </p:spPr>
        <p:txBody>
          <a:bodyPr>
            <a:normAutofit/>
          </a:bodyPr>
          <a:lstStyle/>
          <a:p>
            <a:pPr lvl="0"/>
            <a:r>
              <a:rPr lang="zh-CN" altLang="en-US" sz="5400">
                <a:latin typeface="Arial Black" panose="020B0A04020102020204" pitchFamily="34" charset="0"/>
              </a:rPr>
              <a:t>申请信</a:t>
            </a:r>
            <a:endParaRPr lang="en-US" sz="5400">
              <a:latin typeface="Arial Black" panose="020B0A04020102020204" pitchFamily="34" charset="0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3"/>
          </p:nvPr>
        </p:nvSpPr>
        <p:spPr>
          <a:xfrm>
            <a:off x="7013717" y="5859780"/>
            <a:ext cx="4517887" cy="274320"/>
          </a:xfrm>
        </p:spPr>
        <p:txBody>
          <a:bodyPr/>
          <a:lstStyle/>
          <a:p>
            <a:pPr lvl="0"/>
            <a:r>
              <a:rPr lang="en-US"/>
              <a:t>Presenter name</a:t>
            </a:r>
            <a:endParaRPr 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en-US"/>
              <a:t>www.officeplus.cn</a:t>
            </a:r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28587"/>
            <a:ext cx="11518900" cy="392408"/>
          </a:xfrm>
        </p:spPr>
        <p:txBody>
          <a:bodyPr>
            <a:normAutofit fontScale="90000"/>
          </a:bodyPr>
          <a:lstStyle/>
          <a:p>
            <a:r>
              <a:rPr lang="zh-CN" altLang="en-US"/>
              <a:t>套用句型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140" y="520995"/>
            <a:ext cx="10858500" cy="5003800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500"/>
              <a:t>句型分为很多种类型 ，我们一般可以选用一以下句型</a:t>
            </a:r>
            <a:endParaRPr lang="en-US" altLang="zh-CN" sz="3500"/>
          </a:p>
          <a:p>
            <a:r>
              <a:rPr lang="en-US" altLang="zh-CN" sz="3500"/>
              <a:t>1 </a:t>
            </a:r>
            <a:r>
              <a:rPr lang="zh-CN" altLang="en-US" sz="3500"/>
              <a:t>非谓语的形式（拓展句</a:t>
            </a:r>
            <a:r>
              <a:rPr lang="en-US" altLang="zh-CN" sz="3500"/>
              <a:t>1</a:t>
            </a:r>
            <a:r>
              <a:rPr lang="zh-CN" altLang="en-US" sz="3500"/>
              <a:t>）</a:t>
            </a:r>
            <a:endParaRPr lang="en-US" altLang="zh-CN" sz="3500"/>
          </a:p>
          <a:p>
            <a:pPr marL="0" indent="0">
              <a:buNone/>
            </a:pPr>
            <a:r>
              <a:rPr lang="en-US" altLang="zh-CN" sz="3500"/>
              <a:t>I have a good command of oral English , making me communicate with foreighers with great ease.</a:t>
            </a:r>
            <a:endParaRPr lang="en-US" altLang="zh-CN" sz="3500"/>
          </a:p>
          <a:p>
            <a:pPr marL="0" indent="0">
              <a:buNone/>
            </a:pPr>
            <a:r>
              <a:rPr lang="en-US" altLang="zh-CN" sz="3500"/>
              <a:t>   2 </a:t>
            </a:r>
            <a:r>
              <a:rPr lang="zh-CN" altLang="en-US" sz="3500"/>
              <a:t>非谓语的形式（拓展句</a:t>
            </a:r>
            <a:r>
              <a:rPr lang="en-US" altLang="zh-CN" sz="3500"/>
              <a:t>2</a:t>
            </a:r>
            <a:r>
              <a:rPr lang="zh-CN" altLang="en-US" sz="3500"/>
              <a:t>）</a:t>
            </a:r>
            <a:endParaRPr lang="en-US" altLang="zh-CN" sz="3500"/>
          </a:p>
          <a:p>
            <a:pPr marL="0" indent="0">
              <a:buNone/>
            </a:pPr>
            <a:r>
              <a:rPr lang="en-US" altLang="zh-CN" sz="3500"/>
              <a:t>Having acquired a good knowledge of ….., I am confident that I am qualified to……</a:t>
            </a:r>
            <a:endParaRPr lang="en-US" altLang="zh-CN" sz="3500"/>
          </a:p>
          <a:p>
            <a:pPr marL="0" indent="0">
              <a:buNone/>
            </a:pPr>
            <a:r>
              <a:rPr lang="en-US" altLang="zh-CN" sz="3500"/>
              <a:t>    3 </a:t>
            </a:r>
            <a:r>
              <a:rPr lang="zh-CN" altLang="en-US" sz="3500"/>
              <a:t>非限制性定语从句（拓展句</a:t>
            </a:r>
            <a:r>
              <a:rPr lang="en-US" altLang="zh-CN" sz="3500"/>
              <a:t>3</a:t>
            </a:r>
            <a:r>
              <a:rPr lang="zh-CN" altLang="en-US" sz="3500"/>
              <a:t>）</a:t>
            </a:r>
            <a:endParaRPr lang="en-US" altLang="zh-CN" sz="3500"/>
          </a:p>
          <a:p>
            <a:pPr marL="0" indent="0">
              <a:buNone/>
            </a:pPr>
            <a:r>
              <a:rPr lang="en-US" altLang="zh-CN" sz="3500"/>
              <a:t>I am sociable and responsible,which makes it easy for me to offer services to…..</a:t>
            </a:r>
            <a:endParaRPr lang="en-US" altLang="zh-CN" sz="3500"/>
          </a:p>
          <a:p>
            <a:pPr marL="0" indent="0">
              <a:buNone/>
            </a:pPr>
            <a:endParaRPr lang="en-US" altLang="zh-CN" sz="2800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74230" y="281089"/>
            <a:ext cx="11068474" cy="5986610"/>
            <a:chOff x="450676" y="871390"/>
            <a:chExt cx="11068474" cy="5986610"/>
          </a:xfrm>
        </p:grpSpPr>
        <p:grpSp>
          <p:nvGrpSpPr>
            <p:cNvPr id="2" name="组合 1"/>
            <p:cNvGrpSpPr/>
            <p:nvPr/>
          </p:nvGrpSpPr>
          <p:grpSpPr>
            <a:xfrm>
              <a:off x="1357966" y="1022280"/>
              <a:ext cx="4164241" cy="587441"/>
              <a:chOff x="2492016" y="4214586"/>
              <a:chExt cx="2235663" cy="587441"/>
            </a:xfrm>
          </p:grpSpPr>
          <p:sp>
            <p:nvSpPr>
              <p:cNvPr id="4" name="矩形 3"/>
              <p:cNvSpPr/>
              <p:nvPr/>
            </p:nvSpPr>
            <p:spPr>
              <a:xfrm>
                <a:off x="2492016" y="4214586"/>
                <a:ext cx="2235663" cy="58744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b" anchorCtr="0">
                <a:spAutoFit/>
              </a:bodyPr>
              <a:lstStyle/>
              <a:p>
                <a:r>
                  <a:rPr kumimoji="1" lang="zh-CN" altLang="en-US" sz="2400" b="1">
                    <a:solidFill>
                      <a:schemeClr val="tx1"/>
                    </a:solidFill>
                  </a:rPr>
                  <a:t>三个衔接词</a:t>
                </a:r>
                <a:endParaRPr kumimoji="1" lang="en-US" altLang="zh-CN" sz="2400" b="1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5" name="图形 4" descr="前引号"/>
            <p:cNvPicPr>
              <a:picLocks noChangeAspect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450676" y="871390"/>
              <a:ext cx="914400" cy="914400"/>
            </a:xfrm>
            <a:prstGeom prst="rect">
              <a:avLst/>
            </a:prstGeom>
          </p:spPr>
        </p:pic>
        <p:grpSp>
          <p:nvGrpSpPr>
            <p:cNvPr id="84" name="组合 83"/>
            <p:cNvGrpSpPr/>
            <p:nvPr/>
          </p:nvGrpSpPr>
          <p:grpSpPr>
            <a:xfrm>
              <a:off x="687354" y="1586283"/>
              <a:ext cx="10831796" cy="5271717"/>
              <a:chOff x="684179" y="1586283"/>
              <a:chExt cx="10831796" cy="5271717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6094636" y="5019464"/>
                <a:ext cx="5421339" cy="1838536"/>
                <a:chOff x="6100986" y="2351627"/>
                <a:chExt cx="5421339" cy="1838536"/>
              </a:xfrm>
            </p:grpSpPr>
            <p:grpSp>
              <p:nvGrpSpPr>
                <p:cNvPr id="57" name="组合 56"/>
                <p:cNvGrpSpPr/>
                <p:nvPr/>
              </p:nvGrpSpPr>
              <p:grpSpPr>
                <a:xfrm>
                  <a:off x="6131523" y="2351627"/>
                  <a:ext cx="5390802" cy="1691081"/>
                  <a:chOff x="8004314" y="4438011"/>
                  <a:chExt cx="5390802" cy="1691081"/>
                </a:xfrm>
              </p:grpSpPr>
              <p:sp>
                <p:nvSpPr>
                  <p:cNvPr id="47" name="矩形: 圆角 46"/>
                  <p:cNvSpPr/>
                  <p:nvPr/>
                </p:nvSpPr>
                <p:spPr>
                  <a:xfrm>
                    <a:off x="8599255" y="4841017"/>
                    <a:ext cx="4795861" cy="1288075"/>
                  </a:xfrm>
                  <a:prstGeom prst="roundRect">
                    <a:avLst>
                      <a:gd name="adj" fmla="val 10000"/>
                    </a:avLst>
                  </a:prstGeom>
                  <a:solidFill>
                    <a:schemeClr val="tx1">
                      <a:lumMod val="25000"/>
                      <a:lumOff val="75000"/>
                      <a:alpha val="20000"/>
                    </a:schemeClr>
                  </a:solidFill>
                  <a:ln w="60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r>
                      <a:rPr lang="en-US" altLang="zh-CN"/>
                      <a:t>Last but not least </a:t>
                    </a:r>
                    <a:endParaRPr lang="zh-CN" altLang="en-US"/>
                  </a:p>
                </p:txBody>
              </p:sp>
              <p:grpSp>
                <p:nvGrpSpPr>
                  <p:cNvPr id="48" name="组合 47"/>
                  <p:cNvGrpSpPr/>
                  <p:nvPr/>
                </p:nvGrpSpPr>
                <p:grpSpPr>
                  <a:xfrm>
                    <a:off x="8863919" y="4438011"/>
                    <a:ext cx="4266534" cy="772396"/>
                    <a:chOff x="6405464" y="1815440"/>
                    <a:chExt cx="4266534" cy="772396"/>
                  </a:xfrm>
                </p:grpSpPr>
                <p:sp>
                  <p:nvSpPr>
                    <p:cNvPr id="52" name="矩形 51"/>
                    <p:cNvSpPr/>
                    <p:nvPr/>
                  </p:nvSpPr>
                  <p:spPr>
                    <a:xfrm>
                      <a:off x="6405464" y="1815440"/>
                      <a:ext cx="218174" cy="4643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wrap="none" lIns="108000" tIns="108000" rIns="108000" bIns="108000" rtlCol="0" anchor="b" anchorCtr="0">
                      <a:spAutoFit/>
                    </a:bodyPr>
                    <a:lstStyle/>
                    <a:p>
                      <a:endParaRPr kumimoji="1" lang="en-US" altLang="zh-CN" sz="1600" b="1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3" name="矩形 52"/>
                    <p:cNvSpPr/>
                    <p:nvPr/>
                  </p:nvSpPr>
                  <p:spPr>
                    <a:xfrm>
                      <a:off x="6405465" y="2153385"/>
                      <a:ext cx="4266533" cy="43445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wrap="square" lIns="108000" tIns="108000" rIns="108000" bIns="108000" rtlCol="0" anchor="t" anchorCtr="0">
                      <a:spAutoFit/>
                    </a:bodyPr>
                    <a:lstStyle/>
                    <a:p>
                      <a:pPr>
                        <a:lnSpc>
                          <a:spcPct val="130000"/>
                        </a:lnSpc>
                      </a:pPr>
                      <a:endParaRPr kumimoji="1" lang="en-US" altLang="zh-CN" sz="120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50" name="文本框 49"/>
                  <p:cNvSpPr txBox="1"/>
                  <p:nvPr/>
                </p:nvSpPr>
                <p:spPr>
                  <a:xfrm>
                    <a:off x="8004314" y="5263596"/>
                    <a:ext cx="540000" cy="540000"/>
                  </a:xfrm>
                  <a:prstGeom prst="ellipse">
                    <a:avLst/>
                  </a:prstGeom>
                  <a:solidFill>
                    <a:schemeClr val="accent1"/>
                  </a:solidFill>
                </p:spPr>
                <p:txBody>
                  <a:bodyPr wrap="none" lIns="108000" tIns="108000" rIns="108000" bIns="108000" rtlCol="0" anchor="ctr" anchorCtr="0">
                    <a:noAutofit/>
                  </a:bodyPr>
                  <a:lstStyle>
                    <a:defPPr>
                      <a:defRPr lang="zh-CN"/>
                    </a:defPPr>
                    <a:lvl1pPr algn="ctr">
                      <a:defRPr kumimoji="1" sz="2000" b="1">
                        <a:solidFill>
                          <a:srgbClr val="FFFFFF"/>
                        </a:solidFill>
                      </a:defRPr>
                    </a:lvl1pPr>
                  </a:lstStyle>
                  <a:p>
                    <a:r>
                      <a:rPr lang="en-US" altLang="zh-CN"/>
                      <a:t>3</a:t>
                    </a:r>
                    <a:endParaRPr lang="zh-CN" altLang="en-US"/>
                  </a:p>
                </p:txBody>
              </p:sp>
            </p:grpSp>
            <p:cxnSp>
              <p:nvCxnSpPr>
                <p:cNvPr id="16" name="直接连接符 15"/>
                <p:cNvCxnSpPr/>
                <p:nvPr/>
              </p:nvCxnSpPr>
              <p:spPr>
                <a:xfrm flipH="1">
                  <a:off x="6100986" y="2824383"/>
                  <a:ext cx="0" cy="1365780"/>
                </a:xfrm>
                <a:prstGeom prst="line">
                  <a:avLst/>
                </a:prstGeom>
                <a:ln w="25400">
                  <a:solidFill>
                    <a:schemeClr val="accent1"/>
                  </a:solidFill>
                  <a:headEnd type="oval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组合 59"/>
              <p:cNvGrpSpPr/>
              <p:nvPr/>
            </p:nvGrpSpPr>
            <p:grpSpPr>
              <a:xfrm flipH="1">
                <a:off x="684179" y="3444718"/>
                <a:ext cx="5792536" cy="2018243"/>
                <a:chOff x="5715285" y="2171920"/>
                <a:chExt cx="5792536" cy="2018243"/>
              </a:xfrm>
            </p:grpSpPr>
            <p:grpSp>
              <p:nvGrpSpPr>
                <p:cNvPr id="61" name="组合 60"/>
                <p:cNvGrpSpPr/>
                <p:nvPr/>
              </p:nvGrpSpPr>
              <p:grpSpPr>
                <a:xfrm>
                  <a:off x="5715285" y="2171920"/>
                  <a:ext cx="5792536" cy="1288075"/>
                  <a:chOff x="7588076" y="4258304"/>
                  <a:chExt cx="5792536" cy="1288075"/>
                </a:xfrm>
              </p:grpSpPr>
              <p:sp>
                <p:nvSpPr>
                  <p:cNvPr id="63" name="矩形: 圆角 62"/>
                  <p:cNvSpPr/>
                  <p:nvPr/>
                </p:nvSpPr>
                <p:spPr>
                  <a:xfrm>
                    <a:off x="8584751" y="4258304"/>
                    <a:ext cx="4795861" cy="1288075"/>
                  </a:xfrm>
                  <a:prstGeom prst="roundRect">
                    <a:avLst>
                      <a:gd name="adj" fmla="val 10000"/>
                    </a:avLst>
                  </a:prstGeom>
                  <a:solidFill>
                    <a:schemeClr val="tx1">
                      <a:lumMod val="25000"/>
                      <a:lumOff val="75000"/>
                      <a:alpha val="20000"/>
                    </a:schemeClr>
                  </a:solidFill>
                  <a:ln w="60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r>
                      <a:rPr lang="zh-CN" altLang="en-US"/>
                      <a:t>打头句：</a:t>
                    </a:r>
                    <a:r>
                      <a:rPr lang="en-US" altLang="zh-CN"/>
                      <a:t>I am convinced I can be equal to the job.</a:t>
                    </a:r>
                    <a:endParaRPr lang="zh-CN" altLang="en-US"/>
                  </a:p>
                </p:txBody>
              </p:sp>
              <p:grpSp>
                <p:nvGrpSpPr>
                  <p:cNvPr id="64" name="组合 63"/>
                  <p:cNvGrpSpPr/>
                  <p:nvPr/>
                </p:nvGrpSpPr>
                <p:grpSpPr>
                  <a:xfrm>
                    <a:off x="8863920" y="4438011"/>
                    <a:ext cx="4266533" cy="772396"/>
                    <a:chOff x="6405465" y="1815440"/>
                    <a:chExt cx="4266533" cy="772396"/>
                  </a:xfrm>
                </p:grpSpPr>
                <p:sp>
                  <p:nvSpPr>
                    <p:cNvPr id="66" name="矩形 65"/>
                    <p:cNvSpPr/>
                    <p:nvPr/>
                  </p:nvSpPr>
                  <p:spPr>
                    <a:xfrm>
                      <a:off x="10453824" y="1815440"/>
                      <a:ext cx="218174" cy="4643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wrap="none" lIns="108000" tIns="108000" rIns="108000" bIns="108000" rtlCol="0" anchor="b" anchorCtr="0">
                      <a:spAutoFit/>
                    </a:bodyPr>
                    <a:lstStyle/>
                    <a:p>
                      <a:endParaRPr kumimoji="1" lang="en-US" altLang="zh-CN" sz="1600" b="1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7" name="矩形 66"/>
                    <p:cNvSpPr/>
                    <p:nvPr/>
                  </p:nvSpPr>
                  <p:spPr>
                    <a:xfrm>
                      <a:off x="6405465" y="2153385"/>
                      <a:ext cx="4266533" cy="43445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wrap="square" lIns="108000" tIns="108000" rIns="108000" bIns="108000" rtlCol="0" anchor="t" anchorCtr="0">
                      <a:spAutoFit/>
                    </a:bodyPr>
                    <a:lstStyle/>
                    <a:p>
                      <a:pPr>
                        <a:lnSpc>
                          <a:spcPct val="130000"/>
                        </a:lnSpc>
                      </a:pPr>
                      <a:endParaRPr kumimoji="1" lang="en-US" altLang="zh-CN" sz="120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65" name="文本框 64"/>
                  <p:cNvSpPr txBox="1"/>
                  <p:nvPr/>
                </p:nvSpPr>
                <p:spPr>
                  <a:xfrm>
                    <a:off x="7588076" y="4579553"/>
                    <a:ext cx="540000" cy="540000"/>
                  </a:xfrm>
                  <a:prstGeom prst="ellipse">
                    <a:avLst/>
                  </a:prstGeom>
                  <a:solidFill>
                    <a:schemeClr val="accent1"/>
                  </a:solidFill>
                </p:spPr>
                <p:txBody>
                  <a:bodyPr wrap="none" lIns="108000" tIns="108000" rIns="108000" bIns="108000" rtlCol="0" anchor="ctr" anchorCtr="0">
                    <a:noAutofit/>
                  </a:bodyPr>
                  <a:lstStyle>
                    <a:defPPr>
                      <a:defRPr lang="zh-CN"/>
                    </a:defPPr>
                    <a:lvl1pPr algn="ctr">
                      <a:defRPr kumimoji="1" sz="2000" b="1">
                        <a:solidFill>
                          <a:srgbClr val="FFFFFF"/>
                        </a:solidFill>
                      </a:defRPr>
                    </a:lvl1pPr>
                  </a:lstStyle>
                  <a:p>
                    <a:r>
                      <a:rPr lang="en-US" altLang="zh-CN"/>
                      <a:t>2</a:t>
                    </a:r>
                    <a:endParaRPr lang="zh-CN" altLang="en-US"/>
                  </a:p>
                </p:txBody>
              </p:sp>
            </p:grpSp>
            <p:cxnSp>
              <p:nvCxnSpPr>
                <p:cNvPr id="62" name="直接连接符 61"/>
                <p:cNvCxnSpPr/>
                <p:nvPr/>
              </p:nvCxnSpPr>
              <p:spPr>
                <a:xfrm flipH="1">
                  <a:off x="6100986" y="2824383"/>
                  <a:ext cx="0" cy="1365780"/>
                </a:xfrm>
                <a:prstGeom prst="line">
                  <a:avLst/>
                </a:prstGeom>
                <a:ln w="25400">
                  <a:solidFill>
                    <a:schemeClr val="accent1"/>
                  </a:solidFill>
                  <a:headEnd type="oval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8" name="组合 67"/>
              <p:cNvGrpSpPr/>
              <p:nvPr/>
            </p:nvGrpSpPr>
            <p:grpSpPr>
              <a:xfrm>
                <a:off x="6091014" y="1586283"/>
                <a:ext cx="5181562" cy="2376087"/>
                <a:chOff x="6097364" y="1714874"/>
                <a:chExt cx="5181562" cy="2376087"/>
              </a:xfrm>
            </p:grpSpPr>
            <p:grpSp>
              <p:nvGrpSpPr>
                <p:cNvPr id="69" name="组合 68"/>
                <p:cNvGrpSpPr/>
                <p:nvPr/>
              </p:nvGrpSpPr>
              <p:grpSpPr>
                <a:xfrm>
                  <a:off x="6097365" y="1714874"/>
                  <a:ext cx="5181561" cy="1409149"/>
                  <a:chOff x="7970156" y="3801258"/>
                  <a:chExt cx="5181561" cy="1409149"/>
                </a:xfrm>
              </p:grpSpPr>
              <p:sp>
                <p:nvSpPr>
                  <p:cNvPr id="71" name="矩形: 圆角 70"/>
                  <p:cNvSpPr/>
                  <p:nvPr/>
                </p:nvSpPr>
                <p:spPr>
                  <a:xfrm>
                    <a:off x="8355856" y="3801258"/>
                    <a:ext cx="4795861" cy="1288075"/>
                  </a:xfrm>
                  <a:prstGeom prst="roundRect">
                    <a:avLst>
                      <a:gd name="adj" fmla="val 10000"/>
                    </a:avLst>
                  </a:prstGeom>
                  <a:solidFill>
                    <a:schemeClr val="tx1">
                      <a:lumMod val="25000"/>
                      <a:lumOff val="75000"/>
                      <a:alpha val="20000"/>
                    </a:schemeClr>
                  </a:solidFill>
                  <a:ln w="60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r>
                      <a:rPr lang="en-US" altLang="zh-CN"/>
                      <a:t>To</a:t>
                    </a:r>
                    <a:r>
                      <a:rPr lang="zh-CN" altLang="en-US"/>
                      <a:t> </a:t>
                    </a:r>
                    <a:r>
                      <a:rPr lang="en-US" altLang="zh-CN"/>
                      <a:t>begin</a:t>
                    </a:r>
                    <a:r>
                      <a:rPr lang="zh-CN" altLang="en-US"/>
                      <a:t> </a:t>
                    </a:r>
                    <a:r>
                      <a:rPr lang="en-US" altLang="zh-CN"/>
                      <a:t>with</a:t>
                    </a:r>
                    <a:endParaRPr lang="zh-CN" altLang="en-US"/>
                  </a:p>
                </p:txBody>
              </p:sp>
              <p:grpSp>
                <p:nvGrpSpPr>
                  <p:cNvPr id="72" name="组合 71"/>
                  <p:cNvGrpSpPr/>
                  <p:nvPr/>
                </p:nvGrpSpPr>
                <p:grpSpPr>
                  <a:xfrm>
                    <a:off x="8863919" y="4438011"/>
                    <a:ext cx="4266534" cy="772396"/>
                    <a:chOff x="6405464" y="1815440"/>
                    <a:chExt cx="4266534" cy="772396"/>
                  </a:xfrm>
                </p:grpSpPr>
                <p:sp>
                  <p:nvSpPr>
                    <p:cNvPr id="74" name="矩形 73"/>
                    <p:cNvSpPr/>
                    <p:nvPr/>
                  </p:nvSpPr>
                  <p:spPr>
                    <a:xfrm>
                      <a:off x="6405464" y="1815440"/>
                      <a:ext cx="218174" cy="4643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wrap="none" lIns="108000" tIns="108000" rIns="108000" bIns="108000" rtlCol="0" anchor="b" anchorCtr="0">
                      <a:spAutoFit/>
                    </a:bodyPr>
                    <a:lstStyle/>
                    <a:p>
                      <a:endParaRPr kumimoji="1" lang="en-US" altLang="zh-CN" sz="1600" b="1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75" name="矩形 74"/>
                    <p:cNvSpPr/>
                    <p:nvPr/>
                  </p:nvSpPr>
                  <p:spPr>
                    <a:xfrm>
                      <a:off x="6405465" y="2153385"/>
                      <a:ext cx="4266533" cy="43445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wrap="square" lIns="108000" tIns="108000" rIns="108000" bIns="108000" rtlCol="0" anchor="t" anchorCtr="0">
                      <a:spAutoFit/>
                    </a:bodyPr>
                    <a:lstStyle/>
                    <a:p>
                      <a:pPr>
                        <a:lnSpc>
                          <a:spcPct val="130000"/>
                        </a:lnSpc>
                      </a:pPr>
                      <a:endParaRPr kumimoji="1" lang="en-US" altLang="zh-CN" sz="120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73" name="文本框 72"/>
                  <p:cNvSpPr txBox="1"/>
                  <p:nvPr/>
                </p:nvSpPr>
                <p:spPr>
                  <a:xfrm>
                    <a:off x="7970156" y="4139229"/>
                    <a:ext cx="540000" cy="669690"/>
                  </a:xfrm>
                  <a:prstGeom prst="ellipse">
                    <a:avLst/>
                  </a:prstGeom>
                  <a:solidFill>
                    <a:schemeClr val="accent1"/>
                  </a:solidFill>
                </p:spPr>
                <p:txBody>
                  <a:bodyPr wrap="none" lIns="108000" tIns="108000" rIns="108000" bIns="108000" rtlCol="0" anchor="ctr" anchorCtr="0">
                    <a:noAutofit/>
                  </a:bodyPr>
                  <a:lstStyle>
                    <a:defPPr>
                      <a:defRPr lang="zh-CN"/>
                    </a:defPPr>
                    <a:lvl1pPr algn="ctr">
                      <a:defRPr kumimoji="1" sz="2000" b="1">
                        <a:solidFill>
                          <a:srgbClr val="FFFFFF"/>
                        </a:solidFill>
                      </a:defRPr>
                    </a:lvl1pPr>
                  </a:lstStyle>
                  <a:p>
                    <a:r>
                      <a:rPr lang="en-US" altLang="zh-CN"/>
                      <a:t>1</a:t>
                    </a:r>
                    <a:endParaRPr lang="zh-CN" altLang="en-US"/>
                  </a:p>
                </p:txBody>
              </p:sp>
            </p:grpSp>
            <p:cxnSp>
              <p:nvCxnSpPr>
                <p:cNvPr id="70" name="直接连接符 69"/>
                <p:cNvCxnSpPr/>
                <p:nvPr/>
              </p:nvCxnSpPr>
              <p:spPr>
                <a:xfrm>
                  <a:off x="6097364" y="2305372"/>
                  <a:ext cx="34159" cy="1785589"/>
                </a:xfrm>
                <a:prstGeom prst="line">
                  <a:avLst/>
                </a:prstGeom>
                <a:ln w="25400">
                  <a:solidFill>
                    <a:schemeClr val="accent1"/>
                  </a:solidFill>
                  <a:headEnd type="oval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6" name="标题 85"/>
          <p:cNvSpPr>
            <a:spLocks noGrp="1"/>
          </p:cNvSpPr>
          <p:nvPr>
            <p:ph type="title"/>
          </p:nvPr>
        </p:nvSpPr>
        <p:spPr>
          <a:xfrm>
            <a:off x="7995684" y="298871"/>
            <a:ext cx="3523216" cy="729827"/>
          </a:xfrm>
        </p:spPr>
        <p:txBody>
          <a:bodyPr/>
          <a:lstStyle/>
          <a:p>
            <a:pPr lvl="0"/>
            <a:r>
              <a:rPr lang="zh-CN" altLang="en-US"/>
              <a:t>第二段的注意事项</a:t>
            </a:r>
            <a:endParaRPr lang="en-US"/>
          </a:p>
        </p:txBody>
      </p:sp>
      <p:sp>
        <p:nvSpPr>
          <p:cNvPr id="3" name="矩形: 圆角 2"/>
          <p:cNvSpPr/>
          <p:nvPr/>
        </p:nvSpPr>
        <p:spPr>
          <a:xfrm>
            <a:off x="6192812" y="2781923"/>
            <a:ext cx="4795861" cy="1288075"/>
          </a:xfrm>
          <a:prstGeom prst="roundRect">
            <a:avLst>
              <a:gd name="adj" fmla="val 10000"/>
            </a:avLst>
          </a:prstGeom>
          <a:solidFill>
            <a:schemeClr val="tx1">
              <a:lumMod val="25000"/>
              <a:lumOff val="75000"/>
              <a:alpha val="20000"/>
            </a:schemeClr>
          </a:solidFill>
          <a:ln w="6055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altLang="zh-CN"/>
              <a:t>what is more / additionally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申请信的结尾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/>
              <a:t>一般的写法比较固定</a:t>
            </a:r>
            <a:endParaRPr lang="en-US" altLang="zh-CN" sz="2400"/>
          </a:p>
          <a:p>
            <a:r>
              <a:rPr lang="en-US" altLang="zh-CN" sz="2400"/>
              <a:t>1 If chosen , I will live up to your expectations through my enthusiasm and devotion.(</a:t>
            </a:r>
            <a:r>
              <a:rPr lang="zh-CN" altLang="en-US" sz="2400"/>
              <a:t>推荐使用</a:t>
            </a:r>
            <a:r>
              <a:rPr lang="en-US" altLang="zh-CN" sz="2400"/>
              <a:t>)</a:t>
            </a:r>
            <a:endParaRPr lang="en-US" altLang="zh-CN" sz="2400"/>
          </a:p>
          <a:p>
            <a:r>
              <a:rPr lang="en-US" altLang="zh-CN" sz="2400"/>
              <a:t>2 I would appreciate it if I am offered this opportunity, I am certain I can be of great to you.</a:t>
            </a:r>
            <a:endParaRPr lang="en-US" altLang="zh-CN" sz="2400"/>
          </a:p>
          <a:p>
            <a:r>
              <a:rPr lang="en-US" altLang="zh-CN" sz="2400"/>
              <a:t>3If given this opportunity to be +</a:t>
            </a:r>
            <a:r>
              <a:rPr lang="zh-CN" altLang="en-US" sz="2400"/>
              <a:t>职位，</a:t>
            </a:r>
            <a:r>
              <a:rPr lang="en-US" altLang="zh-CN" sz="2400"/>
              <a:t>I will spare no effort todo everything I can.</a:t>
            </a:r>
            <a:endParaRPr lang="zh-CN" altLang="en-US" sz="240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03.</a:t>
            </a:r>
            <a:r>
              <a:rPr lang="zh-CN" altLang="en-US"/>
              <a:t>例题分析与讲解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提高写作水平</a:t>
            </a:r>
            <a:endParaRPr lang="en-US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0629900" y="110490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经典例题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>
                <a:solidFill>
                  <a:srgbClr val="00B0F0"/>
                </a:solidFill>
              </a:rPr>
              <a:t>例题</a:t>
            </a:r>
            <a:endParaRPr lang="en-US" altLang="zh-CN" sz="2400">
              <a:solidFill>
                <a:srgbClr val="00B0F0"/>
              </a:solidFill>
            </a:endParaRPr>
          </a:p>
          <a:p>
            <a:r>
              <a:rPr lang="zh-CN" altLang="en-US" sz="2400"/>
              <a:t>假定你是李华，正在</a:t>
            </a:r>
            <a:r>
              <a:rPr lang="zh-CN" altLang="en-US" sz="2400">
                <a:solidFill>
                  <a:srgbClr val="FF0000"/>
                </a:solidFill>
              </a:rPr>
              <a:t>新西兰某中学学习</a:t>
            </a:r>
            <a:r>
              <a:rPr lang="zh-CN" altLang="en-US" sz="2400"/>
              <a:t>。你校将举办</a:t>
            </a:r>
            <a:r>
              <a:rPr lang="zh-CN" altLang="en-US" sz="2400">
                <a:solidFill>
                  <a:srgbClr val="FF0000"/>
                </a:solidFill>
              </a:rPr>
              <a:t>跨文化演出活动</a:t>
            </a:r>
            <a:r>
              <a:rPr lang="zh-CN" altLang="en-US" sz="2400"/>
              <a:t>。请你给活动负责人</a:t>
            </a:r>
            <a:r>
              <a:rPr lang="en-US" altLang="zh-CN" sz="2400" err="1"/>
              <a:t>Mr Brown</a:t>
            </a:r>
            <a:r>
              <a:rPr lang="zh-CN" altLang="en-US" sz="2400"/>
              <a:t>写封邮件，申请当</a:t>
            </a:r>
            <a:r>
              <a:rPr lang="zh-CN" altLang="en-US" sz="2400">
                <a:solidFill>
                  <a:srgbClr val="FF0000"/>
                </a:solidFill>
              </a:rPr>
              <a:t>主持人</a:t>
            </a:r>
            <a:r>
              <a:rPr lang="zh-CN" altLang="en-US" sz="2400"/>
              <a:t>，内容包括：</a:t>
            </a:r>
            <a:r>
              <a:rPr lang="en-US" altLang="zh-CN" sz="2400"/>
              <a:t>1 </a:t>
            </a:r>
            <a:r>
              <a:rPr lang="zh-CN" altLang="en-US" sz="2400"/>
              <a:t>写信的目的    </a:t>
            </a:r>
            <a:r>
              <a:rPr lang="en-US" altLang="zh-CN" sz="2400"/>
              <a:t>2</a:t>
            </a:r>
            <a:r>
              <a:rPr lang="zh-CN" altLang="en-US" sz="2400"/>
              <a:t>你的优势：</a:t>
            </a:r>
            <a:r>
              <a:rPr lang="en-US" altLang="zh-CN" sz="2400"/>
              <a:t>3</a:t>
            </a:r>
            <a:r>
              <a:rPr lang="zh-CN" altLang="en-US" sz="2400"/>
              <a:t>，期待答复。注意：</a:t>
            </a:r>
            <a:r>
              <a:rPr lang="en-US" altLang="zh-CN" sz="2400"/>
              <a:t>1.</a:t>
            </a:r>
            <a:r>
              <a:rPr lang="zh-CN" altLang="en-US" sz="2400"/>
              <a:t>写作词数应为</a:t>
            </a:r>
            <a:r>
              <a:rPr lang="en-US" altLang="zh-CN" sz="2400"/>
              <a:t>80</a:t>
            </a:r>
            <a:r>
              <a:rPr lang="zh-CN" altLang="en-US" sz="2400"/>
              <a:t>左右：</a:t>
            </a:r>
            <a:r>
              <a:rPr lang="en-US" altLang="zh-CN" sz="2400"/>
              <a:t>2.</a:t>
            </a:r>
            <a:r>
              <a:rPr lang="zh-CN" altLang="en-US" sz="2400"/>
              <a:t>请按如下格式在以下位置作答</a:t>
            </a:r>
            <a:endParaRPr lang="en-US" altLang="zh-CN" sz="2400"/>
          </a:p>
          <a:p>
            <a:r>
              <a:rPr lang="zh-CN" altLang="en-US" sz="2400">
                <a:solidFill>
                  <a:srgbClr val="00B0F0"/>
                </a:solidFill>
              </a:rPr>
              <a:t>指导</a:t>
            </a:r>
            <a:endParaRPr lang="en-US" altLang="zh-CN" sz="2400">
              <a:solidFill>
                <a:srgbClr val="00B0F0"/>
              </a:solidFill>
            </a:endParaRPr>
          </a:p>
          <a:p>
            <a:r>
              <a:rPr lang="en-US" altLang="zh-CN" sz="2400"/>
              <a:t>1 </a:t>
            </a:r>
            <a:r>
              <a:rPr lang="zh-CN" altLang="en-US" sz="2400"/>
              <a:t>审题确定文体为申请信</a:t>
            </a:r>
            <a:endParaRPr lang="en-US" altLang="zh-CN" sz="2400"/>
          </a:p>
          <a:p>
            <a:r>
              <a:rPr lang="en-US" altLang="zh-CN" sz="2400"/>
              <a:t>2 </a:t>
            </a:r>
            <a:r>
              <a:rPr lang="zh-CN" altLang="en-US" sz="2400"/>
              <a:t>确定好自己的优势（列举提纲）</a:t>
            </a:r>
            <a:endParaRPr lang="en-US" altLang="zh-CN" sz="2400"/>
          </a:p>
          <a:p>
            <a:r>
              <a:rPr lang="en-US" altLang="zh-CN" sz="2400"/>
              <a:t>3 </a:t>
            </a:r>
            <a:r>
              <a:rPr lang="zh-CN" altLang="en-US" sz="2400"/>
              <a:t>仔细思考每一个优势的拓展句</a:t>
            </a:r>
            <a:endParaRPr lang="zh-CN" altLang="en-US" sz="240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开头第一段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/>
              <a:t>直接套用刚才讲的句型</a:t>
            </a:r>
            <a:endParaRPr lang="en-US" altLang="zh-CN" sz="2400"/>
          </a:p>
          <a:p>
            <a:r>
              <a:rPr lang="en-US" altLang="zh-CN" sz="2400"/>
              <a:t>1 Learning that </a:t>
            </a:r>
            <a:r>
              <a:rPr lang="en-US" altLang="zh-CN" sz="2400">
                <a:solidFill>
                  <a:srgbClr val="FF0000"/>
                </a:solidFill>
              </a:rPr>
              <a:t>hosts</a:t>
            </a:r>
            <a:r>
              <a:rPr lang="en-US" altLang="zh-CN" sz="2400"/>
              <a:t> are needed for </a:t>
            </a:r>
            <a:r>
              <a:rPr lang="en-US" altLang="zh-CN" sz="2400">
                <a:solidFill>
                  <a:srgbClr val="FF0000"/>
                </a:solidFill>
              </a:rPr>
              <a:t>the cross-cultural performance</a:t>
            </a:r>
            <a:r>
              <a:rPr lang="en-US" altLang="zh-CN" sz="2400"/>
              <a:t>, I can not wait to apply for the position.</a:t>
            </a:r>
            <a:endParaRPr lang="en-US" altLang="zh-CN" sz="2400"/>
          </a:p>
          <a:p>
            <a:r>
              <a:rPr lang="en-US" altLang="zh-CN" sz="2400"/>
              <a:t>2 ) Interested in your recently advertised position for </a:t>
            </a:r>
            <a:r>
              <a:rPr lang="en-US" altLang="zh-CN" sz="2400">
                <a:solidFill>
                  <a:srgbClr val="FF0000"/>
                </a:solidFill>
              </a:rPr>
              <a:t>the hosts </a:t>
            </a:r>
            <a:r>
              <a:rPr lang="en-US" altLang="zh-CN" sz="2400"/>
              <a:t>to </a:t>
            </a:r>
            <a:r>
              <a:rPr lang="en-US" altLang="zh-CN" sz="2400">
                <a:solidFill>
                  <a:srgbClr val="FF0000"/>
                </a:solidFill>
              </a:rPr>
              <a:t>hold the cross-cultural performance  </a:t>
            </a:r>
            <a:r>
              <a:rPr lang="en-US" altLang="zh-CN" sz="2400"/>
              <a:t>, I am gladly writing to apply for the position.</a:t>
            </a:r>
            <a:endParaRPr lang="en-US" altLang="zh-CN" sz="2400"/>
          </a:p>
          <a:p>
            <a:endParaRPr lang="zh-CN" alt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第二段主体描写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>
                <a:solidFill>
                  <a:srgbClr val="00B0F0"/>
                </a:solidFill>
              </a:rPr>
              <a:t>职位主持人，这个时候仔细思考主持人可以在文化演出活动上发挥什么作用</a:t>
            </a:r>
            <a:endParaRPr lang="en-US" altLang="zh-CN" sz="2400">
              <a:solidFill>
                <a:srgbClr val="00B0F0"/>
              </a:solidFill>
            </a:endParaRPr>
          </a:p>
          <a:p>
            <a:r>
              <a:rPr lang="en-US" altLang="zh-CN" sz="2400">
                <a:solidFill>
                  <a:srgbClr val="FF0000"/>
                </a:solidFill>
              </a:rPr>
              <a:t>1 </a:t>
            </a:r>
            <a:r>
              <a:rPr lang="zh-CN" altLang="en-US" sz="2400">
                <a:solidFill>
                  <a:srgbClr val="FF0000"/>
                </a:solidFill>
              </a:rPr>
              <a:t>因为我是中国人，我到了国外去主持自然得有良好的口语的</a:t>
            </a:r>
            <a:endParaRPr lang="en-US" altLang="zh-CN" sz="2400">
              <a:solidFill>
                <a:srgbClr val="FF0000"/>
              </a:solidFill>
            </a:endParaRPr>
          </a:p>
          <a:p>
            <a:r>
              <a:rPr lang="en-US" altLang="zh-CN" sz="2400"/>
              <a:t>I have a good command of oral English</a:t>
            </a:r>
            <a:endParaRPr lang="en-US" altLang="zh-CN" sz="2400"/>
          </a:p>
          <a:p>
            <a:r>
              <a:rPr lang="en-US" altLang="zh-CN" sz="2400">
                <a:solidFill>
                  <a:srgbClr val="FF0000"/>
                </a:solidFill>
              </a:rPr>
              <a:t>2 </a:t>
            </a:r>
            <a:r>
              <a:rPr lang="zh-CN" altLang="en-US" sz="2400">
                <a:solidFill>
                  <a:srgbClr val="FF0000"/>
                </a:solidFill>
              </a:rPr>
              <a:t>主持人在台上一般都是比较有激情的，所以我们可以选用有社会责任心以及热情的</a:t>
            </a:r>
            <a:endParaRPr lang="en-US" altLang="zh-CN" sz="2400">
              <a:solidFill>
                <a:srgbClr val="FF0000"/>
              </a:solidFill>
            </a:endParaRPr>
          </a:p>
          <a:p>
            <a:r>
              <a:rPr lang="en-US" altLang="zh-CN" sz="2400"/>
              <a:t>Sociable and enthusiastic ,I am confident that +</a:t>
            </a:r>
            <a:r>
              <a:rPr lang="zh-CN" altLang="en-US" sz="2400"/>
              <a:t>从句</a:t>
            </a:r>
            <a:endParaRPr lang="en-US" altLang="zh-CN" sz="2400"/>
          </a:p>
          <a:p>
            <a:r>
              <a:rPr lang="en-US" altLang="zh-CN" sz="2400">
                <a:solidFill>
                  <a:srgbClr val="FF0000"/>
                </a:solidFill>
              </a:rPr>
              <a:t>3 </a:t>
            </a:r>
            <a:r>
              <a:rPr lang="zh-CN" altLang="en-US" sz="2400">
                <a:solidFill>
                  <a:srgbClr val="FF0000"/>
                </a:solidFill>
              </a:rPr>
              <a:t>固定的写法：有类似的经验</a:t>
            </a:r>
            <a:endParaRPr lang="en-US" altLang="zh-CN" sz="2400">
              <a:solidFill>
                <a:srgbClr val="FF0000"/>
              </a:solidFill>
            </a:endParaRPr>
          </a:p>
          <a:p>
            <a:r>
              <a:rPr lang="en-US" altLang="zh-CN" sz="2400"/>
              <a:t>My previous hosting experience will qualify me for the position</a:t>
            </a:r>
            <a:r>
              <a:rPr lang="en-US" altLang="zh-CN"/>
              <a:t>. 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拓展句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2400"/>
              <a:t>写完了主体的内容就该写拓展句了，想想每一个对应的优势能够带来什么好处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1 I have a good command of oral English                   </a:t>
            </a:r>
            <a:r>
              <a:rPr lang="zh-CN" altLang="en-US" sz="2400"/>
              <a:t>更好的与当地的文化迷进行交流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Communicate with local cultural fans with great ease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/>
              <a:t>2 Sociable and enthusiastic ,I am confident that +</a:t>
            </a:r>
            <a:r>
              <a:rPr lang="zh-CN" altLang="en-US" sz="2400"/>
              <a:t>从句                可以更好地组织活动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Organize the position well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1800"/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4" name="箭头: 右 3"/>
          <p:cNvSpPr/>
          <p:nvPr/>
        </p:nvSpPr>
        <p:spPr>
          <a:xfrm>
            <a:off x="6326372" y="1839433"/>
            <a:ext cx="1584251" cy="32960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箭头: 右 4"/>
          <p:cNvSpPr/>
          <p:nvPr/>
        </p:nvSpPr>
        <p:spPr>
          <a:xfrm>
            <a:off x="8070112" y="3429000"/>
            <a:ext cx="1212111" cy="30302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最后运用相关的句型进行整合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/>
              <a:t>1 </a:t>
            </a:r>
            <a:r>
              <a:rPr lang="zh-CN" altLang="en-US" sz="2400"/>
              <a:t>非谓语的形式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  I </a:t>
            </a:r>
            <a:r>
              <a:rPr lang="en-US" altLang="zh-CN" sz="2400">
                <a:solidFill>
                  <a:srgbClr val="FF0000"/>
                </a:solidFill>
              </a:rPr>
              <a:t>have a good command of </a:t>
            </a:r>
            <a:r>
              <a:rPr lang="en-US" altLang="zh-CN" sz="2400"/>
              <a:t>oral English</a:t>
            </a:r>
            <a:r>
              <a:rPr lang="zh-CN" altLang="en-US" sz="2400"/>
              <a:t>，</a:t>
            </a:r>
            <a:r>
              <a:rPr lang="en-US" altLang="zh-CN" sz="2400">
                <a:solidFill>
                  <a:srgbClr val="FF0000"/>
                </a:solidFill>
              </a:rPr>
              <a:t>enabling</a:t>
            </a:r>
            <a:r>
              <a:rPr lang="en-US" altLang="zh-CN" sz="2400"/>
              <a:t> me to Communicate with local cultural fans with great ease.</a:t>
            </a:r>
            <a:endParaRPr lang="en-US" altLang="zh-CN" sz="2400"/>
          </a:p>
          <a:p>
            <a:r>
              <a:rPr lang="en-US" altLang="zh-CN" sz="2400"/>
              <a:t>2 </a:t>
            </a:r>
            <a:r>
              <a:rPr lang="zh-CN" altLang="en-US" sz="2400"/>
              <a:t>固定的句式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 </a:t>
            </a:r>
            <a:r>
              <a:rPr lang="en-US" altLang="zh-CN" sz="2400">
                <a:solidFill>
                  <a:srgbClr val="FF0000"/>
                </a:solidFill>
              </a:rPr>
              <a:t>Sociable and enthusiastic </a:t>
            </a:r>
            <a:r>
              <a:rPr lang="en-US" altLang="zh-CN" sz="2400"/>
              <a:t>,I </a:t>
            </a:r>
            <a:r>
              <a:rPr lang="en-US" altLang="zh-CN" sz="2400">
                <a:solidFill>
                  <a:srgbClr val="FF0000"/>
                </a:solidFill>
              </a:rPr>
              <a:t>am confident that </a:t>
            </a:r>
            <a:r>
              <a:rPr lang="en-US" altLang="zh-CN" sz="2400"/>
              <a:t>I can Organize the position well.</a:t>
            </a:r>
            <a:endParaRPr lang="en-US" altLang="zh-CN" sz="2400"/>
          </a:p>
          <a:p>
            <a:r>
              <a:rPr lang="en-US" altLang="zh-CN" sz="2400"/>
              <a:t>3 My previous hosting experience will </a:t>
            </a:r>
            <a:r>
              <a:rPr lang="en-US" altLang="zh-CN" sz="2400">
                <a:solidFill>
                  <a:srgbClr val="FF0000"/>
                </a:solidFill>
              </a:rPr>
              <a:t>qualify me for the position</a:t>
            </a:r>
            <a:r>
              <a:rPr lang="en-US" altLang="zh-CN" sz="2400"/>
              <a:t>.</a:t>
            </a:r>
            <a:endParaRPr lang="en-US" altLang="zh-CN" sz="2400"/>
          </a:p>
          <a:p>
            <a:endParaRPr lang="en-US" altLang="zh-CN" sz="2400"/>
          </a:p>
          <a:p>
            <a:endParaRPr lang="zh-CN" alt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最后一段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/>
              <a:t>套用固定的句式即可</a:t>
            </a:r>
            <a:endParaRPr lang="en-US" altLang="zh-CN" sz="2400"/>
          </a:p>
          <a:p>
            <a:r>
              <a:rPr lang="en-US" altLang="zh-CN" sz="2400"/>
              <a:t>1 If chosen , I will live up to your expectations through my enthusiasm and devotion.(</a:t>
            </a:r>
            <a:r>
              <a:rPr lang="zh-CN" altLang="en-US" sz="2400"/>
              <a:t>推荐使用</a:t>
            </a:r>
            <a:r>
              <a:rPr lang="en-US" altLang="zh-CN" sz="2400"/>
              <a:t>)</a:t>
            </a:r>
            <a:endParaRPr lang="en-US" altLang="zh-CN" sz="2400"/>
          </a:p>
          <a:p>
            <a:r>
              <a:rPr lang="en-US" altLang="zh-CN" sz="2400"/>
              <a:t>2 I would appreciate it if I am offered this opportunity, I am certain I can be of great to you.</a:t>
            </a:r>
            <a:endParaRPr lang="en-US" altLang="zh-CN" sz="2400"/>
          </a:p>
          <a:p>
            <a:r>
              <a:rPr lang="en-US" altLang="zh-CN" sz="2400"/>
              <a:t>3If given this opportunity to be +</a:t>
            </a:r>
            <a:r>
              <a:rPr lang="zh-CN" altLang="en-US" sz="2400"/>
              <a:t>职位，</a:t>
            </a:r>
            <a:r>
              <a:rPr lang="en-US" altLang="zh-CN" sz="2400"/>
              <a:t>I will spare no effort todo everything I can.</a:t>
            </a:r>
            <a:endParaRPr lang="zh-CN" altLang="en-US" sz="2400"/>
          </a:p>
          <a:p>
            <a:endParaRPr lang="zh-CN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/>
              <a:t>Agenda</a:t>
            </a:r>
            <a:endParaRPr lang="en-US" sz="400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 sz="3600">
                <a:solidFill>
                  <a:srgbClr val="92D050"/>
                </a:solidFill>
              </a:rPr>
              <a:t>理解申请信的写作目的</a:t>
            </a:r>
            <a:endParaRPr lang="en-US" altLang="zh-CN" sz="3600">
              <a:solidFill>
                <a:srgbClr val="92D050"/>
              </a:solidFill>
            </a:endParaRPr>
          </a:p>
          <a:p>
            <a:r>
              <a:rPr lang="zh-CN" altLang="en-US" sz="3600">
                <a:solidFill>
                  <a:srgbClr val="FFFF00"/>
                </a:solidFill>
              </a:rPr>
              <a:t>申请信的具体内容</a:t>
            </a:r>
            <a:endParaRPr lang="en-US" altLang="zh-CN" sz="3600">
              <a:solidFill>
                <a:srgbClr val="FFFF00"/>
              </a:solidFill>
            </a:endParaRPr>
          </a:p>
          <a:p>
            <a:r>
              <a:rPr lang="en-US" altLang="zh-CN" sz="3600" err="1">
                <a:solidFill>
                  <a:srgbClr val="00B050"/>
                </a:solidFill>
              </a:rPr>
              <a:t>分析写作要求和</a:t>
            </a:r>
            <a:r>
              <a:rPr lang="zh-CN" altLang="en-US" sz="3600">
                <a:solidFill>
                  <a:srgbClr val="00B050"/>
                </a:solidFill>
              </a:rPr>
              <a:t>方法</a:t>
            </a:r>
            <a:endParaRPr lang="en-US" altLang="zh-CN" sz="360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sz="3600">
                <a:solidFill>
                  <a:srgbClr val="00B0F0"/>
                </a:solidFill>
              </a:rPr>
              <a:t>4.</a:t>
            </a:r>
            <a:r>
              <a:rPr lang="zh-CN" altLang="en-US" sz="3600">
                <a:solidFill>
                  <a:srgbClr val="00B0F0"/>
                </a:solidFill>
              </a:rPr>
              <a:t>经典例题分析</a:t>
            </a:r>
            <a:endParaRPr lang="en-US" altLang="zh-CN" sz="360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altLang="zh-CN" sz="3600">
                <a:solidFill>
                  <a:srgbClr val="FFC000"/>
                </a:solidFill>
              </a:rPr>
              <a:t>5.</a:t>
            </a:r>
            <a:r>
              <a:rPr lang="zh-CN" altLang="en-US" sz="3600">
                <a:solidFill>
                  <a:srgbClr val="FFC000"/>
                </a:solidFill>
              </a:rPr>
              <a:t>练习快速上手写作</a:t>
            </a:r>
            <a:endParaRPr lang="en-US" altLang="zh-CN" sz="3600">
              <a:solidFill>
                <a:srgbClr val="FFC000"/>
              </a:solidFill>
            </a:endParaRPr>
          </a:p>
          <a:p>
            <a:endParaRPr lang="en-US" altLang="zh-CN" sz="3600"/>
          </a:p>
          <a:p>
            <a:pPr marL="0" indent="0">
              <a:buNone/>
            </a:pPr>
            <a:endParaRPr lang="en-US" altLang="zh-CN" sz="3600"/>
          </a:p>
          <a:p>
            <a:endParaRPr lang="zh-CN" alt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Thank you</a:t>
            </a:r>
            <a:endParaRPr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en-US"/>
              <a:t>Presenter name</a:t>
            </a:r>
            <a:endParaRPr 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en-US"/>
              <a:t>www.officeplus.cn</a:t>
            </a:r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01.</a:t>
            </a:r>
            <a:r>
              <a:rPr lang="zh-CN" altLang="en-US"/>
              <a:t>申请信的写作目的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提升学生写作能力的需求</a:t>
            </a:r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申请信的写作目的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0400" y="1028699"/>
            <a:ext cx="10858500" cy="5700714"/>
          </a:xfrm>
        </p:spPr>
        <p:txBody>
          <a:bodyPr>
            <a:normAutofit/>
          </a:bodyPr>
          <a:lstStyle/>
          <a:p>
            <a:r>
              <a:rPr lang="en-US" altLang="zh-CN" sz="2400"/>
              <a:t>1 </a:t>
            </a:r>
            <a:r>
              <a:rPr lang="zh-CN" altLang="en-US" sz="2400"/>
              <a:t>申请信包括求职申请，加入某个组织活动的申请</a:t>
            </a:r>
            <a:endParaRPr lang="en-US" altLang="zh-CN" sz="2400"/>
          </a:p>
          <a:p>
            <a:r>
              <a:rPr lang="en-US" altLang="zh-CN" sz="2400"/>
              <a:t>2 </a:t>
            </a:r>
            <a:r>
              <a:rPr lang="zh-CN" altLang="en-US" sz="2400"/>
              <a:t>因为是我们向别人申请职位，所以我们最开始的目的就得是扬长避短，让别人知道我们的优势</a:t>
            </a:r>
            <a:endParaRPr lang="en-US" altLang="zh-CN" sz="2400"/>
          </a:p>
          <a:p>
            <a:r>
              <a:rPr lang="en-US" altLang="zh-CN" sz="2400"/>
              <a:t>3 </a:t>
            </a:r>
            <a:r>
              <a:rPr lang="zh-CN" altLang="en-US" sz="2400"/>
              <a:t>正常写作就三段式</a:t>
            </a:r>
            <a:endParaRPr lang="en-US" altLang="zh-CN" sz="2400"/>
          </a:p>
          <a:p>
            <a:r>
              <a:rPr lang="zh-CN" altLang="en-US" sz="2400"/>
              <a:t>（</a:t>
            </a:r>
            <a:r>
              <a:rPr lang="en-US" altLang="zh-CN" sz="2400"/>
              <a:t>1</a:t>
            </a:r>
            <a:r>
              <a:rPr lang="zh-CN" altLang="en-US" sz="2400"/>
              <a:t>）点明自己的目的，稍微说明一下信息的来源</a:t>
            </a:r>
            <a:endParaRPr lang="en-US" altLang="zh-CN" sz="2400"/>
          </a:p>
          <a:p>
            <a:r>
              <a:rPr lang="zh-CN" altLang="en-US" sz="2400"/>
              <a:t>（</a:t>
            </a:r>
            <a:r>
              <a:rPr lang="en-US" altLang="zh-CN" sz="2400"/>
              <a:t>2</a:t>
            </a:r>
            <a:r>
              <a:rPr lang="zh-CN" altLang="en-US" sz="2400"/>
              <a:t>）详细介绍自己的优势，条理要清晰</a:t>
            </a:r>
            <a:endParaRPr lang="en-US" altLang="zh-CN" sz="2400"/>
          </a:p>
          <a:p>
            <a:r>
              <a:rPr lang="zh-CN" altLang="en-US" sz="2400"/>
              <a:t>（</a:t>
            </a:r>
            <a:r>
              <a:rPr lang="en-US" altLang="zh-CN" sz="2400"/>
              <a:t>3</a:t>
            </a:r>
            <a:r>
              <a:rPr lang="zh-CN" altLang="en-US" sz="2400"/>
              <a:t>）简述获准后的打算并且期待对方优先考虑</a:t>
            </a:r>
            <a:endParaRPr lang="zh-CN" altLang="en-US" sz="240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02.鼓励学生多写英语作文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提供写作指导和范文示例</a:t>
            </a:r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申请信的开头第一段怎么写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0400" y="1130300"/>
            <a:ext cx="11269330" cy="5876556"/>
          </a:xfrm>
        </p:spPr>
        <p:txBody>
          <a:bodyPr/>
          <a:lstStyle/>
          <a:p>
            <a:r>
              <a:rPr lang="en-US" altLang="zh-CN"/>
              <a:t>Learning that +</a:t>
            </a:r>
            <a:r>
              <a:rPr lang="zh-CN" altLang="en-US"/>
              <a:t>职位 </a:t>
            </a:r>
            <a:r>
              <a:rPr lang="en-US" altLang="zh-CN"/>
              <a:t>are needed for +</a:t>
            </a:r>
            <a:r>
              <a:rPr lang="zh-CN" altLang="en-US"/>
              <a:t>哪里需要这个职位 </a:t>
            </a:r>
            <a:r>
              <a:rPr lang="en-US" altLang="zh-CN"/>
              <a:t>/ </a:t>
            </a:r>
            <a:r>
              <a:rPr lang="zh-CN" altLang="en-US"/>
              <a:t>这个职位是用于哪里，</a:t>
            </a:r>
            <a:r>
              <a:rPr lang="en-US" altLang="zh-CN"/>
              <a:t>I can not wait to apply for the position.</a:t>
            </a:r>
            <a:endParaRPr lang="en-US" altLang="zh-CN"/>
          </a:p>
          <a:p>
            <a:r>
              <a:rPr lang="en-US" altLang="zh-CN"/>
              <a:t>Interested in your recently advertised position for +</a:t>
            </a:r>
            <a:r>
              <a:rPr lang="zh-CN" altLang="en-US"/>
              <a:t>职位</a:t>
            </a:r>
            <a:r>
              <a:rPr lang="en-US" altLang="zh-CN"/>
              <a:t>  to +</a:t>
            </a:r>
            <a:r>
              <a:rPr lang="zh-CN" altLang="en-US"/>
              <a:t>目的，</a:t>
            </a:r>
            <a:r>
              <a:rPr lang="en-US" altLang="zh-CN"/>
              <a:t>I am gladly writing to apply for the position.</a:t>
            </a:r>
            <a:endParaRPr lang="en-US" altLang="zh-CN"/>
          </a:p>
          <a:p>
            <a:r>
              <a:rPr lang="zh-CN" altLang="en-US"/>
              <a:t>例： </a:t>
            </a:r>
            <a:r>
              <a:rPr lang="en-US" altLang="zh-CN"/>
              <a:t>(2019·</a:t>
            </a:r>
            <a:r>
              <a:rPr lang="zh-CN" altLang="en-US"/>
              <a:t>全国卷</a:t>
            </a:r>
            <a:r>
              <a:rPr lang="en-US" altLang="zh-CN"/>
              <a:t>I</a:t>
            </a:r>
            <a:r>
              <a:rPr lang="zh-CN" altLang="en-US"/>
              <a:t>改编</a:t>
            </a:r>
            <a:r>
              <a:rPr lang="en-US" altLang="zh-CN"/>
              <a:t>)</a:t>
            </a:r>
            <a:r>
              <a:rPr lang="zh-CN" altLang="en-US"/>
              <a:t>假定你是李华，暑假在伦敦学习，得知</a:t>
            </a:r>
            <a:r>
              <a:rPr lang="zh-CN" altLang="en-US">
                <a:solidFill>
                  <a:srgbClr val="FF0000"/>
                </a:solidFill>
              </a:rPr>
              <a:t>当地美术馆要举办中国画展览</a:t>
            </a:r>
            <a:r>
              <a:rPr lang="zh-CN" altLang="en-US"/>
              <a:t>。请写一封信</a:t>
            </a:r>
            <a:r>
              <a:rPr lang="zh-CN" altLang="en-US">
                <a:solidFill>
                  <a:srgbClr val="FF0000"/>
                </a:solidFill>
              </a:rPr>
              <a:t>申请做志愿者</a:t>
            </a:r>
            <a:r>
              <a:rPr lang="zh-CN" altLang="en-US"/>
              <a:t>，内容包括：</a:t>
            </a:r>
            <a:r>
              <a:rPr lang="en-US" altLang="zh-CN"/>
              <a:t>1.</a:t>
            </a:r>
            <a:r>
              <a:rPr lang="zh-CN" altLang="en-US"/>
              <a:t>写的目的</a:t>
            </a:r>
            <a:r>
              <a:rPr lang="en-US" altLang="zh-CN"/>
              <a:t>2.</a:t>
            </a:r>
            <a:r>
              <a:rPr lang="zh-CN" altLang="en-US"/>
              <a:t>个人优势，</a:t>
            </a:r>
            <a:r>
              <a:rPr lang="en-US" altLang="zh-CN"/>
              <a:t>3.</a:t>
            </a:r>
            <a:r>
              <a:rPr lang="zh-CN" altLang="en-US"/>
              <a:t>能做的事情注意：</a:t>
            </a:r>
            <a:r>
              <a:rPr lang="en-US" altLang="zh-CN"/>
              <a:t>1.</a:t>
            </a:r>
            <a:r>
              <a:rPr lang="zh-CN" altLang="en-US"/>
              <a:t>写作词数应为</a:t>
            </a:r>
            <a:r>
              <a:rPr lang="en-US" altLang="zh-CN"/>
              <a:t>80</a:t>
            </a:r>
            <a:r>
              <a:rPr lang="zh-CN" altLang="en-US"/>
              <a:t>左右：</a:t>
            </a:r>
            <a:r>
              <a:rPr lang="en-US" altLang="zh-CN"/>
              <a:t>2.</a:t>
            </a:r>
            <a:r>
              <a:rPr lang="zh-CN" altLang="en-US"/>
              <a:t>请按如下格式在以下位置作答好词</a:t>
            </a:r>
            <a:endParaRPr lang="en-US" altLang="zh-CN"/>
          </a:p>
          <a:p>
            <a:r>
              <a:rPr lang="en-US" altLang="zh-CN"/>
              <a:t>1</a:t>
            </a:r>
            <a:r>
              <a:rPr lang="zh-CN" altLang="en-US"/>
              <a:t> 首先审题，确定是申请信，申请的职位是志愿者，职位适用于当地美术馆</a:t>
            </a:r>
            <a:endParaRPr lang="en-US" altLang="zh-CN"/>
          </a:p>
          <a:p>
            <a:r>
              <a:rPr lang="en-US" altLang="zh-CN"/>
              <a:t>2 </a:t>
            </a:r>
            <a:r>
              <a:rPr lang="zh-CN" altLang="en-US"/>
              <a:t>直接套用句型即可</a:t>
            </a:r>
            <a:endParaRPr lang="en-US" altLang="zh-CN"/>
          </a:p>
          <a:p>
            <a:r>
              <a:rPr lang="zh-CN" altLang="en-US"/>
              <a:t>（</a:t>
            </a:r>
            <a:r>
              <a:rPr lang="en-US" altLang="zh-CN"/>
              <a:t>1</a:t>
            </a:r>
            <a:r>
              <a:rPr lang="zh-CN" altLang="en-US"/>
              <a:t>）</a:t>
            </a:r>
            <a:r>
              <a:rPr lang="en-US" altLang="zh-CN"/>
              <a:t>Learning that </a:t>
            </a:r>
            <a:r>
              <a:rPr lang="en-US" altLang="zh-CN">
                <a:solidFill>
                  <a:srgbClr val="FF0000"/>
                </a:solidFill>
              </a:rPr>
              <a:t>volunteers</a:t>
            </a:r>
            <a:r>
              <a:rPr lang="en-US" altLang="zh-CN"/>
              <a:t> are needed for </a:t>
            </a:r>
            <a:r>
              <a:rPr lang="en-US" altLang="zh-CN">
                <a:solidFill>
                  <a:srgbClr val="FF0000"/>
                </a:solidFill>
              </a:rPr>
              <a:t>the local art museum</a:t>
            </a:r>
            <a:r>
              <a:rPr lang="en-US" altLang="zh-CN"/>
              <a:t>, I can not wait to apply for the position.</a:t>
            </a:r>
            <a:endParaRPr lang="en-US" altLang="zh-CN"/>
          </a:p>
          <a:p>
            <a:r>
              <a:rPr lang="en-US" altLang="zh-CN"/>
              <a:t>(2) Interested in your recently advertised position for </a:t>
            </a:r>
            <a:r>
              <a:rPr lang="en-US" altLang="zh-CN">
                <a:solidFill>
                  <a:srgbClr val="FF0000"/>
                </a:solidFill>
              </a:rPr>
              <a:t>the volunteers to hold chinese painting exhibition</a:t>
            </a:r>
            <a:r>
              <a:rPr lang="en-US" altLang="zh-CN"/>
              <a:t>, I am gladly writing to apply for the position.</a:t>
            </a:r>
            <a:endParaRPr lang="en-US" altLang="zh-CN"/>
          </a:p>
          <a:p>
            <a:endParaRPr lang="zh-CN" altLang="en-US"/>
          </a:p>
        </p:txBody>
      </p:sp>
      <p:sp>
        <p:nvSpPr>
          <p:cNvPr id="12" name="箭头: 下 11"/>
          <p:cNvSpPr/>
          <p:nvPr/>
        </p:nvSpPr>
        <p:spPr>
          <a:xfrm rot="1217430">
            <a:off x="9579935" y="3147237"/>
            <a:ext cx="552893" cy="157361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-450056"/>
            <a:ext cx="10858500" cy="900112"/>
          </a:xfrm>
        </p:spPr>
        <p:txBody>
          <a:bodyPr/>
          <a:lstStyle/>
          <a:p>
            <a:r>
              <a:rPr lang="zh-CN" altLang="en-US"/>
              <a:t>申请信的第二段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3200" y="450056"/>
            <a:ext cx="11365023" cy="67375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/>
              <a:t>因为第二段的写作主要是介绍我们的优势，所以这里要分点写作，一般情况下优势分为以下几点</a:t>
            </a:r>
            <a:endParaRPr lang="en-US" altLang="zh-CN" sz="2800"/>
          </a:p>
          <a:p>
            <a:r>
              <a:rPr lang="en-US" altLang="zh-CN" sz="2800"/>
              <a:t>1 </a:t>
            </a:r>
            <a:r>
              <a:rPr lang="zh-CN" altLang="en-US" sz="2800"/>
              <a:t>掌握着良好的口语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z="2800"/>
              <a:t>Have a good command of oral English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z="2800"/>
              <a:t>   2 </a:t>
            </a:r>
            <a:r>
              <a:rPr lang="zh-CN" altLang="en-US" sz="2800"/>
              <a:t>性格良好 （性格得具体，一般用两个）</a:t>
            </a:r>
            <a:endParaRPr lang="en-US" altLang="zh-CN" sz="2800"/>
          </a:p>
          <a:p>
            <a:pPr marL="0" indent="0">
              <a:buNone/>
            </a:pPr>
            <a:r>
              <a:rPr lang="zh-CN" altLang="en-US" sz="2800"/>
              <a:t>参考词汇：</a:t>
            </a:r>
            <a:r>
              <a:rPr lang="en-US" altLang="zh-CN" sz="2800" err="1"/>
              <a:t>sociable,responsible,outgoing,warm-hearted,enthusiastic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z="2800"/>
              <a:t>   3 </a:t>
            </a:r>
            <a:r>
              <a:rPr lang="zh-CN" altLang="en-US" sz="2800"/>
              <a:t>有着良好的类似经验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z="2800"/>
              <a:t>Previous volunteering experience / similar experience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z="2800"/>
              <a:t>   4 </a:t>
            </a:r>
            <a:r>
              <a:rPr lang="zh-CN" altLang="en-US" sz="2800"/>
              <a:t>有着</a:t>
            </a:r>
            <a:r>
              <a:rPr lang="en-US" altLang="zh-CN" sz="2800"/>
              <a:t>…..</a:t>
            </a:r>
            <a:r>
              <a:rPr lang="zh-CN" altLang="en-US" sz="2800"/>
              <a:t>的良好知识（与主题相关）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z="2800"/>
              <a:t>Have acquired a good knowledge of ……</a:t>
            </a:r>
            <a:endParaRPr lang="en-US" altLang="zh-CN" sz="2800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60399" y="1130300"/>
            <a:ext cx="10858501" cy="4472181"/>
            <a:chOff x="660399" y="1130300"/>
            <a:chExt cx="10858501" cy="4472181"/>
          </a:xfrm>
        </p:grpSpPr>
        <p:grpSp>
          <p:nvGrpSpPr>
            <p:cNvPr id="65" name="组合 64"/>
            <p:cNvGrpSpPr/>
            <p:nvPr/>
          </p:nvGrpSpPr>
          <p:grpSpPr>
            <a:xfrm>
              <a:off x="660399" y="3410276"/>
              <a:ext cx="10858500" cy="2192205"/>
              <a:chOff x="660399" y="3410276"/>
              <a:chExt cx="10858500" cy="2192205"/>
            </a:xfrm>
          </p:grpSpPr>
          <p:cxnSp>
            <p:nvCxnSpPr>
              <p:cNvPr id="3" name="直接连接符 2"/>
              <p:cNvCxnSpPr/>
              <p:nvPr/>
            </p:nvCxnSpPr>
            <p:spPr>
              <a:xfrm>
                <a:off x="660399" y="4746780"/>
                <a:ext cx="10858500" cy="0"/>
              </a:xfrm>
              <a:prstGeom prst="line">
                <a:avLst/>
              </a:prstGeom>
              <a:ln w="57150" cap="rnd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" name="组合 40"/>
              <p:cNvGrpSpPr/>
              <p:nvPr/>
            </p:nvGrpSpPr>
            <p:grpSpPr>
              <a:xfrm>
                <a:off x="3948287" y="3719289"/>
                <a:ext cx="354327" cy="237931"/>
                <a:chOff x="3291445" y="2731063"/>
                <a:chExt cx="354327" cy="237931"/>
              </a:xfrm>
            </p:grpSpPr>
            <p:sp>
              <p:nvSpPr>
                <p:cNvPr id="9" name="箭头: V 形 8"/>
                <p:cNvSpPr/>
                <p:nvPr/>
              </p:nvSpPr>
              <p:spPr>
                <a:xfrm>
                  <a:off x="3291445" y="2731063"/>
                  <a:ext cx="177043" cy="237931"/>
                </a:xfrm>
                <a:prstGeom prst="chevron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" name="箭头: V 形 9"/>
                <p:cNvSpPr/>
                <p:nvPr/>
              </p:nvSpPr>
              <p:spPr>
                <a:xfrm>
                  <a:off x="3468729" y="2731063"/>
                  <a:ext cx="177043" cy="237931"/>
                </a:xfrm>
                <a:prstGeom prst="chevron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40" name="组合 39"/>
              <p:cNvGrpSpPr/>
              <p:nvPr/>
            </p:nvGrpSpPr>
            <p:grpSpPr>
              <a:xfrm>
                <a:off x="8105866" y="3719289"/>
                <a:ext cx="354327" cy="237931"/>
                <a:chOff x="8821148" y="2775168"/>
                <a:chExt cx="354327" cy="237931"/>
              </a:xfrm>
            </p:grpSpPr>
            <p:sp>
              <p:nvSpPr>
                <p:cNvPr id="11" name="箭头: V 形 10"/>
                <p:cNvSpPr/>
                <p:nvPr/>
              </p:nvSpPr>
              <p:spPr>
                <a:xfrm>
                  <a:off x="8821148" y="2775168"/>
                  <a:ext cx="177043" cy="237931"/>
                </a:xfrm>
                <a:prstGeom prst="chevron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" name="箭头: V 形 11"/>
                <p:cNvSpPr/>
                <p:nvPr/>
              </p:nvSpPr>
              <p:spPr>
                <a:xfrm>
                  <a:off x="8998432" y="2775168"/>
                  <a:ext cx="177043" cy="237931"/>
                </a:xfrm>
                <a:prstGeom prst="chevron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4" name="组合 63"/>
              <p:cNvGrpSpPr/>
              <p:nvPr/>
            </p:nvGrpSpPr>
            <p:grpSpPr>
              <a:xfrm>
                <a:off x="1078136" y="3410276"/>
                <a:ext cx="2125604" cy="1991316"/>
                <a:chOff x="1078136" y="3410276"/>
                <a:chExt cx="2125604" cy="1991316"/>
              </a:xfrm>
            </p:grpSpPr>
            <p:grpSp>
              <p:nvGrpSpPr>
                <p:cNvPr id="4" name="组合 3"/>
                <p:cNvGrpSpPr/>
                <p:nvPr/>
              </p:nvGrpSpPr>
              <p:grpSpPr>
                <a:xfrm>
                  <a:off x="1098450" y="4619736"/>
                  <a:ext cx="2084976" cy="781856"/>
                  <a:chOff x="1605147" y="3578119"/>
                  <a:chExt cx="2084976" cy="781856"/>
                </a:xfrm>
              </p:grpSpPr>
              <p:sp>
                <p:nvSpPr>
                  <p:cNvPr id="30" name="椭圆 29"/>
                  <p:cNvSpPr/>
                  <p:nvPr/>
                </p:nvSpPr>
                <p:spPr>
                  <a:xfrm>
                    <a:off x="2520595" y="3578119"/>
                    <a:ext cx="254081" cy="254081"/>
                  </a:xfrm>
                  <a:prstGeom prst="ellipse">
                    <a:avLst/>
                  </a:prstGeom>
                  <a:solidFill>
                    <a:schemeClr val="bg1"/>
                  </a:solidFill>
                  <a:ln w="28575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33" name="文本框 32"/>
                  <p:cNvSpPr txBox="1"/>
                  <p:nvPr/>
                </p:nvSpPr>
                <p:spPr>
                  <a:xfrm>
                    <a:off x="1605147" y="4051301"/>
                    <a:ext cx="2084976" cy="30867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>
                      <a:lnSpc>
                        <a:spcPct val="130000"/>
                      </a:lnSpc>
                    </a:pPr>
                    <a:r>
                      <a:rPr kumimoji="1" lang="en-US" altLang="zh-CN" sz="1200" err="1">
                        <a:solidFill>
                          <a:schemeClr val="tx1"/>
                        </a:solidFill>
                      </a:rPr>
                      <a:t>选择适合自己的写作</a:t>
                    </a:r>
                    <a:r>
                      <a:rPr kumimoji="1" lang="zh-CN" altLang="en-US" sz="1200">
                        <a:solidFill>
                          <a:schemeClr val="tx1"/>
                        </a:solidFill>
                      </a:rPr>
                      <a:t>文体</a:t>
                    </a:r>
                    <a:endParaRPr kumimoji="1" lang="en-US" altLang="zh-CN" sz="120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43" name="组合 42"/>
                <p:cNvGrpSpPr/>
                <p:nvPr/>
              </p:nvGrpSpPr>
              <p:grpSpPr>
                <a:xfrm>
                  <a:off x="1078136" y="3410276"/>
                  <a:ext cx="2125604" cy="855957"/>
                  <a:chOff x="1128850" y="3022861"/>
                  <a:chExt cx="2573947" cy="1036500"/>
                </a:xfrm>
              </p:grpSpPr>
              <p:sp>
                <p:nvSpPr>
                  <p:cNvPr id="44" name="矩形: 圆角 43"/>
                  <p:cNvSpPr/>
                  <p:nvPr/>
                </p:nvSpPr>
                <p:spPr>
                  <a:xfrm>
                    <a:off x="1933078" y="3022861"/>
                    <a:ext cx="1769719" cy="1036500"/>
                  </a:xfrm>
                  <a:prstGeom prst="roundRect">
                    <a:avLst>
                      <a:gd name="adj" fmla="val 19127"/>
                    </a:avLst>
                  </a:prstGeom>
                  <a:solidFill>
                    <a:schemeClr val="tx2">
                      <a:alpha val="15000"/>
                    </a:schemeClr>
                  </a:solidFill>
                  <a:ln w="6055" cap="flat">
                    <a:noFill/>
                    <a:prstDash val="solid"/>
                    <a:miter/>
                  </a:ln>
                </p:spPr>
                <p:txBody>
                  <a:bodyPr wrap="none" lIns="91440" tIns="45720" rIns="0" bIns="45720" rtlCol="0" anchor="ctr"/>
                  <a:lstStyle/>
                  <a:p>
                    <a:pPr algn="ctr"/>
                    <a:r>
                      <a:rPr lang="zh-CN" altLang="en-US" sz="1600"/>
                      <a:t>确定文体</a:t>
                    </a:r>
                    <a:endParaRPr lang="zh-CN" altLang="en-US"/>
                  </a:p>
                </p:txBody>
              </p:sp>
              <p:sp>
                <p:nvSpPr>
                  <p:cNvPr id="45" name="矩形: 圆角 44"/>
                  <p:cNvSpPr/>
                  <p:nvPr/>
                </p:nvSpPr>
                <p:spPr>
                  <a:xfrm>
                    <a:off x="1128850" y="3022861"/>
                    <a:ext cx="1036500" cy="10365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2">
                      <a:alpha val="80000"/>
                    </a:schemeClr>
                  </a:solidFill>
                  <a:ln w="2540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lIns="91440" tIns="45720" rIns="91440" bIns="45720" rtlCol="0" anchor="ctr" anchorCtr="0">
                    <a:noAutofit/>
                  </a:bodyPr>
                  <a:lstStyle/>
                  <a:p>
                    <a:pPr algn="ctr"/>
                    <a:r>
                      <a:rPr kumimoji="1" lang="en-US" altLang="zh-CN" sz="2800" b="1">
                        <a:solidFill>
                          <a:srgbClr val="FFFFFF"/>
                        </a:solidFill>
                      </a:rPr>
                      <a:t>01</a:t>
                    </a:r>
                    <a:endParaRPr kumimoji="1" lang="en-US" altLang="zh-CN" sz="2800" b="1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grpSp>
            <p:nvGrpSpPr>
              <p:cNvPr id="63" name="组合 62"/>
              <p:cNvGrpSpPr/>
              <p:nvPr/>
            </p:nvGrpSpPr>
            <p:grpSpPr>
              <a:xfrm>
                <a:off x="5026848" y="3410276"/>
                <a:ext cx="2532068" cy="2192205"/>
                <a:chOff x="5026848" y="3410276"/>
                <a:chExt cx="2532068" cy="2192205"/>
              </a:xfrm>
            </p:grpSpPr>
            <p:grpSp>
              <p:nvGrpSpPr>
                <p:cNvPr id="5" name="组合 4"/>
                <p:cNvGrpSpPr/>
                <p:nvPr/>
              </p:nvGrpSpPr>
              <p:grpSpPr>
                <a:xfrm>
                  <a:off x="5047162" y="4624596"/>
                  <a:ext cx="2084976" cy="977885"/>
                  <a:chOff x="3871389" y="3582979"/>
                  <a:chExt cx="2084976" cy="977885"/>
                </a:xfrm>
              </p:grpSpPr>
              <p:sp>
                <p:nvSpPr>
                  <p:cNvPr id="25" name="椭圆 24"/>
                  <p:cNvSpPr/>
                  <p:nvPr/>
                </p:nvSpPr>
                <p:spPr>
                  <a:xfrm>
                    <a:off x="4786837" y="3582979"/>
                    <a:ext cx="254081" cy="254081"/>
                  </a:xfrm>
                  <a:prstGeom prst="ellipse">
                    <a:avLst/>
                  </a:prstGeom>
                  <a:solidFill>
                    <a:schemeClr val="bg1"/>
                  </a:solidFill>
                  <a:ln w="28575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7" name="文本框 26"/>
                  <p:cNvSpPr txBox="1"/>
                  <p:nvPr/>
                </p:nvSpPr>
                <p:spPr>
                  <a:xfrm>
                    <a:off x="3871389" y="4051301"/>
                    <a:ext cx="2084976" cy="50956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>
                      <a:lnSpc>
                        <a:spcPct val="130000"/>
                      </a:lnSpc>
                    </a:pPr>
                    <a:r>
                      <a:rPr kumimoji="1" lang="en-US" altLang="zh-CN" sz="1200">
                        <a:solidFill>
                          <a:schemeClr val="tx1"/>
                        </a:solidFill>
                      </a:rPr>
                      <a:t>根据提纲写作</a:t>
                    </a:r>
                    <a:endParaRPr kumimoji="1" lang="en-US" altLang="zh-CN" sz="120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47" name="组合 46"/>
                <p:cNvGrpSpPr/>
                <p:nvPr/>
              </p:nvGrpSpPr>
              <p:grpSpPr>
                <a:xfrm>
                  <a:off x="5026848" y="3410276"/>
                  <a:ext cx="2532068" cy="855957"/>
                  <a:chOff x="1128850" y="3022861"/>
                  <a:chExt cx="3066144" cy="1036500"/>
                </a:xfrm>
              </p:grpSpPr>
              <p:sp>
                <p:nvSpPr>
                  <p:cNvPr id="48" name="矩形: 圆角 47"/>
                  <p:cNvSpPr/>
                  <p:nvPr/>
                </p:nvSpPr>
                <p:spPr>
                  <a:xfrm>
                    <a:off x="1933077" y="3022861"/>
                    <a:ext cx="2261917" cy="1036500"/>
                  </a:xfrm>
                  <a:prstGeom prst="roundRect">
                    <a:avLst>
                      <a:gd name="adj" fmla="val 19127"/>
                    </a:avLst>
                  </a:prstGeom>
                  <a:solidFill>
                    <a:schemeClr val="tx2">
                      <a:alpha val="15000"/>
                    </a:schemeClr>
                  </a:solidFill>
                  <a:ln w="6055" cap="flat">
                    <a:noFill/>
                    <a:prstDash val="solid"/>
                    <a:miter/>
                  </a:ln>
                </p:spPr>
                <p:txBody>
                  <a:bodyPr wrap="none" lIns="91440" tIns="45720" rIns="0" bIns="45720" rtlCol="0" anchor="ctr"/>
                  <a:lstStyle/>
                  <a:p>
                    <a:pPr algn="ctr"/>
                    <a:r>
                      <a:rPr lang="zh-CN" altLang="en-US" sz="1600"/>
                      <a:t>选择相关的内容</a:t>
                    </a:r>
                    <a:endParaRPr lang="zh-CN" altLang="en-US"/>
                  </a:p>
                </p:txBody>
              </p:sp>
              <p:sp>
                <p:nvSpPr>
                  <p:cNvPr id="49" name="矩形: 圆角 48"/>
                  <p:cNvSpPr/>
                  <p:nvPr/>
                </p:nvSpPr>
                <p:spPr>
                  <a:xfrm>
                    <a:off x="1128850" y="3022861"/>
                    <a:ext cx="1036500" cy="10365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1"/>
                  </a:solidFill>
                  <a:ln w="2540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lIns="91440" tIns="45720" rIns="91440" bIns="45720" rtlCol="0" anchor="ctr" anchorCtr="0">
                    <a:noAutofit/>
                  </a:bodyPr>
                  <a:lstStyle/>
                  <a:p>
                    <a:pPr algn="ctr"/>
                    <a:r>
                      <a:rPr kumimoji="1" lang="en-US" altLang="zh-CN" sz="2800" b="1">
                        <a:solidFill>
                          <a:srgbClr val="FFFFFF"/>
                        </a:solidFill>
                      </a:rPr>
                      <a:t>02</a:t>
                    </a:r>
                    <a:endParaRPr kumimoji="1" lang="en-US" altLang="zh-CN" sz="2800" b="1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grpSp>
            <p:nvGrpSpPr>
              <p:cNvPr id="62" name="组合 61"/>
              <p:cNvGrpSpPr/>
              <p:nvPr/>
            </p:nvGrpSpPr>
            <p:grpSpPr>
              <a:xfrm>
                <a:off x="8460193" y="3410276"/>
                <a:ext cx="2849839" cy="1991316"/>
                <a:chOff x="8460193" y="3410276"/>
                <a:chExt cx="2849839" cy="1991316"/>
              </a:xfrm>
            </p:grpSpPr>
            <p:grpSp>
              <p:nvGrpSpPr>
                <p:cNvPr id="61" name="组合 60"/>
                <p:cNvGrpSpPr/>
                <p:nvPr/>
              </p:nvGrpSpPr>
              <p:grpSpPr>
                <a:xfrm>
                  <a:off x="9204740" y="4619738"/>
                  <a:ext cx="2084976" cy="781854"/>
                  <a:chOff x="9204740" y="4619738"/>
                  <a:chExt cx="2084976" cy="781854"/>
                </a:xfrm>
              </p:grpSpPr>
              <p:sp>
                <p:nvSpPr>
                  <p:cNvPr id="20" name="椭圆 19"/>
                  <p:cNvSpPr/>
                  <p:nvPr/>
                </p:nvSpPr>
                <p:spPr>
                  <a:xfrm>
                    <a:off x="10120188" y="4619738"/>
                    <a:ext cx="254081" cy="254081"/>
                  </a:xfrm>
                  <a:prstGeom prst="ellipse">
                    <a:avLst/>
                  </a:prstGeom>
                  <a:solidFill>
                    <a:schemeClr val="bg1"/>
                  </a:solidFill>
                  <a:ln w="28575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2" name="文本框 21"/>
                  <p:cNvSpPr txBox="1"/>
                  <p:nvPr/>
                </p:nvSpPr>
                <p:spPr>
                  <a:xfrm>
                    <a:off x="9204740" y="5092918"/>
                    <a:ext cx="2084976" cy="30867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>
                      <a:lnSpc>
                        <a:spcPct val="130000"/>
                      </a:lnSpc>
                    </a:pPr>
                    <a:r>
                      <a:rPr kumimoji="1" lang="zh-CN" altLang="en-US" sz="1200"/>
                      <a:t>进行整合</a:t>
                    </a:r>
                    <a:endParaRPr kumimoji="1" lang="en-US" altLang="zh-CN" sz="120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50" name="组合 49"/>
                <p:cNvGrpSpPr/>
                <p:nvPr/>
              </p:nvGrpSpPr>
              <p:grpSpPr>
                <a:xfrm>
                  <a:off x="8460193" y="3410276"/>
                  <a:ext cx="2849839" cy="855957"/>
                  <a:chOff x="251857" y="3022861"/>
                  <a:chExt cx="3450941" cy="1036500"/>
                </a:xfrm>
              </p:grpSpPr>
              <p:sp>
                <p:nvSpPr>
                  <p:cNvPr id="51" name="矩形: 圆角 50"/>
                  <p:cNvSpPr/>
                  <p:nvPr/>
                </p:nvSpPr>
                <p:spPr>
                  <a:xfrm>
                    <a:off x="1813786" y="3022861"/>
                    <a:ext cx="1889012" cy="1036500"/>
                  </a:xfrm>
                  <a:prstGeom prst="roundRect">
                    <a:avLst>
                      <a:gd name="adj" fmla="val 19127"/>
                    </a:avLst>
                  </a:prstGeom>
                  <a:solidFill>
                    <a:schemeClr val="tx2">
                      <a:alpha val="15000"/>
                    </a:schemeClr>
                  </a:solidFill>
                  <a:ln w="6055" cap="flat">
                    <a:noFill/>
                    <a:prstDash val="solid"/>
                    <a:miter/>
                  </a:ln>
                </p:spPr>
                <p:txBody>
                  <a:bodyPr wrap="none" lIns="91440" tIns="45720" rIns="0" bIns="45720" rtlCol="0" anchor="ctr"/>
                  <a:lstStyle/>
                  <a:p>
                    <a:pPr algn="ctr"/>
                    <a:r>
                      <a:rPr lang="zh-CN" altLang="en-US" sz="1600"/>
                      <a:t>套用句型并使用相关的拓展句</a:t>
                    </a:r>
                    <a:endParaRPr lang="zh-CN" altLang="en-US"/>
                  </a:p>
                </p:txBody>
              </p:sp>
              <p:sp>
                <p:nvSpPr>
                  <p:cNvPr id="52" name="矩形: 圆角 51"/>
                  <p:cNvSpPr/>
                  <p:nvPr/>
                </p:nvSpPr>
                <p:spPr>
                  <a:xfrm>
                    <a:off x="251857" y="3022861"/>
                    <a:ext cx="901591" cy="10365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2">
                      <a:alpha val="80000"/>
                    </a:schemeClr>
                  </a:solidFill>
                  <a:ln w="2540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lIns="91440" tIns="45720" rIns="91440" bIns="45720" rtlCol="0" anchor="ctr" anchorCtr="0">
                    <a:noAutofit/>
                  </a:bodyPr>
                  <a:lstStyle/>
                  <a:p>
                    <a:pPr algn="ctr"/>
                    <a:r>
                      <a:rPr kumimoji="1" lang="en-US" altLang="zh-CN" sz="2800" b="1">
                        <a:solidFill>
                          <a:srgbClr val="FFFFFF"/>
                        </a:solidFill>
                      </a:rPr>
                      <a:t>03</a:t>
                    </a:r>
                    <a:endParaRPr kumimoji="1" lang="en-US" altLang="zh-CN" sz="2800" b="1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55" name="组合 54"/>
            <p:cNvGrpSpPr/>
            <p:nvPr/>
          </p:nvGrpSpPr>
          <p:grpSpPr>
            <a:xfrm>
              <a:off x="660399" y="1130300"/>
              <a:ext cx="10858501" cy="1221322"/>
              <a:chOff x="660399" y="1202487"/>
              <a:chExt cx="10858501" cy="1221322"/>
            </a:xfrm>
          </p:grpSpPr>
          <p:sp>
            <p:nvSpPr>
              <p:cNvPr id="56" name="矩形 55"/>
              <p:cNvSpPr/>
              <p:nvPr/>
            </p:nvSpPr>
            <p:spPr>
              <a:xfrm>
                <a:off x="660400" y="1202487"/>
                <a:ext cx="10858500" cy="646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spAutoFit/>
              </a:bodyPr>
              <a:lstStyle/>
              <a:p>
                <a:pPr algn="ctr">
                  <a:buSzPct val="25000"/>
                </a:pPr>
                <a:r>
                  <a:rPr lang="en-US" altLang="zh-CN" sz="2400" b="1">
                    <a:solidFill>
                      <a:schemeClr val="tx1"/>
                    </a:solidFill>
                  </a:rPr>
                  <a:t>鼓励学生多写英语作文</a:t>
                </a:r>
                <a:endParaRPr lang="en-US" altLang="zh-CN" sz="2400" b="1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67" name="标题 6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写作练习3</a:t>
            </a:r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1" y="-430654"/>
            <a:ext cx="10858500" cy="900112"/>
          </a:xfrm>
        </p:spPr>
        <p:txBody>
          <a:bodyPr/>
          <a:lstStyle/>
          <a:p>
            <a:r>
              <a:rPr lang="zh-CN" altLang="en-US"/>
              <a:t>每一个优势所对应的拓展句（后面用句型连用）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6750" y="1129118"/>
            <a:ext cx="10858500" cy="50038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800"/>
              <a:t>所谓的拓展句就是好处，这样写作更有利于丰富文章</a:t>
            </a:r>
            <a:endParaRPr lang="en-US" altLang="zh-CN" sz="2800"/>
          </a:p>
          <a:p>
            <a:pPr marL="342900" indent="-342900">
              <a:buAutoNum type="arabicPlain"/>
            </a:pPr>
            <a:r>
              <a:rPr lang="zh-CN" altLang="en-US" sz="2800"/>
              <a:t>掌握着良好的口语                      能够更加轻松的和外国人进行交流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z="2800"/>
              <a:t>Can communicate with foreigners with great ease</a:t>
            </a:r>
            <a:endParaRPr lang="en-US" altLang="zh-CN" sz="2800"/>
          </a:p>
          <a:p>
            <a:pPr marL="342900" indent="-342900">
              <a:buAutoNum type="arabicPlain" startAt="2"/>
            </a:pPr>
            <a:r>
              <a:rPr lang="zh-CN" altLang="en-US" sz="2800"/>
              <a:t>性格良好                                  更好的为</a:t>
            </a:r>
            <a:r>
              <a:rPr lang="en-US" altLang="zh-CN" sz="2800"/>
              <a:t>…</a:t>
            </a:r>
            <a:r>
              <a:rPr lang="zh-CN" altLang="en-US" sz="2800"/>
              <a:t>提供帮助 </a:t>
            </a:r>
            <a:r>
              <a:rPr lang="en-US" altLang="zh-CN" sz="2800"/>
              <a:t>/ </a:t>
            </a:r>
            <a:r>
              <a:rPr lang="zh-CN" altLang="en-US" sz="2800"/>
              <a:t>帮助</a:t>
            </a:r>
            <a:r>
              <a:rPr lang="en-US" altLang="zh-CN" sz="2800"/>
              <a:t>….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z="2800"/>
              <a:t>Make it easy for me to offer services to +sb / help +sb</a:t>
            </a:r>
            <a:endParaRPr lang="en-US" altLang="zh-CN" sz="2800"/>
          </a:p>
          <a:p>
            <a:pPr marL="342900" indent="-342900">
              <a:buAutoNum type="arabicPlain" startAt="3"/>
            </a:pPr>
            <a:r>
              <a:rPr lang="zh-CN" altLang="en-US" sz="2800"/>
              <a:t>有着良好的类似经验                       更好的解决潜在的问题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z="2800"/>
              <a:t>Enable me to settle the potential problems</a:t>
            </a:r>
            <a:endParaRPr lang="en-US" altLang="zh-CN" sz="2800"/>
          </a:p>
          <a:p>
            <a:pPr marL="0" indent="0">
              <a:buNone/>
            </a:pPr>
            <a:endParaRPr lang="en-US" altLang="zh-CN" sz="1800"/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4" name="箭头: 右 3"/>
          <p:cNvSpPr/>
          <p:nvPr/>
        </p:nvSpPr>
        <p:spPr>
          <a:xfrm>
            <a:off x="4118344" y="1871921"/>
            <a:ext cx="2020187" cy="43534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箭头: 右 5"/>
          <p:cNvSpPr/>
          <p:nvPr/>
        </p:nvSpPr>
        <p:spPr>
          <a:xfrm>
            <a:off x="2690037" y="3640767"/>
            <a:ext cx="3168502" cy="30391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箭头: 右 6"/>
          <p:cNvSpPr/>
          <p:nvPr/>
        </p:nvSpPr>
        <p:spPr>
          <a:xfrm>
            <a:off x="4367174" y="4937788"/>
            <a:ext cx="2126513" cy="34039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ISLIDE.GUIDESSETTING" val="{&quot;Id&quot;:&quot;GuidesStyle_Normal&quot;,&quot;Name&quot;:&quot;GuidesStyle_Normal&quot;,&quot;Kind&quot;:0,&quot;OldGuidesSetting&quot;:{&quot;HeaderHeight&quot;:15.0,&quot;FooterHeight&quot;:9.0,&quot;SideMargin&quot;:5.5,&quot;TopMargin&quot;:0.0,&quot;BottomMargin&quot;:0.0,&quot;IntervalMargin&quot;:1.5}}"/>
  <p:tag name="ISLIDE.THEME" val="0688ff6e-2e57-4f39-a59d-9714416d6a28"/>
</p:tagLst>
</file>

<file path=ppt/theme/theme1.xml><?xml version="1.0" encoding="utf-8"?>
<a:theme xmlns:a="http://schemas.openxmlformats.org/drawingml/2006/main" name="Designed by OfficePLUS">
  <a:themeElements>
    <a:clrScheme name="iSlide">
      <a:dk1>
        <a:srgbClr val="000000"/>
      </a:dk1>
      <a:lt1>
        <a:srgbClr val="FFFFFF"/>
      </a:lt1>
      <a:dk2>
        <a:srgbClr val="768394"/>
      </a:dk2>
      <a:lt2>
        <a:srgbClr val="F0F0F0"/>
      </a:lt2>
      <a:accent1>
        <a:srgbClr val="01AFF9"/>
      </a:accent1>
      <a:accent2>
        <a:srgbClr val="C597FF"/>
      </a:accent2>
      <a:accent3>
        <a:srgbClr val="F8BD94"/>
      </a:accent3>
      <a:accent4>
        <a:srgbClr val="4DD8FF"/>
      </a:accent4>
      <a:accent5>
        <a:srgbClr val="828E97"/>
      </a:accent5>
      <a:accent6>
        <a:srgbClr val="525252"/>
      </a:accent6>
      <a:hlink>
        <a:srgbClr val="4276AA"/>
      </a:hlink>
      <a:folHlink>
        <a:srgbClr val="BFBFBF"/>
      </a:folHlink>
    </a:clrScheme>
    <a:fontScheme name="iSlide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iSlid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3968</Words>
  <Application>WPS 演示</Application>
  <PresentationFormat/>
  <Paragraphs>197</Paragraphs>
  <Slides>20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0" baseType="lpstr">
      <vt:lpstr>Arial</vt:lpstr>
      <vt:lpstr>宋体</vt:lpstr>
      <vt:lpstr>Wingdings</vt:lpstr>
      <vt:lpstr>Arial Black</vt:lpstr>
      <vt:lpstr>微软雅黑</vt:lpstr>
      <vt:lpstr>Arial Unicode MS</vt:lpstr>
      <vt:lpstr>等线</vt:lpstr>
      <vt:lpstr>Calibri</vt:lpstr>
      <vt:lpstr>汉仪细等线繁</vt:lpstr>
      <vt:lpstr>Designed by OfficePLUS</vt:lpstr>
      <vt:lpstr>高中英语应用文写作指导1 </vt:lpstr>
      <vt:lpstr>Agenda</vt:lpstr>
      <vt:lpstr>01.申请信的写作目的</vt:lpstr>
      <vt:lpstr>申请信的写作目的</vt:lpstr>
      <vt:lpstr>02.鼓励学生多写英语作文</vt:lpstr>
      <vt:lpstr>申请信的开头第一段怎么写</vt:lpstr>
      <vt:lpstr>申请信的第二段</vt:lpstr>
      <vt:lpstr>写作练习3</vt:lpstr>
      <vt:lpstr>每一个优势所对应的拓展句（后面用句型连用）</vt:lpstr>
      <vt:lpstr>套用句型</vt:lpstr>
      <vt:lpstr>第二段的注意事项</vt:lpstr>
      <vt:lpstr>申请信的结尾</vt:lpstr>
      <vt:lpstr>03.例题分析与讲解</vt:lpstr>
      <vt:lpstr>经典例题</vt:lpstr>
      <vt:lpstr>开头第一段</vt:lpstr>
      <vt:lpstr>第二段主体描写</vt:lpstr>
      <vt:lpstr>拓展句</vt:lpstr>
      <vt:lpstr>最后运用相关的句型进行整合</vt:lpstr>
      <vt:lpstr>最后一段</vt:lpstr>
      <vt:lpstr>Thank you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温州杨府山高复学校</cp:lastModifiedBy>
  <cp:revision>3</cp:revision>
  <cp:lastPrinted>2024-04-07T22:31:00Z</cp:lastPrinted>
  <dcterms:created xsi:type="dcterms:W3CDTF">2024-04-07T22:31:00Z</dcterms:created>
  <dcterms:modified xsi:type="dcterms:W3CDTF">2026-02-11T02:29:00Z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9FD8707979EB474C835A03AC8964EAD9_13</vt:lpwstr>
  </property>
  <property fmtid="{D5CDD505-2E9C-101B-9397-08002B2CF9AE}" pid="7" name="KSOProductBuildVer">
    <vt:lpwstr>2052-12.1.0.24657</vt:lpwstr>
  </property>
</Properties>
</file>