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3.3-->
<p:presentation xmlns:r="http://schemas.openxmlformats.org/officeDocument/2006/relationships" xmlns:a="http://schemas.openxmlformats.org/drawingml/2006/main" xmlns:p="http://schemas.openxmlformats.org/presentationml/2006/main" saveSubsetFonts="1">
  <p:sldMasterIdLst>
    <p:sldMasterId id="2147483667" r:id="rId1"/>
    <p:sldMasterId id="2147483712" r:id="rId2"/>
    <p:sldMasterId id="2147483740" r:id="rId3"/>
    <p:sldMasterId id="2147483736" r:id="rId4"/>
    <p:sldMasterId id="2147483724" r:id="rId5"/>
    <p:sldMasterId id="2147483738" r:id="rId6"/>
  </p:sldMasterIdLst>
  <p:notesMasterIdLst>
    <p:notesMasterId r:id="rId7"/>
  </p:notesMasterIdLst>
  <p:sldIdLst>
    <p:sldId id="1674" r:id="rId8"/>
    <p:sldId id="1675" r:id="rId9"/>
    <p:sldId id="1676" r:id="rId10"/>
    <p:sldId id="1677" r:id="rId11"/>
    <p:sldId id="1678" r:id="rId12"/>
    <p:sldId id="1679" r:id="rId13"/>
    <p:sldId id="1680" r:id="rId14"/>
    <p:sldId id="1681" r:id="rId15"/>
    <p:sldId id="1682" r:id="rId16"/>
    <p:sldId id="1683" r:id="rId17"/>
    <p:sldId id="1684" r:id="rId18"/>
    <p:sldId id="1685" r:id="rId19"/>
    <p:sldId id="1686" r:id="rId20"/>
    <p:sldId id="1687" r:id="rId21"/>
    <p:sldId id="1688" r:id="rId22"/>
    <p:sldId id="1689" r:id="rId23"/>
    <p:sldId id="1690" r:id="rId24"/>
    <p:sldId id="1691" r:id="rId25"/>
    <p:sldId id="1692" r:id="rId26"/>
    <p:sldId id="1693" r:id="rId27"/>
    <p:sldId id="1694" r:id="rId28"/>
    <p:sldId id="1695" r:id="rId29"/>
    <p:sldId id="1696" r:id="rId30"/>
    <p:sldId id="1697" r:id="rId31"/>
    <p:sldId id="1698" r:id="rId32"/>
    <p:sldId id="1699" r:id="rId33"/>
    <p:sldId id="1700" r:id="rId34"/>
    <p:sldId id="1701" r:id="rId35"/>
    <p:sldId id="1702" r:id="rId36"/>
    <p:sldId id="1703" r:id="rId37"/>
    <p:sldId id="1704" r:id="rId38"/>
    <p:sldId id="1705" r:id="rId39"/>
    <p:sldId id="1706" r:id="rId40"/>
    <p:sldId id="1707" r:id="rId41"/>
    <p:sldId id="1708" r:id="rId42"/>
    <p:sldId id="1709" r:id="rId43"/>
    <p:sldId id="1710" r:id="rId44"/>
    <p:sldId id="1711" r:id="rId45"/>
    <p:sldId id="1712" r:id="rId46"/>
  </p:sldIdLst>
  <p:sldSz cx="9144000" cy="5143500" type="screen16x9"/>
  <p:notesSz cx="6858000" cy="9144000"/>
  <p:custDataLst>
    <p:tags r:id="rId47"/>
  </p:custDataLst>
  <p:defaultTextStyle>
    <a:defPPr>
      <a:defRPr lang="zh-CN"/>
    </a:defPPr>
    <a:lvl1pPr algn="l" rtl="0" fontAlgn="base">
      <a:lnSpc>
        <a:spcPct val="130000"/>
      </a:lnSpc>
      <a:spcBef>
        <a:spcPct val="0"/>
      </a:spcBef>
      <a:spcAft>
        <a:spcPct val="0"/>
      </a:spcAft>
      <a:defRPr sz="1900" b="1" kern="1200">
        <a:solidFill>
          <a:schemeClr val="tx1"/>
        </a:solidFill>
        <a:latin typeface="宋体" pitchFamily="2" charset="-122"/>
        <a:ea typeface="宋体" pitchFamily="2" charset="-122"/>
        <a:cs typeface="+mn-cs"/>
      </a:defRPr>
    </a:lvl1pPr>
    <a:lvl2pPr marL="439587" algn="l" rtl="0" fontAlgn="base">
      <a:lnSpc>
        <a:spcPct val="130000"/>
      </a:lnSpc>
      <a:spcBef>
        <a:spcPct val="0"/>
      </a:spcBef>
      <a:spcAft>
        <a:spcPct val="0"/>
      </a:spcAft>
      <a:defRPr sz="1900" b="1" kern="1200">
        <a:solidFill>
          <a:schemeClr val="tx1"/>
        </a:solidFill>
        <a:latin typeface="宋体" pitchFamily="2" charset="-122"/>
        <a:ea typeface="宋体" pitchFamily="2" charset="-122"/>
        <a:cs typeface="+mn-cs"/>
      </a:defRPr>
    </a:lvl2pPr>
    <a:lvl3pPr marL="879174" algn="l" rtl="0" fontAlgn="base">
      <a:lnSpc>
        <a:spcPct val="130000"/>
      </a:lnSpc>
      <a:spcBef>
        <a:spcPct val="0"/>
      </a:spcBef>
      <a:spcAft>
        <a:spcPct val="0"/>
      </a:spcAft>
      <a:defRPr sz="1900" b="1" kern="1200">
        <a:solidFill>
          <a:schemeClr val="tx1"/>
        </a:solidFill>
        <a:latin typeface="宋体" pitchFamily="2" charset="-122"/>
        <a:ea typeface="宋体" pitchFamily="2" charset="-122"/>
        <a:cs typeface="+mn-cs"/>
      </a:defRPr>
    </a:lvl3pPr>
    <a:lvl4pPr marL="1318760" algn="l" rtl="0" fontAlgn="base">
      <a:lnSpc>
        <a:spcPct val="130000"/>
      </a:lnSpc>
      <a:spcBef>
        <a:spcPct val="0"/>
      </a:spcBef>
      <a:spcAft>
        <a:spcPct val="0"/>
      </a:spcAft>
      <a:defRPr sz="1900" b="1" kern="1200">
        <a:solidFill>
          <a:schemeClr val="tx1"/>
        </a:solidFill>
        <a:latin typeface="宋体" pitchFamily="2" charset="-122"/>
        <a:ea typeface="宋体" pitchFamily="2" charset="-122"/>
        <a:cs typeface="+mn-cs"/>
      </a:defRPr>
    </a:lvl4pPr>
    <a:lvl5pPr marL="1758347" algn="l" rtl="0" fontAlgn="base">
      <a:lnSpc>
        <a:spcPct val="130000"/>
      </a:lnSpc>
      <a:spcBef>
        <a:spcPct val="0"/>
      </a:spcBef>
      <a:spcAft>
        <a:spcPct val="0"/>
      </a:spcAft>
      <a:defRPr sz="1900" b="1" kern="1200">
        <a:solidFill>
          <a:schemeClr val="tx1"/>
        </a:solidFill>
        <a:latin typeface="宋体" pitchFamily="2" charset="-122"/>
        <a:ea typeface="宋体" pitchFamily="2" charset="-122"/>
        <a:cs typeface="+mn-cs"/>
      </a:defRPr>
    </a:lvl5pPr>
    <a:lvl6pPr marL="2197934" algn="l" defTabSz="879174" rtl="0" eaLnBrk="1" latinLnBrk="0" hangingPunct="1">
      <a:defRPr sz="1900" b="1" kern="1200">
        <a:solidFill>
          <a:schemeClr val="tx1"/>
        </a:solidFill>
        <a:latin typeface="宋体" pitchFamily="2" charset="-122"/>
        <a:ea typeface="宋体" pitchFamily="2" charset="-122"/>
        <a:cs typeface="+mn-cs"/>
      </a:defRPr>
    </a:lvl6pPr>
    <a:lvl7pPr marL="2637521" algn="l" defTabSz="879174" rtl="0" eaLnBrk="1" latinLnBrk="0" hangingPunct="1">
      <a:defRPr sz="1900" b="1" kern="1200">
        <a:solidFill>
          <a:schemeClr val="tx1"/>
        </a:solidFill>
        <a:latin typeface="宋体" pitchFamily="2" charset="-122"/>
        <a:ea typeface="宋体" pitchFamily="2" charset="-122"/>
        <a:cs typeface="+mn-cs"/>
      </a:defRPr>
    </a:lvl7pPr>
    <a:lvl8pPr marL="3077108" algn="l" defTabSz="879174" rtl="0" eaLnBrk="1" latinLnBrk="0" hangingPunct="1">
      <a:defRPr sz="1900" b="1" kern="1200">
        <a:solidFill>
          <a:schemeClr val="tx1"/>
        </a:solidFill>
        <a:latin typeface="宋体" pitchFamily="2" charset="-122"/>
        <a:ea typeface="宋体" pitchFamily="2" charset="-122"/>
        <a:cs typeface="+mn-cs"/>
      </a:defRPr>
    </a:lvl8pPr>
    <a:lvl9pPr marL="3516694" algn="l" defTabSz="879174" rtl="0" eaLnBrk="1" latinLnBrk="0" hangingPunct="1">
      <a:defRPr sz="1900" b="1" kern="1200">
        <a:solidFill>
          <a:schemeClr val="tx1"/>
        </a:solidFill>
        <a:latin typeface="宋体" pitchFamily="2" charset="-122"/>
        <a:ea typeface="宋体" pitchFamily="2" charset="-122"/>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26" autoAdjust="0"/>
    <p:restoredTop sz="98707" autoAdjust="0"/>
  </p:normalViewPr>
  <p:slideViewPr>
    <p:cSldViewPr>
      <p:cViewPr>
        <p:scale>
          <a:sx n="125" d="100"/>
          <a:sy n="125" d="100"/>
        </p:scale>
        <p:origin x="-72" y="-72"/>
      </p:cViewPr>
      <p:guideLst>
        <p:guide orient="horz" pos="1620"/>
        <p:guide pos="2880"/>
      </p:guideLst>
    </p:cSldViewPr>
  </p:slideViewPr>
  <p:notesTextViewPr>
    <p:cViewPr>
      <p:scale>
        <a:sx n="100" d="100"/>
        <a:sy n="100" d="100"/>
      </p:scale>
      <p:origin x="0" y="0"/>
    </p:cViewPr>
  </p:notesTextViewPr>
  <p:sorterViewPr>
    <p:cViewPr>
      <p:scale>
        <a:sx n="25" d="100"/>
        <a:sy n="25" d="100"/>
      </p:scale>
      <p:origin x="0" y="0"/>
    </p:cViewPr>
  </p:sorterViewPr>
  <p:notesViewPr>
    <p:cSldViewPr>
      <p:cViewPr varScale="1">
        <p:scale>
          <a:sx n="83" d="100"/>
          <a:sy n="83" d="100"/>
        </p:scale>
        <p:origin x="-3960" y="-102"/>
      </p:cViewPr>
      <p:guideLst>
        <p:guide orient="horz" pos="2880"/>
        <p:guide pos="2160"/>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3.xml" /><Relationship Id="rId11" Type="http://schemas.openxmlformats.org/officeDocument/2006/relationships/slide" Target="slides/slide4.xml" /><Relationship Id="rId12" Type="http://schemas.openxmlformats.org/officeDocument/2006/relationships/slide" Target="slides/slide5.xml" /><Relationship Id="rId13" Type="http://schemas.openxmlformats.org/officeDocument/2006/relationships/slide" Target="slides/slide6.xml" /><Relationship Id="rId14" Type="http://schemas.openxmlformats.org/officeDocument/2006/relationships/slide" Target="slides/slide7.xml" /><Relationship Id="rId15" Type="http://schemas.openxmlformats.org/officeDocument/2006/relationships/slide" Target="slides/slide8.xml" /><Relationship Id="rId16" Type="http://schemas.openxmlformats.org/officeDocument/2006/relationships/slide" Target="slides/slide9.xml" /><Relationship Id="rId17" Type="http://schemas.openxmlformats.org/officeDocument/2006/relationships/slide" Target="slides/slide10.xml" /><Relationship Id="rId18" Type="http://schemas.openxmlformats.org/officeDocument/2006/relationships/slide" Target="slides/slide11.xml" /><Relationship Id="rId19" Type="http://schemas.openxmlformats.org/officeDocument/2006/relationships/slide" Target="slides/slide12.xml" /><Relationship Id="rId2" Type="http://schemas.openxmlformats.org/officeDocument/2006/relationships/slideMaster" Target="slideMasters/slideMaster2.xml" /><Relationship Id="rId20" Type="http://schemas.openxmlformats.org/officeDocument/2006/relationships/slide" Target="slides/slide13.xml" /><Relationship Id="rId21" Type="http://schemas.openxmlformats.org/officeDocument/2006/relationships/slide" Target="slides/slide14.xml" /><Relationship Id="rId22" Type="http://schemas.openxmlformats.org/officeDocument/2006/relationships/slide" Target="slides/slide15.xml" /><Relationship Id="rId23" Type="http://schemas.openxmlformats.org/officeDocument/2006/relationships/slide" Target="slides/slide16.xml" /><Relationship Id="rId24" Type="http://schemas.openxmlformats.org/officeDocument/2006/relationships/slide" Target="slides/slide17.xml" /><Relationship Id="rId25" Type="http://schemas.openxmlformats.org/officeDocument/2006/relationships/slide" Target="slides/slide18.xml" /><Relationship Id="rId26" Type="http://schemas.openxmlformats.org/officeDocument/2006/relationships/slide" Target="slides/slide19.xml" /><Relationship Id="rId27" Type="http://schemas.openxmlformats.org/officeDocument/2006/relationships/slide" Target="slides/slide20.xml" /><Relationship Id="rId28" Type="http://schemas.openxmlformats.org/officeDocument/2006/relationships/slide" Target="slides/slide21.xml" /><Relationship Id="rId29" Type="http://schemas.openxmlformats.org/officeDocument/2006/relationships/slide" Target="slides/slide22.xml" /><Relationship Id="rId3" Type="http://schemas.openxmlformats.org/officeDocument/2006/relationships/slideMaster" Target="slideMasters/slideMaster3.xml" /><Relationship Id="rId30" Type="http://schemas.openxmlformats.org/officeDocument/2006/relationships/slide" Target="slides/slide23.xml" /><Relationship Id="rId31" Type="http://schemas.openxmlformats.org/officeDocument/2006/relationships/slide" Target="slides/slide24.xml" /><Relationship Id="rId32" Type="http://schemas.openxmlformats.org/officeDocument/2006/relationships/slide" Target="slides/slide25.xml" /><Relationship Id="rId33" Type="http://schemas.openxmlformats.org/officeDocument/2006/relationships/slide" Target="slides/slide26.xml" /><Relationship Id="rId34" Type="http://schemas.openxmlformats.org/officeDocument/2006/relationships/slide" Target="slides/slide27.xml" /><Relationship Id="rId35" Type="http://schemas.openxmlformats.org/officeDocument/2006/relationships/slide" Target="slides/slide28.xml" /><Relationship Id="rId36" Type="http://schemas.openxmlformats.org/officeDocument/2006/relationships/slide" Target="slides/slide29.xml" /><Relationship Id="rId37" Type="http://schemas.openxmlformats.org/officeDocument/2006/relationships/slide" Target="slides/slide30.xml" /><Relationship Id="rId38" Type="http://schemas.openxmlformats.org/officeDocument/2006/relationships/slide" Target="slides/slide31.xml" /><Relationship Id="rId39" Type="http://schemas.openxmlformats.org/officeDocument/2006/relationships/slide" Target="slides/slide32.xml" /><Relationship Id="rId4" Type="http://schemas.openxmlformats.org/officeDocument/2006/relationships/slideMaster" Target="slideMasters/slideMaster4.xml" /><Relationship Id="rId40" Type="http://schemas.openxmlformats.org/officeDocument/2006/relationships/slide" Target="slides/slide33.xml" /><Relationship Id="rId41" Type="http://schemas.openxmlformats.org/officeDocument/2006/relationships/slide" Target="slides/slide34.xml" /><Relationship Id="rId42" Type="http://schemas.openxmlformats.org/officeDocument/2006/relationships/slide" Target="slides/slide35.xml" /><Relationship Id="rId43" Type="http://schemas.openxmlformats.org/officeDocument/2006/relationships/slide" Target="slides/slide36.xml" /><Relationship Id="rId44" Type="http://schemas.openxmlformats.org/officeDocument/2006/relationships/slide" Target="slides/slide37.xml" /><Relationship Id="rId45" Type="http://schemas.openxmlformats.org/officeDocument/2006/relationships/slide" Target="slides/slide38.xml" /><Relationship Id="rId46" Type="http://schemas.openxmlformats.org/officeDocument/2006/relationships/slide" Target="slides/slide39.xml" /><Relationship Id="rId47" Type="http://schemas.openxmlformats.org/officeDocument/2006/relationships/tags" Target="tags/tag1.xml" /><Relationship Id="rId48" Type="http://schemas.openxmlformats.org/officeDocument/2006/relationships/presProps" Target="presProps.xml" /><Relationship Id="rId49" Type="http://schemas.openxmlformats.org/officeDocument/2006/relationships/viewProps" Target="viewProps.xml" /><Relationship Id="rId5" Type="http://schemas.openxmlformats.org/officeDocument/2006/relationships/slideMaster" Target="slideMasters/slideMaster5.xml" /><Relationship Id="rId50" Type="http://schemas.openxmlformats.org/officeDocument/2006/relationships/theme" Target="theme/theme1.xml" /><Relationship Id="rId51" Type="http://schemas.openxmlformats.org/officeDocument/2006/relationships/tableStyles" Target="tableStyles.xml" /><Relationship Id="rId6" Type="http://schemas.openxmlformats.org/officeDocument/2006/relationships/slideMaster" Target="slideMasters/slideMaster6.xml" /><Relationship Id="rId7" Type="http://schemas.openxmlformats.org/officeDocument/2006/relationships/notesMaster" Target="notesMasters/notesMaster1.xml" /><Relationship Id="rId8" Type="http://schemas.openxmlformats.org/officeDocument/2006/relationships/slide" Target="slides/slide1.xml" /><Relationship Id="rId9" Type="http://schemas.openxmlformats.org/officeDocument/2006/relationships/slide" Target="slides/slide2.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Pr>
        <a:solidFill>
          <a:schemeClr val="bg1"/>
        </a:solidFill>
        <a:effectLst/>
      </p:bgPr>
    </p:bg>
    <p:spTree>
      <p:nvGrpSpPr>
        <p:cNvPr id="1" name=""/>
        <p:cNvGrpSpPr/>
        <p:nvPr/>
      </p:nvGrpSpPr>
      <p:grpSpPr>
        <a:xfrm>
          <a:off x="0" y="0"/>
          <a: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nSpc>
                <a:spcPct val="100000"/>
              </a:lnSpc>
              <a:defRPr sz="1200" b="0">
                <a:latin typeface="Arial" pitchFamily="34" charset="0"/>
              </a:defRPr>
            </a:lvl1pPr>
          </a:lstStyle>
          <a:p>
            <a:pPr>
              <a:defRPr/>
            </a:pPr>
            <a:endParaRPr lang="en-US" altLang="zh-CN"/>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lnSpc>
                <a:spcPct val="100000"/>
              </a:lnSpc>
              <a:defRPr sz="1200" b="0">
                <a:latin typeface="Arial" pitchFamily="34" charset="0"/>
              </a:defRPr>
            </a:lvl1pPr>
          </a:lstStyle>
          <a:p>
            <a:pPr>
              <a:defRPr/>
            </a:pPr>
            <a:endParaRPr lang="en-US" altLang="zh-CN"/>
          </a:p>
        </p:txBody>
      </p:sp>
      <p:sp>
        <p:nvSpPr>
          <p:cNvPr id="52228"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nSpc>
                <a:spcPct val="100000"/>
              </a:lnSpc>
              <a:defRPr sz="1200" b="0">
                <a:latin typeface="Arial" pitchFamily="34" charset="0"/>
              </a:defRPr>
            </a:lvl1pPr>
          </a:lstStyle>
          <a:p>
            <a:pPr>
              <a:defRPr/>
            </a:pPr>
            <a:endParaRPr lang="en-US" altLang="zh-CN"/>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lnSpc>
                <a:spcPct val="100000"/>
              </a:lnSpc>
              <a:defRPr sz="1200" b="0">
                <a:latin typeface="Arial" pitchFamily="34" charset="0"/>
              </a:defRPr>
            </a:lvl1pPr>
          </a:lstStyle>
          <a:p>
            <a:pPr>
              <a:defRPr/>
            </a:pPr>
            <a:fld id="{34670FB2-006C-4847-BB90-20723631ED0B}" type="slidenum">
              <a:rPr lang="en-US" altLang="zh-CN"/>
              <a:pPr>
                <a:defRPr/>
              </a:pPr>
              <a:t>‹#›</a:t>
            </a:fld>
            <a:endParaRPr lang="en-US" altLang="zh-CN"/>
          </a:p>
        </p:txBody>
      </p:sp>
    </p:spTree>
    <p:extLst>
      <p:ext uri="{BB962C8B-B14F-4D97-AF65-F5344CB8AC3E}">
        <p14:creationId xmlns:p14="http://schemas.microsoft.com/office/powerpoint/2010/main" val="22024622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1pPr>
    <a:lvl2pPr marL="439587"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2pPr>
    <a:lvl3pPr marL="879174"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3pPr>
    <a:lvl4pPr marL="1318760"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4pPr>
    <a:lvl5pPr marL="1758347" algn="l" rtl="0" eaLnBrk="0" fontAlgn="base" hangingPunct="0">
      <a:spcBef>
        <a:spcPct val="30000"/>
      </a:spcBef>
      <a:spcAft>
        <a:spcPct val="0"/>
      </a:spcAft>
      <a:defRPr sz="1200" kern="1200">
        <a:solidFill>
          <a:schemeClr val="tx1"/>
        </a:solidFill>
        <a:latin typeface="Arial" pitchFamily="34" charset="0"/>
        <a:ea typeface="宋体" pitchFamily="2" charset="-122"/>
        <a:cs typeface="+mn-cs"/>
      </a:defRPr>
    </a:lvl5pPr>
    <a:lvl6pPr marL="2197934" algn="l" defTabSz="879174" rtl="0" eaLnBrk="1" latinLnBrk="0" hangingPunct="1">
      <a:defRPr sz="1200" kern="1200">
        <a:solidFill>
          <a:schemeClr val="tx1"/>
        </a:solidFill>
        <a:latin typeface="+mn-lt"/>
        <a:ea typeface="+mn-ea"/>
        <a:cs typeface="+mn-cs"/>
      </a:defRPr>
    </a:lvl6pPr>
    <a:lvl7pPr marL="2637521" algn="l" defTabSz="879174" rtl="0" eaLnBrk="1" latinLnBrk="0" hangingPunct="1">
      <a:defRPr sz="1200" kern="1200">
        <a:solidFill>
          <a:schemeClr val="tx1"/>
        </a:solidFill>
        <a:latin typeface="+mn-lt"/>
        <a:ea typeface="+mn-ea"/>
        <a:cs typeface="+mn-cs"/>
      </a:defRPr>
    </a:lvl7pPr>
    <a:lvl8pPr marL="3077108" algn="l" defTabSz="879174" rtl="0" eaLnBrk="1" latinLnBrk="0" hangingPunct="1">
      <a:defRPr sz="1200" kern="1200">
        <a:solidFill>
          <a:schemeClr val="tx1"/>
        </a:solidFill>
        <a:latin typeface="+mn-lt"/>
        <a:ea typeface="+mn-ea"/>
        <a:cs typeface="+mn-cs"/>
      </a:defRPr>
    </a:lvl8pPr>
    <a:lvl9pPr marL="3516694" algn="l" defTabSz="879174"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3.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4.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5.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垂直排列标题与文本">
    <p:spTree>
      <p:nvGrpSpPr>
        <p:cNvPr id="1" name=""/>
        <p:cNvGrpSpPr/>
        <p:nvPr/>
      </p:nvGrpSpPr>
      <p:grpSpPr>
        <a:xfrm>
          <a:off x="0" y="0"/>
          <a:ext cx="0" cy="0"/>
        </a:xfrm>
      </p:grpSpPr>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垂直排列标题与文本">
    <p:spTree>
      <p:nvGrpSpPr>
        <p:cNvPr id="1" name=""/>
        <p:cNvGrpSpPr/>
        <p:nvPr/>
      </p:nvGrpSpPr>
      <p:grpSpPr>
        <a:xfrm>
          <a:off x="0" y="0"/>
          <a:ext cx="0" cy="0"/>
        </a:xfrm>
      </p:grpSpPr>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垂直排列标题与文本">
    <p:spTree>
      <p:nvGrpSpPr>
        <p:cNvPr id="1" name=""/>
        <p:cNvGrpSpPr/>
        <p:nvPr/>
      </p:nvGrpSpPr>
      <p:grpSpPr>
        <a:xfrm>
          <a:off x="0" y="0"/>
          <a:ext cx="0" cy="0"/>
        </a:xfrm>
      </p:grpSpPr>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垂直排列标题与文本">
    <p:spTree>
      <p:nvGrpSpPr>
        <p:cNvPr id="1" name=""/>
        <p:cNvGrpSpPr/>
        <p:nvPr/>
      </p:nvGrpSpPr>
      <p:grpSpPr>
        <a:xfrm>
          <a:off x="0" y="0"/>
          <a:ext cx="0" cy="0"/>
        </a:xfrm>
      </p:grpSpPr>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image" Target="file:///D:\qq&#25991;&#20214;\712321467\Image\C2C\Image2\%7b75232B38-A165-1FB7-499C-2E1C792CACB5%7d.png" TargetMode="External" /><Relationship Id="rId4" Type="http://schemas.openxmlformats.org/officeDocument/2006/relationships/image" Target="../media/image1.png" /><Relationship Id="rId5" Type="http://schemas.openxmlformats.org/officeDocument/2006/relationships/theme" Target="../theme/theme1.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file:///D:\qq&#25991;&#20214;\712321467\Image\C2C\Image2\%7b75232B38-A165-1FB7-499C-2E1C792CACB5%7d.png" TargetMode="External" /><Relationship Id="rId3" Type="http://schemas.openxmlformats.org/officeDocument/2006/relationships/image" Target="../media/image1.png" /><Relationship Id="rId4" Type="http://schemas.openxmlformats.org/officeDocument/2006/relationships/theme" Target="../theme/theme2.xml" /></Relationships>
</file>

<file path=ppt/slideMasters/_rels/slideMaster3.xml.rels>&#65279;<?xml version="1.0" encoding="utf-8" standalone="yes"?><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file:///D:\qq&#25991;&#20214;\712321467\Image\C2C\Image2\%7b75232B38-A165-1FB7-499C-2E1C792CACB5%7d.png" TargetMode="External" /><Relationship Id="rId3" Type="http://schemas.openxmlformats.org/officeDocument/2006/relationships/image" Target="../media/image1.png" /><Relationship Id="rId4" Type="http://schemas.openxmlformats.org/officeDocument/2006/relationships/theme" Target="../theme/theme3.xml" /></Relationships>
</file>

<file path=ppt/slideMasters/_rels/slideMaster4.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file:///D:\qq&#25991;&#20214;\712321467\Image\C2C\Image2\%7b75232B38-A165-1FB7-499C-2E1C792CACB5%7d.png" TargetMode="External" /><Relationship Id="rId3" Type="http://schemas.openxmlformats.org/officeDocument/2006/relationships/image" Target="../media/image1.png" /><Relationship Id="rId4" Type="http://schemas.openxmlformats.org/officeDocument/2006/relationships/theme" Target="../theme/theme4.xml" /></Relationships>
</file>

<file path=ppt/slideMasters/_rels/slideMaster5.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file:///D:\qq&#25991;&#20214;\712321467\Image\C2C\Image2\%7b75232B38-A165-1FB7-499C-2E1C792CACB5%7d.png" TargetMode="External" /><Relationship Id="rId3" Type="http://schemas.openxmlformats.org/officeDocument/2006/relationships/image" Target="../media/image1.png" /><Relationship Id="rId4" Type="http://schemas.openxmlformats.org/officeDocument/2006/relationships/theme" Target="../theme/theme5.xml" /></Relationships>
</file>

<file path=ppt/slideMasters/_rels/slideMaster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file:///D:\qq&#25991;&#20214;\712321467\Image\C2C\Image2\%7b75232B38-A165-1FB7-499C-2E1C792CACB5%7d.png" TargetMode="External" /><Relationship Id="rId3" Type="http://schemas.openxmlformats.org/officeDocument/2006/relationships/image" Target="../media/image1.png" /><Relationship Id="rId4" Type="http://schemas.openxmlformats.org/officeDocument/2006/relationships/theme" Target="../theme/theme6.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p:bg>
      <p:bgPr>
        <a:solidFill>
          <a:schemeClr val="bg1">
            <a:alpha val="13000"/>
          </a:schemeClr>
        </a:solidFill>
        <a:effectLst/>
      </p:bgPr>
    </p:bg>
    <p:spTree>
      <p:nvGrpSpPr>
        <p:cNvPr id="1" name=""/>
        <p:cNvGrpSpPr/>
        <p:nvPr/>
      </p:nvGrpSpPr>
      <p:grpSpPr>
        <a:xfrm>
          <a:off x="0" y="0"/>
          <a:ext cx="0" cy="0"/>
        </a:xfrm>
      </p:grpSpPr>
      <p:pic>
        <p:nvPicPr>
          <p:cNvPr id="2" name="图片 1073743875" descr="学科网 zxxk.com" title=""/>
          <p:cNvPicPr>
            <a:picLocks noChangeAspect="1"/>
          </p:cNvPicPr>
          <p:nvPr/>
        </p:nvPicPr>
        <p:blipFill>
          <a:blip r:embed="rId4" r:link="rId3"/>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697" r:id="rId1"/>
    <p:sldLayoutId id="2147483742" r:id="rId2"/>
  </p:sldLayoutIdLst>
  <p:transition/>
  <p:timing/>
  <p:txStyles>
    <p:titleStyle>
      <a:lvl1pPr algn="ctr" defTabSz="659381" rtl="0" eaLnBrk="0" fontAlgn="base" hangingPunct="0">
        <a:spcBef>
          <a:spcPct val="0"/>
        </a:spcBef>
        <a:spcAft>
          <a:spcPct val="0"/>
        </a:spcAft>
        <a:defRPr sz="3200">
          <a:solidFill>
            <a:schemeClr val="tx2"/>
          </a:solidFill>
          <a:latin typeface="+mj-lt"/>
          <a:ea typeface="+mj-ea"/>
          <a:cs typeface="+mj-cs"/>
        </a:defRPr>
      </a:lvl1pPr>
      <a:lvl2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2pPr>
      <a:lvl3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3pPr>
      <a:lvl4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4pPr>
      <a:lvl5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5pPr>
      <a:lvl6pPr marL="439587" algn="ctr" defTabSz="659381" rtl="0" fontAlgn="base">
        <a:spcBef>
          <a:spcPct val="0"/>
        </a:spcBef>
        <a:spcAft>
          <a:spcPct val="0"/>
        </a:spcAft>
        <a:defRPr sz="3200">
          <a:solidFill>
            <a:schemeClr val="tx2"/>
          </a:solidFill>
          <a:latin typeface="Arial" pitchFamily="34" charset="0"/>
          <a:ea typeface="宋体" pitchFamily="2" charset="-122"/>
        </a:defRPr>
      </a:lvl6pPr>
      <a:lvl7pPr marL="879174" algn="ctr" defTabSz="659381" rtl="0" fontAlgn="base">
        <a:spcBef>
          <a:spcPct val="0"/>
        </a:spcBef>
        <a:spcAft>
          <a:spcPct val="0"/>
        </a:spcAft>
        <a:defRPr sz="3200">
          <a:solidFill>
            <a:schemeClr val="tx2"/>
          </a:solidFill>
          <a:latin typeface="Arial" pitchFamily="34" charset="0"/>
          <a:ea typeface="宋体" pitchFamily="2" charset="-122"/>
        </a:defRPr>
      </a:lvl7pPr>
      <a:lvl8pPr marL="1318760" algn="ctr" defTabSz="659381" rtl="0" fontAlgn="base">
        <a:spcBef>
          <a:spcPct val="0"/>
        </a:spcBef>
        <a:spcAft>
          <a:spcPct val="0"/>
        </a:spcAft>
        <a:defRPr sz="3200">
          <a:solidFill>
            <a:schemeClr val="tx2"/>
          </a:solidFill>
          <a:latin typeface="Arial" pitchFamily="34" charset="0"/>
          <a:ea typeface="宋体" pitchFamily="2" charset="-122"/>
        </a:defRPr>
      </a:lvl8pPr>
      <a:lvl9pPr marL="1758347" algn="ctr" defTabSz="659381" rtl="0" fontAlgn="base">
        <a:spcBef>
          <a:spcPct val="0"/>
        </a:spcBef>
        <a:spcAft>
          <a:spcPct val="0"/>
        </a:spcAft>
        <a:defRPr sz="3200">
          <a:solidFill>
            <a:schemeClr val="tx2"/>
          </a:solidFill>
          <a:latin typeface="Arial" pitchFamily="34" charset="0"/>
          <a:ea typeface="宋体" pitchFamily="2" charset="-122"/>
        </a:defRPr>
      </a:lvl9pPr>
    </p:titleStyle>
    <p:bodyStyle>
      <a:lvl1pPr marL="247268" indent="-247268" algn="l" defTabSz="659381" rtl="0" eaLnBrk="0" fontAlgn="base" hangingPunct="0">
        <a:spcBef>
          <a:spcPct val="20000"/>
        </a:spcBef>
        <a:spcAft>
          <a:spcPct val="0"/>
        </a:spcAft>
        <a:buChar char="•"/>
        <a:defRPr sz="2300">
          <a:solidFill>
            <a:schemeClr val="tx1"/>
          </a:solidFill>
          <a:latin typeface="+mn-lt"/>
          <a:ea typeface="+mn-ea"/>
          <a:cs typeface="+mn-cs"/>
        </a:defRPr>
      </a:lvl1pPr>
      <a:lvl2pPr marL="535747" indent="-206057" algn="l" defTabSz="659381" rtl="0" eaLnBrk="0" fontAlgn="base" hangingPunct="0">
        <a:spcBef>
          <a:spcPct val="20000"/>
        </a:spcBef>
        <a:spcAft>
          <a:spcPct val="0"/>
        </a:spcAft>
        <a:buChar char="–"/>
        <a:defRPr sz="2000">
          <a:solidFill>
            <a:schemeClr val="tx1"/>
          </a:solidFill>
          <a:latin typeface="+mn-lt"/>
          <a:ea typeface="+mn-ea"/>
        </a:defRPr>
      </a:lvl2pPr>
      <a:lvl3pPr marL="824225" indent="-164845" algn="l" defTabSz="659381" rtl="0" eaLnBrk="0" fontAlgn="base" hangingPunct="0">
        <a:spcBef>
          <a:spcPct val="20000"/>
        </a:spcBef>
        <a:spcAft>
          <a:spcPct val="0"/>
        </a:spcAft>
        <a:buChar char="•"/>
        <a:defRPr sz="2300">
          <a:solidFill>
            <a:schemeClr val="tx1"/>
          </a:solidFill>
          <a:latin typeface="+mn-lt"/>
          <a:ea typeface="+mn-ea"/>
        </a:defRPr>
      </a:lvl3pPr>
      <a:lvl4pPr marL="1153916" indent="-164845" algn="l" defTabSz="659381" rtl="0" eaLnBrk="0" fontAlgn="base" hangingPunct="0">
        <a:spcBef>
          <a:spcPct val="20000"/>
        </a:spcBef>
        <a:spcAft>
          <a:spcPct val="0"/>
        </a:spcAft>
        <a:buChar char="–"/>
        <a:defRPr sz="1400">
          <a:solidFill>
            <a:schemeClr val="tx1"/>
          </a:solidFill>
          <a:latin typeface="+mn-lt"/>
          <a:ea typeface="+mn-ea"/>
        </a:defRPr>
      </a:lvl4pPr>
      <a:lvl5pPr marL="1483606" indent="-164845" algn="l" defTabSz="659381" rtl="0" eaLnBrk="0" fontAlgn="base" hangingPunct="0">
        <a:spcBef>
          <a:spcPct val="20000"/>
        </a:spcBef>
        <a:spcAft>
          <a:spcPct val="0"/>
        </a:spcAft>
        <a:buChar char="»"/>
        <a:defRPr sz="1400">
          <a:solidFill>
            <a:schemeClr val="tx1"/>
          </a:solidFill>
          <a:latin typeface="+mn-lt"/>
          <a:ea typeface="+mn-ea"/>
        </a:defRPr>
      </a:lvl5pPr>
      <a:lvl6pPr marL="1923192" indent="-164845" algn="l" defTabSz="659381" rtl="0" fontAlgn="base">
        <a:spcBef>
          <a:spcPct val="20000"/>
        </a:spcBef>
        <a:spcAft>
          <a:spcPct val="0"/>
        </a:spcAft>
        <a:buChar char="»"/>
        <a:defRPr sz="1400">
          <a:solidFill>
            <a:schemeClr val="tx1"/>
          </a:solidFill>
          <a:latin typeface="+mn-lt"/>
          <a:ea typeface="+mn-ea"/>
        </a:defRPr>
      </a:lvl6pPr>
      <a:lvl7pPr marL="2362779" indent="-164845" algn="l" defTabSz="659381" rtl="0" fontAlgn="base">
        <a:spcBef>
          <a:spcPct val="20000"/>
        </a:spcBef>
        <a:spcAft>
          <a:spcPct val="0"/>
        </a:spcAft>
        <a:buChar char="»"/>
        <a:defRPr sz="1400">
          <a:solidFill>
            <a:schemeClr val="tx1"/>
          </a:solidFill>
          <a:latin typeface="+mn-lt"/>
          <a:ea typeface="+mn-ea"/>
        </a:defRPr>
      </a:lvl7pPr>
      <a:lvl8pPr marL="2802366" indent="-164845" algn="l" defTabSz="659381" rtl="0" fontAlgn="base">
        <a:spcBef>
          <a:spcPct val="20000"/>
        </a:spcBef>
        <a:spcAft>
          <a:spcPct val="0"/>
        </a:spcAft>
        <a:buChar char="»"/>
        <a:defRPr sz="1400">
          <a:solidFill>
            <a:schemeClr val="tx1"/>
          </a:solidFill>
          <a:latin typeface="+mn-lt"/>
          <a:ea typeface="+mn-ea"/>
        </a:defRPr>
      </a:lvl8pPr>
      <a:lvl9pPr marL="3241953" indent="-164845" algn="l" defTabSz="659381" rtl="0" fontAlgn="base">
        <a:spcBef>
          <a:spcPct val="20000"/>
        </a:spcBef>
        <a:spcAft>
          <a:spcPct val="0"/>
        </a:spcAft>
        <a:buChar char="»"/>
        <a:defRPr sz="1400">
          <a:solidFill>
            <a:schemeClr val="tx1"/>
          </a:solidFill>
          <a:latin typeface="+mn-lt"/>
          <a:ea typeface="+mn-ea"/>
        </a:defRPr>
      </a:lvl9pPr>
    </p:bodyStyle>
    <p:otherStyle>
      <a:defPPr>
        <a:defRPr lang="zh-CN"/>
      </a:defPPr>
      <a:lvl1pPr marL="0" algn="l" defTabSz="879174" rtl="0" eaLnBrk="1" latinLnBrk="0" hangingPunct="1">
        <a:defRPr sz="1700" kern="1200">
          <a:solidFill>
            <a:schemeClr val="tx1"/>
          </a:solidFill>
          <a:latin typeface="+mn-lt"/>
          <a:ea typeface="+mn-ea"/>
          <a:cs typeface="+mn-cs"/>
        </a:defRPr>
      </a:lvl1pPr>
      <a:lvl2pPr marL="439587" algn="l" defTabSz="879174" rtl="0" eaLnBrk="1" latinLnBrk="0" hangingPunct="1">
        <a:defRPr sz="1700" kern="1200">
          <a:solidFill>
            <a:schemeClr val="tx1"/>
          </a:solidFill>
          <a:latin typeface="+mn-lt"/>
          <a:ea typeface="+mn-ea"/>
          <a:cs typeface="+mn-cs"/>
        </a:defRPr>
      </a:lvl2pPr>
      <a:lvl3pPr marL="879174" algn="l" defTabSz="879174" rtl="0" eaLnBrk="1" latinLnBrk="0" hangingPunct="1">
        <a:defRPr sz="1700" kern="1200">
          <a:solidFill>
            <a:schemeClr val="tx1"/>
          </a:solidFill>
          <a:latin typeface="+mn-lt"/>
          <a:ea typeface="+mn-ea"/>
          <a:cs typeface="+mn-cs"/>
        </a:defRPr>
      </a:lvl3pPr>
      <a:lvl4pPr marL="1318760" algn="l" defTabSz="879174" rtl="0" eaLnBrk="1" latinLnBrk="0" hangingPunct="1">
        <a:defRPr sz="1700" kern="1200">
          <a:solidFill>
            <a:schemeClr val="tx1"/>
          </a:solidFill>
          <a:latin typeface="+mn-lt"/>
          <a:ea typeface="+mn-ea"/>
          <a:cs typeface="+mn-cs"/>
        </a:defRPr>
      </a:lvl4pPr>
      <a:lvl5pPr marL="1758347" algn="l" defTabSz="879174" rtl="0" eaLnBrk="1" latinLnBrk="0" hangingPunct="1">
        <a:defRPr sz="1700" kern="1200">
          <a:solidFill>
            <a:schemeClr val="tx1"/>
          </a:solidFill>
          <a:latin typeface="+mn-lt"/>
          <a:ea typeface="+mn-ea"/>
          <a:cs typeface="+mn-cs"/>
        </a:defRPr>
      </a:lvl5pPr>
      <a:lvl6pPr marL="2197934" algn="l" defTabSz="879174" rtl="0" eaLnBrk="1" latinLnBrk="0" hangingPunct="1">
        <a:defRPr sz="1700" kern="1200">
          <a:solidFill>
            <a:schemeClr val="tx1"/>
          </a:solidFill>
          <a:latin typeface="+mn-lt"/>
          <a:ea typeface="+mn-ea"/>
          <a:cs typeface="+mn-cs"/>
        </a:defRPr>
      </a:lvl6pPr>
      <a:lvl7pPr marL="2637521" algn="l" defTabSz="879174" rtl="0" eaLnBrk="1" latinLnBrk="0" hangingPunct="1">
        <a:defRPr sz="1700" kern="1200">
          <a:solidFill>
            <a:schemeClr val="tx1"/>
          </a:solidFill>
          <a:latin typeface="+mn-lt"/>
          <a:ea typeface="+mn-ea"/>
          <a:cs typeface="+mn-cs"/>
        </a:defRPr>
      </a:lvl7pPr>
      <a:lvl8pPr marL="3077108" algn="l" defTabSz="879174" rtl="0" eaLnBrk="1" latinLnBrk="0" hangingPunct="1">
        <a:defRPr sz="1700" kern="1200">
          <a:solidFill>
            <a:schemeClr val="tx1"/>
          </a:solidFill>
          <a:latin typeface="+mn-lt"/>
          <a:ea typeface="+mn-ea"/>
          <a:cs typeface="+mn-cs"/>
        </a:defRPr>
      </a:lvl8pPr>
      <a:lvl9pPr marL="3516694" algn="l" defTabSz="879174"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p:bg>
      <p:bgRef idx="1001">
        <a:schemeClr val="bg1"/>
      </p:bgRef>
    </p:bg>
    <p:spTree>
      <p:nvGrpSpPr>
        <p:cNvPr id="1" name=""/>
        <p:cNvGrpSpPr/>
        <p:nvPr/>
      </p:nvGrpSpPr>
      <p:grpSpPr>
        <a:xfrm>
          <a:off x="0" y="0"/>
          <a:ext cx="0" cy="0"/>
        </a:xfrm>
      </p:grpSpPr>
      <p:pic>
        <p:nvPicPr>
          <p:cNvPr id="2" name="图片 1073743875" descr="学科网 zxxk.com" title=""/>
          <p:cNvPicPr>
            <a:picLocks noChangeAspect="1"/>
          </p:cNvPicPr>
          <p:nvPr/>
        </p:nvPicPr>
        <p:blipFill>
          <a:blip r:embed="rId3" r:link="rId2"/>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723" r:id="rId1"/>
  </p:sldLayoutIdLst>
  <p:transition/>
  <p:timing/>
  <p:txStyles>
    <p:titleStyle>
      <a:lvl1pPr algn="ctr" defTabSz="914378" rtl="0" eaLnBrk="1" latinLnBrk="0" hangingPunct="1">
        <a:spcBef>
          <a:spcPct val="0"/>
        </a:spcBef>
        <a:buNone/>
        <a:defRPr sz="4400" kern="1200">
          <a:solidFill>
            <a:schemeClr val="tx1"/>
          </a:solidFill>
          <a:latin typeface="+mj-lt"/>
          <a:ea typeface="+mj-ea"/>
          <a:cs typeface="+mj-cs"/>
        </a:defRPr>
      </a:lvl1pPr>
    </p:titleStyle>
    <p:bodyStyle>
      <a:lvl1pPr marL="342892" indent="-342892" algn="l" defTabSz="914378"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1" indent="-285743" algn="l" defTabSz="914378"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72" indent="-228594" algn="l" defTabSz="914378"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8"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p:bg>
      <p:bgPr>
        <a:solidFill>
          <a:schemeClr val="bg1">
            <a:alpha val="13000"/>
          </a:schemeClr>
        </a:solidFill>
        <a:effectLst/>
      </p:bgPr>
    </p:bg>
    <p:spTree>
      <p:nvGrpSpPr>
        <p:cNvPr id="1" name=""/>
        <p:cNvGrpSpPr/>
        <p:nvPr/>
      </p:nvGrpSpPr>
      <p:grpSpPr>
        <a:xfrm>
          <a:off x="0" y="0"/>
          <a:ext cx="0" cy="0"/>
        </a:xfrm>
      </p:grpSpPr>
      <p:pic>
        <p:nvPicPr>
          <p:cNvPr id="2" name="图片 1073743875" descr="学科网 zxxk.com" title=""/>
          <p:cNvPicPr>
            <a:picLocks noChangeAspect="1"/>
          </p:cNvPicPr>
          <p:nvPr/>
        </p:nvPicPr>
        <p:blipFill>
          <a:blip r:embed="rId3" r:link="rId2"/>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741" r:id="rId1"/>
  </p:sldLayoutIdLst>
  <p:transition/>
  <p:timing/>
  <p:txStyles>
    <p:titleStyle>
      <a:lvl1pPr algn="ctr" defTabSz="659381" rtl="0" eaLnBrk="0" fontAlgn="base" hangingPunct="0">
        <a:spcBef>
          <a:spcPct val="0"/>
        </a:spcBef>
        <a:spcAft>
          <a:spcPct val="0"/>
        </a:spcAft>
        <a:defRPr sz="3200">
          <a:solidFill>
            <a:schemeClr val="tx2"/>
          </a:solidFill>
          <a:latin typeface="+mj-lt"/>
          <a:ea typeface="+mj-ea"/>
          <a:cs typeface="+mj-cs"/>
        </a:defRPr>
      </a:lvl1pPr>
      <a:lvl2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2pPr>
      <a:lvl3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3pPr>
      <a:lvl4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4pPr>
      <a:lvl5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5pPr>
      <a:lvl6pPr marL="439587" algn="ctr" defTabSz="659381" rtl="0" fontAlgn="base">
        <a:spcBef>
          <a:spcPct val="0"/>
        </a:spcBef>
        <a:spcAft>
          <a:spcPct val="0"/>
        </a:spcAft>
        <a:defRPr sz="3200">
          <a:solidFill>
            <a:schemeClr val="tx2"/>
          </a:solidFill>
          <a:latin typeface="Arial" pitchFamily="34" charset="0"/>
          <a:ea typeface="宋体" pitchFamily="2" charset="-122"/>
        </a:defRPr>
      </a:lvl6pPr>
      <a:lvl7pPr marL="879174" algn="ctr" defTabSz="659381" rtl="0" fontAlgn="base">
        <a:spcBef>
          <a:spcPct val="0"/>
        </a:spcBef>
        <a:spcAft>
          <a:spcPct val="0"/>
        </a:spcAft>
        <a:defRPr sz="3200">
          <a:solidFill>
            <a:schemeClr val="tx2"/>
          </a:solidFill>
          <a:latin typeface="Arial" pitchFamily="34" charset="0"/>
          <a:ea typeface="宋体" pitchFamily="2" charset="-122"/>
        </a:defRPr>
      </a:lvl7pPr>
      <a:lvl8pPr marL="1318760" algn="ctr" defTabSz="659381" rtl="0" fontAlgn="base">
        <a:spcBef>
          <a:spcPct val="0"/>
        </a:spcBef>
        <a:spcAft>
          <a:spcPct val="0"/>
        </a:spcAft>
        <a:defRPr sz="3200">
          <a:solidFill>
            <a:schemeClr val="tx2"/>
          </a:solidFill>
          <a:latin typeface="Arial" pitchFamily="34" charset="0"/>
          <a:ea typeface="宋体" pitchFamily="2" charset="-122"/>
        </a:defRPr>
      </a:lvl8pPr>
      <a:lvl9pPr marL="1758347" algn="ctr" defTabSz="659381" rtl="0" fontAlgn="base">
        <a:spcBef>
          <a:spcPct val="0"/>
        </a:spcBef>
        <a:spcAft>
          <a:spcPct val="0"/>
        </a:spcAft>
        <a:defRPr sz="3200">
          <a:solidFill>
            <a:schemeClr val="tx2"/>
          </a:solidFill>
          <a:latin typeface="Arial" pitchFamily="34" charset="0"/>
          <a:ea typeface="宋体" pitchFamily="2" charset="-122"/>
        </a:defRPr>
      </a:lvl9pPr>
    </p:titleStyle>
    <p:bodyStyle>
      <a:lvl1pPr marL="247268" indent="-247268" algn="l" defTabSz="659381" rtl="0" eaLnBrk="0" fontAlgn="base" hangingPunct="0">
        <a:spcBef>
          <a:spcPct val="20000"/>
        </a:spcBef>
        <a:spcAft>
          <a:spcPct val="0"/>
        </a:spcAft>
        <a:buChar char="•"/>
        <a:defRPr sz="2300">
          <a:solidFill>
            <a:schemeClr val="tx1"/>
          </a:solidFill>
          <a:latin typeface="+mn-lt"/>
          <a:ea typeface="+mn-ea"/>
          <a:cs typeface="+mn-cs"/>
        </a:defRPr>
      </a:lvl1pPr>
      <a:lvl2pPr marL="535747" indent="-206057" algn="l" defTabSz="659381" rtl="0" eaLnBrk="0" fontAlgn="base" hangingPunct="0">
        <a:spcBef>
          <a:spcPct val="20000"/>
        </a:spcBef>
        <a:spcAft>
          <a:spcPct val="0"/>
        </a:spcAft>
        <a:buChar char="–"/>
        <a:defRPr sz="2000">
          <a:solidFill>
            <a:schemeClr val="tx1"/>
          </a:solidFill>
          <a:latin typeface="+mn-lt"/>
          <a:ea typeface="+mn-ea"/>
        </a:defRPr>
      </a:lvl2pPr>
      <a:lvl3pPr marL="824225" indent="-164845" algn="l" defTabSz="659381" rtl="0" eaLnBrk="0" fontAlgn="base" hangingPunct="0">
        <a:spcBef>
          <a:spcPct val="20000"/>
        </a:spcBef>
        <a:spcAft>
          <a:spcPct val="0"/>
        </a:spcAft>
        <a:buChar char="•"/>
        <a:defRPr sz="2300">
          <a:solidFill>
            <a:schemeClr val="tx1"/>
          </a:solidFill>
          <a:latin typeface="+mn-lt"/>
          <a:ea typeface="+mn-ea"/>
        </a:defRPr>
      </a:lvl3pPr>
      <a:lvl4pPr marL="1153916" indent="-164845" algn="l" defTabSz="659381" rtl="0" eaLnBrk="0" fontAlgn="base" hangingPunct="0">
        <a:spcBef>
          <a:spcPct val="20000"/>
        </a:spcBef>
        <a:spcAft>
          <a:spcPct val="0"/>
        </a:spcAft>
        <a:buChar char="–"/>
        <a:defRPr sz="1400">
          <a:solidFill>
            <a:schemeClr val="tx1"/>
          </a:solidFill>
          <a:latin typeface="+mn-lt"/>
          <a:ea typeface="+mn-ea"/>
        </a:defRPr>
      </a:lvl4pPr>
      <a:lvl5pPr marL="1483606" indent="-164845" algn="l" defTabSz="659381" rtl="0" eaLnBrk="0" fontAlgn="base" hangingPunct="0">
        <a:spcBef>
          <a:spcPct val="20000"/>
        </a:spcBef>
        <a:spcAft>
          <a:spcPct val="0"/>
        </a:spcAft>
        <a:buChar char="»"/>
        <a:defRPr sz="1400">
          <a:solidFill>
            <a:schemeClr val="tx1"/>
          </a:solidFill>
          <a:latin typeface="+mn-lt"/>
          <a:ea typeface="+mn-ea"/>
        </a:defRPr>
      </a:lvl5pPr>
      <a:lvl6pPr marL="1923192" indent="-164845" algn="l" defTabSz="659381" rtl="0" fontAlgn="base">
        <a:spcBef>
          <a:spcPct val="20000"/>
        </a:spcBef>
        <a:spcAft>
          <a:spcPct val="0"/>
        </a:spcAft>
        <a:buChar char="»"/>
        <a:defRPr sz="1400">
          <a:solidFill>
            <a:schemeClr val="tx1"/>
          </a:solidFill>
          <a:latin typeface="+mn-lt"/>
          <a:ea typeface="+mn-ea"/>
        </a:defRPr>
      </a:lvl6pPr>
      <a:lvl7pPr marL="2362779" indent="-164845" algn="l" defTabSz="659381" rtl="0" fontAlgn="base">
        <a:spcBef>
          <a:spcPct val="20000"/>
        </a:spcBef>
        <a:spcAft>
          <a:spcPct val="0"/>
        </a:spcAft>
        <a:buChar char="»"/>
        <a:defRPr sz="1400">
          <a:solidFill>
            <a:schemeClr val="tx1"/>
          </a:solidFill>
          <a:latin typeface="+mn-lt"/>
          <a:ea typeface="+mn-ea"/>
        </a:defRPr>
      </a:lvl7pPr>
      <a:lvl8pPr marL="2802366" indent="-164845" algn="l" defTabSz="659381" rtl="0" fontAlgn="base">
        <a:spcBef>
          <a:spcPct val="20000"/>
        </a:spcBef>
        <a:spcAft>
          <a:spcPct val="0"/>
        </a:spcAft>
        <a:buChar char="»"/>
        <a:defRPr sz="1400">
          <a:solidFill>
            <a:schemeClr val="tx1"/>
          </a:solidFill>
          <a:latin typeface="+mn-lt"/>
          <a:ea typeface="+mn-ea"/>
        </a:defRPr>
      </a:lvl8pPr>
      <a:lvl9pPr marL="3241953" indent="-164845" algn="l" defTabSz="659381" rtl="0" fontAlgn="base">
        <a:spcBef>
          <a:spcPct val="20000"/>
        </a:spcBef>
        <a:spcAft>
          <a:spcPct val="0"/>
        </a:spcAft>
        <a:buChar char="»"/>
        <a:defRPr sz="1400">
          <a:solidFill>
            <a:schemeClr val="tx1"/>
          </a:solidFill>
          <a:latin typeface="+mn-lt"/>
          <a:ea typeface="+mn-ea"/>
        </a:defRPr>
      </a:lvl9pPr>
    </p:bodyStyle>
    <p:otherStyle>
      <a:defPPr>
        <a:defRPr lang="zh-CN"/>
      </a:defPPr>
      <a:lvl1pPr marL="0" algn="l" defTabSz="879174" rtl="0" eaLnBrk="1" latinLnBrk="0" hangingPunct="1">
        <a:defRPr sz="1700" kern="1200">
          <a:solidFill>
            <a:schemeClr val="tx1"/>
          </a:solidFill>
          <a:latin typeface="+mn-lt"/>
          <a:ea typeface="+mn-ea"/>
          <a:cs typeface="+mn-cs"/>
        </a:defRPr>
      </a:lvl1pPr>
      <a:lvl2pPr marL="439587" algn="l" defTabSz="879174" rtl="0" eaLnBrk="1" latinLnBrk="0" hangingPunct="1">
        <a:defRPr sz="1700" kern="1200">
          <a:solidFill>
            <a:schemeClr val="tx1"/>
          </a:solidFill>
          <a:latin typeface="+mn-lt"/>
          <a:ea typeface="+mn-ea"/>
          <a:cs typeface="+mn-cs"/>
        </a:defRPr>
      </a:lvl2pPr>
      <a:lvl3pPr marL="879174" algn="l" defTabSz="879174" rtl="0" eaLnBrk="1" latinLnBrk="0" hangingPunct="1">
        <a:defRPr sz="1700" kern="1200">
          <a:solidFill>
            <a:schemeClr val="tx1"/>
          </a:solidFill>
          <a:latin typeface="+mn-lt"/>
          <a:ea typeface="+mn-ea"/>
          <a:cs typeface="+mn-cs"/>
        </a:defRPr>
      </a:lvl3pPr>
      <a:lvl4pPr marL="1318760" algn="l" defTabSz="879174" rtl="0" eaLnBrk="1" latinLnBrk="0" hangingPunct="1">
        <a:defRPr sz="1700" kern="1200">
          <a:solidFill>
            <a:schemeClr val="tx1"/>
          </a:solidFill>
          <a:latin typeface="+mn-lt"/>
          <a:ea typeface="+mn-ea"/>
          <a:cs typeface="+mn-cs"/>
        </a:defRPr>
      </a:lvl4pPr>
      <a:lvl5pPr marL="1758347" algn="l" defTabSz="879174" rtl="0" eaLnBrk="1" latinLnBrk="0" hangingPunct="1">
        <a:defRPr sz="1700" kern="1200">
          <a:solidFill>
            <a:schemeClr val="tx1"/>
          </a:solidFill>
          <a:latin typeface="+mn-lt"/>
          <a:ea typeface="+mn-ea"/>
          <a:cs typeface="+mn-cs"/>
        </a:defRPr>
      </a:lvl5pPr>
      <a:lvl6pPr marL="2197934" algn="l" defTabSz="879174" rtl="0" eaLnBrk="1" latinLnBrk="0" hangingPunct="1">
        <a:defRPr sz="1700" kern="1200">
          <a:solidFill>
            <a:schemeClr val="tx1"/>
          </a:solidFill>
          <a:latin typeface="+mn-lt"/>
          <a:ea typeface="+mn-ea"/>
          <a:cs typeface="+mn-cs"/>
        </a:defRPr>
      </a:lvl6pPr>
      <a:lvl7pPr marL="2637521" algn="l" defTabSz="879174" rtl="0" eaLnBrk="1" latinLnBrk="0" hangingPunct="1">
        <a:defRPr sz="1700" kern="1200">
          <a:solidFill>
            <a:schemeClr val="tx1"/>
          </a:solidFill>
          <a:latin typeface="+mn-lt"/>
          <a:ea typeface="+mn-ea"/>
          <a:cs typeface="+mn-cs"/>
        </a:defRPr>
      </a:lvl7pPr>
      <a:lvl8pPr marL="3077108" algn="l" defTabSz="879174" rtl="0" eaLnBrk="1" latinLnBrk="0" hangingPunct="1">
        <a:defRPr sz="1700" kern="1200">
          <a:solidFill>
            <a:schemeClr val="tx1"/>
          </a:solidFill>
          <a:latin typeface="+mn-lt"/>
          <a:ea typeface="+mn-ea"/>
          <a:cs typeface="+mn-cs"/>
        </a:defRPr>
      </a:lvl8pPr>
      <a:lvl9pPr marL="3516694" algn="l" defTabSz="879174" rtl="0" eaLnBrk="1" latinLnBrk="0" hangingPunct="1">
        <a:defRPr sz="17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p:bg>
      <p:bgPr>
        <a:solidFill>
          <a:schemeClr val="bg1"/>
        </a:solidFill>
        <a:effectLst/>
      </p:bgPr>
    </p:bg>
    <p:spTree>
      <p:nvGrpSpPr>
        <p:cNvPr id="1" name=""/>
        <p:cNvGrpSpPr/>
        <p:nvPr/>
      </p:nvGrpSpPr>
      <p:grpSpPr>
        <a:xfrm>
          <a:off x="0" y="0"/>
          <a:ext cx="0" cy="0"/>
        </a:xfrm>
      </p:grpSpPr>
      <p:pic>
        <p:nvPicPr>
          <p:cNvPr id="2" name="图片 1073743875" descr="学科网 zxxk.com" title=""/>
          <p:cNvPicPr>
            <a:picLocks noChangeAspect="1"/>
          </p:cNvPicPr>
          <p:nvPr/>
        </p:nvPicPr>
        <p:blipFill>
          <a:blip r:embed="rId3" r:link="rId2"/>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737" r:id="rId1"/>
  </p:sldLayoutIdLst>
  <p:transition/>
  <p:timing/>
  <p:txStyles>
    <p:titleStyle>
      <a:lvl1pPr algn="ctr" defTabSz="659381" rtl="0" eaLnBrk="0" fontAlgn="base" hangingPunct="0">
        <a:spcBef>
          <a:spcPct val="0"/>
        </a:spcBef>
        <a:spcAft>
          <a:spcPct val="0"/>
        </a:spcAft>
        <a:defRPr sz="3200">
          <a:solidFill>
            <a:schemeClr val="tx2"/>
          </a:solidFill>
          <a:latin typeface="+mj-lt"/>
          <a:ea typeface="+mj-ea"/>
          <a:cs typeface="+mj-cs"/>
        </a:defRPr>
      </a:lvl1pPr>
      <a:lvl2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2pPr>
      <a:lvl3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3pPr>
      <a:lvl4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4pPr>
      <a:lvl5pPr algn="ctr" defTabSz="659381" rtl="0" eaLnBrk="0" fontAlgn="base" hangingPunct="0">
        <a:spcBef>
          <a:spcPct val="0"/>
        </a:spcBef>
        <a:spcAft>
          <a:spcPct val="0"/>
        </a:spcAft>
        <a:defRPr sz="3200">
          <a:solidFill>
            <a:schemeClr val="tx2"/>
          </a:solidFill>
          <a:latin typeface="Arial" pitchFamily="34" charset="0"/>
          <a:ea typeface="宋体" pitchFamily="2" charset="-122"/>
        </a:defRPr>
      </a:lvl5pPr>
      <a:lvl6pPr marL="439587" algn="ctr" defTabSz="659381" rtl="0" fontAlgn="base">
        <a:spcBef>
          <a:spcPct val="0"/>
        </a:spcBef>
        <a:spcAft>
          <a:spcPct val="0"/>
        </a:spcAft>
        <a:defRPr sz="3200">
          <a:solidFill>
            <a:schemeClr val="tx2"/>
          </a:solidFill>
          <a:latin typeface="Arial" pitchFamily="34" charset="0"/>
          <a:ea typeface="宋体" pitchFamily="2" charset="-122"/>
        </a:defRPr>
      </a:lvl6pPr>
      <a:lvl7pPr marL="879174" algn="ctr" defTabSz="659381" rtl="0" fontAlgn="base">
        <a:spcBef>
          <a:spcPct val="0"/>
        </a:spcBef>
        <a:spcAft>
          <a:spcPct val="0"/>
        </a:spcAft>
        <a:defRPr sz="3200">
          <a:solidFill>
            <a:schemeClr val="tx2"/>
          </a:solidFill>
          <a:latin typeface="Arial" pitchFamily="34" charset="0"/>
          <a:ea typeface="宋体" pitchFamily="2" charset="-122"/>
        </a:defRPr>
      </a:lvl7pPr>
      <a:lvl8pPr marL="1318760" algn="ctr" defTabSz="659381" rtl="0" fontAlgn="base">
        <a:spcBef>
          <a:spcPct val="0"/>
        </a:spcBef>
        <a:spcAft>
          <a:spcPct val="0"/>
        </a:spcAft>
        <a:defRPr sz="3200">
          <a:solidFill>
            <a:schemeClr val="tx2"/>
          </a:solidFill>
          <a:latin typeface="Arial" pitchFamily="34" charset="0"/>
          <a:ea typeface="宋体" pitchFamily="2" charset="-122"/>
        </a:defRPr>
      </a:lvl8pPr>
      <a:lvl9pPr marL="1758347" algn="ctr" defTabSz="659381" rtl="0" fontAlgn="base">
        <a:spcBef>
          <a:spcPct val="0"/>
        </a:spcBef>
        <a:spcAft>
          <a:spcPct val="0"/>
        </a:spcAft>
        <a:defRPr sz="3200">
          <a:solidFill>
            <a:schemeClr val="tx2"/>
          </a:solidFill>
          <a:latin typeface="Arial" pitchFamily="34" charset="0"/>
          <a:ea typeface="宋体" pitchFamily="2" charset="-122"/>
        </a:defRPr>
      </a:lvl9pPr>
    </p:titleStyle>
    <p:bodyStyle>
      <a:lvl1pPr marL="247268" indent="-247268" algn="l" defTabSz="659381" rtl="0" eaLnBrk="0" fontAlgn="base" hangingPunct="0">
        <a:spcBef>
          <a:spcPct val="20000"/>
        </a:spcBef>
        <a:spcAft>
          <a:spcPct val="0"/>
        </a:spcAft>
        <a:buChar char="•"/>
        <a:defRPr sz="2300">
          <a:solidFill>
            <a:schemeClr val="tx1"/>
          </a:solidFill>
          <a:latin typeface="+mn-lt"/>
          <a:ea typeface="+mn-ea"/>
          <a:cs typeface="+mn-cs"/>
        </a:defRPr>
      </a:lvl1pPr>
      <a:lvl2pPr marL="535747" indent="-206057" algn="l" defTabSz="659381" rtl="0" eaLnBrk="0" fontAlgn="base" hangingPunct="0">
        <a:spcBef>
          <a:spcPct val="20000"/>
        </a:spcBef>
        <a:spcAft>
          <a:spcPct val="0"/>
        </a:spcAft>
        <a:buChar char="–"/>
        <a:defRPr sz="2000">
          <a:solidFill>
            <a:schemeClr val="tx1"/>
          </a:solidFill>
          <a:latin typeface="+mn-lt"/>
          <a:ea typeface="+mn-ea"/>
        </a:defRPr>
      </a:lvl2pPr>
      <a:lvl3pPr marL="824225" indent="-164845" algn="l" defTabSz="659381" rtl="0" eaLnBrk="0" fontAlgn="base" hangingPunct="0">
        <a:spcBef>
          <a:spcPct val="20000"/>
        </a:spcBef>
        <a:spcAft>
          <a:spcPct val="0"/>
        </a:spcAft>
        <a:buChar char="•"/>
        <a:defRPr sz="2300">
          <a:solidFill>
            <a:schemeClr val="tx1"/>
          </a:solidFill>
          <a:latin typeface="+mn-lt"/>
          <a:ea typeface="+mn-ea"/>
        </a:defRPr>
      </a:lvl3pPr>
      <a:lvl4pPr marL="1153916" indent="-164845" algn="l" defTabSz="659381" rtl="0" eaLnBrk="0" fontAlgn="base" hangingPunct="0">
        <a:spcBef>
          <a:spcPct val="20000"/>
        </a:spcBef>
        <a:spcAft>
          <a:spcPct val="0"/>
        </a:spcAft>
        <a:buChar char="–"/>
        <a:defRPr sz="1400">
          <a:solidFill>
            <a:schemeClr val="tx1"/>
          </a:solidFill>
          <a:latin typeface="+mn-lt"/>
          <a:ea typeface="+mn-ea"/>
        </a:defRPr>
      </a:lvl4pPr>
      <a:lvl5pPr marL="1483606" indent="-164845" algn="l" defTabSz="659381" rtl="0" eaLnBrk="0" fontAlgn="base" hangingPunct="0">
        <a:spcBef>
          <a:spcPct val="20000"/>
        </a:spcBef>
        <a:spcAft>
          <a:spcPct val="0"/>
        </a:spcAft>
        <a:buChar char="»"/>
        <a:defRPr sz="1400">
          <a:solidFill>
            <a:schemeClr val="tx1"/>
          </a:solidFill>
          <a:latin typeface="+mn-lt"/>
          <a:ea typeface="+mn-ea"/>
        </a:defRPr>
      </a:lvl5pPr>
      <a:lvl6pPr marL="1923192" indent="-164845" algn="l" defTabSz="659381" rtl="0" fontAlgn="base">
        <a:spcBef>
          <a:spcPct val="20000"/>
        </a:spcBef>
        <a:spcAft>
          <a:spcPct val="0"/>
        </a:spcAft>
        <a:buChar char="»"/>
        <a:defRPr sz="1400">
          <a:solidFill>
            <a:schemeClr val="tx1"/>
          </a:solidFill>
          <a:latin typeface="+mn-lt"/>
          <a:ea typeface="+mn-ea"/>
        </a:defRPr>
      </a:lvl6pPr>
      <a:lvl7pPr marL="2362779" indent="-164845" algn="l" defTabSz="659381" rtl="0" fontAlgn="base">
        <a:spcBef>
          <a:spcPct val="20000"/>
        </a:spcBef>
        <a:spcAft>
          <a:spcPct val="0"/>
        </a:spcAft>
        <a:buChar char="»"/>
        <a:defRPr sz="1400">
          <a:solidFill>
            <a:schemeClr val="tx1"/>
          </a:solidFill>
          <a:latin typeface="+mn-lt"/>
          <a:ea typeface="+mn-ea"/>
        </a:defRPr>
      </a:lvl7pPr>
      <a:lvl8pPr marL="2802366" indent="-164845" algn="l" defTabSz="659381" rtl="0" fontAlgn="base">
        <a:spcBef>
          <a:spcPct val="20000"/>
        </a:spcBef>
        <a:spcAft>
          <a:spcPct val="0"/>
        </a:spcAft>
        <a:buChar char="»"/>
        <a:defRPr sz="1400">
          <a:solidFill>
            <a:schemeClr val="tx1"/>
          </a:solidFill>
          <a:latin typeface="+mn-lt"/>
          <a:ea typeface="+mn-ea"/>
        </a:defRPr>
      </a:lvl8pPr>
      <a:lvl9pPr marL="3241953" indent="-164845" algn="l" defTabSz="659381" rtl="0" fontAlgn="base">
        <a:spcBef>
          <a:spcPct val="20000"/>
        </a:spcBef>
        <a:spcAft>
          <a:spcPct val="0"/>
        </a:spcAft>
        <a:buChar char="»"/>
        <a:defRPr sz="1400">
          <a:solidFill>
            <a:schemeClr val="tx1"/>
          </a:solidFill>
          <a:latin typeface="+mn-lt"/>
          <a:ea typeface="+mn-ea"/>
        </a:defRPr>
      </a:lvl9pPr>
    </p:bodyStyle>
    <p:otherStyle>
      <a:defPPr>
        <a:defRPr lang="zh-CN"/>
      </a:defPPr>
      <a:lvl1pPr marL="0" algn="l" defTabSz="879174" rtl="0" eaLnBrk="1" latinLnBrk="0" hangingPunct="1">
        <a:defRPr sz="1700" kern="1200">
          <a:solidFill>
            <a:schemeClr val="tx1"/>
          </a:solidFill>
          <a:latin typeface="+mn-lt"/>
          <a:ea typeface="+mn-ea"/>
          <a:cs typeface="+mn-cs"/>
        </a:defRPr>
      </a:lvl1pPr>
      <a:lvl2pPr marL="439587" algn="l" defTabSz="879174" rtl="0" eaLnBrk="1" latinLnBrk="0" hangingPunct="1">
        <a:defRPr sz="1700" kern="1200">
          <a:solidFill>
            <a:schemeClr val="tx1"/>
          </a:solidFill>
          <a:latin typeface="+mn-lt"/>
          <a:ea typeface="+mn-ea"/>
          <a:cs typeface="+mn-cs"/>
        </a:defRPr>
      </a:lvl2pPr>
      <a:lvl3pPr marL="879174" algn="l" defTabSz="879174" rtl="0" eaLnBrk="1" latinLnBrk="0" hangingPunct="1">
        <a:defRPr sz="1700" kern="1200">
          <a:solidFill>
            <a:schemeClr val="tx1"/>
          </a:solidFill>
          <a:latin typeface="+mn-lt"/>
          <a:ea typeface="+mn-ea"/>
          <a:cs typeface="+mn-cs"/>
        </a:defRPr>
      </a:lvl3pPr>
      <a:lvl4pPr marL="1318760" algn="l" defTabSz="879174" rtl="0" eaLnBrk="1" latinLnBrk="0" hangingPunct="1">
        <a:defRPr sz="1700" kern="1200">
          <a:solidFill>
            <a:schemeClr val="tx1"/>
          </a:solidFill>
          <a:latin typeface="+mn-lt"/>
          <a:ea typeface="+mn-ea"/>
          <a:cs typeface="+mn-cs"/>
        </a:defRPr>
      </a:lvl4pPr>
      <a:lvl5pPr marL="1758347" algn="l" defTabSz="879174" rtl="0" eaLnBrk="1" latinLnBrk="0" hangingPunct="1">
        <a:defRPr sz="1700" kern="1200">
          <a:solidFill>
            <a:schemeClr val="tx1"/>
          </a:solidFill>
          <a:latin typeface="+mn-lt"/>
          <a:ea typeface="+mn-ea"/>
          <a:cs typeface="+mn-cs"/>
        </a:defRPr>
      </a:lvl5pPr>
      <a:lvl6pPr marL="2197934" algn="l" defTabSz="879174" rtl="0" eaLnBrk="1" latinLnBrk="0" hangingPunct="1">
        <a:defRPr sz="1700" kern="1200">
          <a:solidFill>
            <a:schemeClr val="tx1"/>
          </a:solidFill>
          <a:latin typeface="+mn-lt"/>
          <a:ea typeface="+mn-ea"/>
          <a:cs typeface="+mn-cs"/>
        </a:defRPr>
      </a:lvl6pPr>
      <a:lvl7pPr marL="2637521" algn="l" defTabSz="879174" rtl="0" eaLnBrk="1" latinLnBrk="0" hangingPunct="1">
        <a:defRPr sz="1700" kern="1200">
          <a:solidFill>
            <a:schemeClr val="tx1"/>
          </a:solidFill>
          <a:latin typeface="+mn-lt"/>
          <a:ea typeface="+mn-ea"/>
          <a:cs typeface="+mn-cs"/>
        </a:defRPr>
      </a:lvl7pPr>
      <a:lvl8pPr marL="3077108" algn="l" defTabSz="879174" rtl="0" eaLnBrk="1" latinLnBrk="0" hangingPunct="1">
        <a:defRPr sz="1700" kern="1200">
          <a:solidFill>
            <a:schemeClr val="tx1"/>
          </a:solidFill>
          <a:latin typeface="+mn-lt"/>
          <a:ea typeface="+mn-ea"/>
          <a:cs typeface="+mn-cs"/>
        </a:defRPr>
      </a:lvl8pPr>
      <a:lvl9pPr marL="3516694" algn="l" defTabSz="879174" rtl="0" eaLnBrk="1" latinLnBrk="0" hangingPunct="1">
        <a:defRPr sz="17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p:bg>
      <p:bgRef idx="1001">
        <a:schemeClr val="bg1"/>
      </p:bgRef>
    </p:bg>
    <p:spTree>
      <p:nvGrpSpPr>
        <p:cNvPr id="1" name=""/>
        <p:cNvGrpSpPr/>
        <p:nvPr/>
      </p:nvGrpSpPr>
      <p:grpSpPr>
        <a:xfrm>
          <a:off x="0" y="0"/>
          <a:ext cx="0" cy="0"/>
        </a:xfrm>
      </p:grpSpPr>
      <p:pic>
        <p:nvPicPr>
          <p:cNvPr id="2" name="图片 1073743875" descr="学科网 zxxk.com" title=""/>
          <p:cNvPicPr>
            <a:picLocks noChangeAspect="1"/>
          </p:cNvPicPr>
          <p:nvPr/>
        </p:nvPicPr>
        <p:blipFill>
          <a:blip r:embed="rId3" r:link="rId2"/>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735" r:id="rId1"/>
  </p:sldLayoutIdLst>
  <p:transition/>
  <p:timing/>
  <p:txStyles>
    <p:titleStyle>
      <a:lvl1pPr algn="ctr" defTabSz="914378" rtl="0" eaLnBrk="1" latinLnBrk="0" hangingPunct="1">
        <a:spcBef>
          <a:spcPct val="0"/>
        </a:spcBef>
        <a:buNone/>
        <a:defRPr sz="4400" kern="1200">
          <a:solidFill>
            <a:schemeClr val="tx1"/>
          </a:solidFill>
          <a:latin typeface="+mj-lt"/>
          <a:ea typeface="+mj-ea"/>
          <a:cs typeface="+mj-cs"/>
        </a:defRPr>
      </a:lvl1pPr>
    </p:titleStyle>
    <p:bodyStyle>
      <a:lvl1pPr marL="342892" indent="-342892" algn="l" defTabSz="914378"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1" indent="-285743" algn="l" defTabSz="914378"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72" indent="-228594" algn="l" defTabSz="914378"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8"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p:cSld>
    <p:bg>
      <p:bgRef idx="1001">
        <a:schemeClr val="bg1"/>
      </p:bgRef>
    </p:bg>
    <p:spTree>
      <p:nvGrpSpPr>
        <p:cNvPr id="1" name=""/>
        <p:cNvGrpSpPr/>
        <p:nvPr/>
      </p:nvGrpSpPr>
      <p:grpSpPr>
        <a:xfrm>
          <a:off x="0" y="0"/>
          <a:ext cx="0" cy="0"/>
        </a:xfrm>
      </p:grpSpPr>
      <p:pic>
        <p:nvPicPr>
          <p:cNvPr id="2" name="图片 1073743875" descr="学科网 zxxk.com" title=""/>
          <p:cNvPicPr>
            <a:picLocks noChangeAspect="1"/>
          </p:cNvPicPr>
          <p:nvPr/>
        </p:nvPicPr>
        <p:blipFill>
          <a:blip r:embed="rId3" r:link="rId2"/>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739" r:id="rId1"/>
  </p:sldLayoutIdLst>
  <p:transition/>
  <p:timing/>
  <p:txStyles>
    <p:titleStyle>
      <a:lvl1pPr algn="ctr" defTabSz="914378" rtl="0" eaLnBrk="1" latinLnBrk="0" hangingPunct="1">
        <a:spcBef>
          <a:spcPct val="0"/>
        </a:spcBef>
        <a:buNone/>
        <a:defRPr sz="4400" kern="1200">
          <a:solidFill>
            <a:schemeClr val="tx1"/>
          </a:solidFill>
          <a:latin typeface="+mj-lt"/>
          <a:ea typeface="+mj-ea"/>
          <a:cs typeface="+mj-cs"/>
        </a:defRPr>
      </a:lvl1pPr>
    </p:titleStyle>
    <p:bodyStyle>
      <a:lvl1pPr marL="342892" indent="-342892" algn="l" defTabSz="914378"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31" indent="-285743" algn="l" defTabSz="914378"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72" indent="-228594" algn="l" defTabSz="914378"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160"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348"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jpe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971600" y="1820851"/>
            <a:ext cx="6176158" cy="864901"/>
          </a:xfrm>
          <a:prstGeom prst="rect">
            <a:avLst/>
          </a:prstGeom>
          <a:noFill/>
        </p:spPr>
        <p:txBody>
          <a:bodyPr wrap="square" lIns="91426" tIns="45712" rIns="91426" bIns="45712" rtlCol="0">
            <a:spAutoFit/>
          </a:bodyPr>
          <a:lstStyle/>
          <a:p>
            <a:pPr algn="ctr"/>
            <a:r>
              <a:rPr lang="zh-CN" altLang="en-US" sz="4500" spc="50" smtClean="0">
                <a:ln w="11430"/>
                <a:latin typeface="黑体" pitchFamily="49" charset="-122"/>
                <a:ea typeface="黑体" pitchFamily="49" charset="-122"/>
              </a:rPr>
              <a:t>小论文类非选择题</a:t>
            </a:r>
          </a:p>
        </p:txBody>
      </p:sp>
    </p:spTree>
  </p:cSld>
  <p:clrMapOvr>
    <a:masterClrMapping/>
  </p:clrMapOvr>
  <p:transition>
    <p:push dir="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title=""/>
          <p:cNvSpPr txBox="1"/>
          <p:nvPr/>
        </p:nvSpPr>
        <p:spPr>
          <a:xfrm>
            <a:off x="107171" y="211286"/>
            <a:ext cx="8893985" cy="3910291"/>
          </a:xfrm>
          <a:prstGeom prst="rect">
            <a:avLst/>
          </a:prstGeom>
          <a:noFill/>
        </p:spPr>
        <p:txBody>
          <a:bodyPr wrap="square" lIns="68571" tIns="34285" rIns="68571" bIns="34285" rtlCol="0">
            <a:spAutoFit/>
          </a:bodyPr>
          <a:lstStyle/>
          <a:p>
            <a:r>
              <a:rPr lang="zh-CN" altLang="en-US" sz="2400" smtClean="0"/>
              <a:t>李鸿章的外交手腕虽高明</a:t>
            </a:r>
            <a:r>
              <a:rPr lang="en-US" sz="2400" smtClean="0"/>
              <a:t>,</a:t>
            </a:r>
            <a:r>
              <a:rPr lang="zh-CN" altLang="en-US" sz="2400" smtClean="0"/>
              <a:t>但受限于国家实力和国际形势</a:t>
            </a:r>
            <a:r>
              <a:rPr lang="en-US" sz="2400" smtClean="0"/>
              <a:t>,</a:t>
            </a:r>
            <a:r>
              <a:rPr lang="zh-CN" altLang="en-US" sz="2400" smtClean="0"/>
              <a:t>往往只能接受屈辱条件。他的决策既有远见卓识</a:t>
            </a:r>
            <a:r>
              <a:rPr lang="en-US" sz="2400" smtClean="0"/>
              <a:t>,</a:t>
            </a:r>
            <a:r>
              <a:rPr lang="zh-CN" altLang="en-US" sz="2400" smtClean="0"/>
              <a:t>如推动洋务运动</a:t>
            </a:r>
            <a:r>
              <a:rPr lang="en-US" sz="2400" smtClean="0"/>
              <a:t>,</a:t>
            </a:r>
            <a:r>
              <a:rPr lang="zh-CN" altLang="en-US" sz="2400" smtClean="0"/>
              <a:t>也有失误之处</a:t>
            </a:r>
            <a:r>
              <a:rPr lang="en-US" sz="2400" smtClean="0"/>
              <a:t>,</a:t>
            </a:r>
            <a:r>
              <a:rPr lang="zh-CN" altLang="en-US" sz="2400" smtClean="0"/>
              <a:t>如甲午中日战争中的战略失误。其财富积累虽丰厚</a:t>
            </a:r>
            <a:r>
              <a:rPr lang="en-US" sz="2400" smtClean="0"/>
              <a:t>,</a:t>
            </a:r>
            <a:r>
              <a:rPr lang="zh-CN" altLang="en-US" sz="2400" smtClean="0"/>
              <a:t>却也引发了关于清廉与贪腐的争议。</a:t>
            </a:r>
          </a:p>
          <a:p>
            <a:r>
              <a:rPr lang="zh-CN" altLang="en-US" sz="2400" smtClean="0"/>
              <a:t>综上所述</a:t>
            </a:r>
            <a:r>
              <a:rPr lang="en-US" sz="2400" smtClean="0"/>
              <a:t>,</a:t>
            </a:r>
            <a:r>
              <a:rPr lang="zh-CN" altLang="en-US" sz="2400" smtClean="0"/>
              <a:t>李鸿章是晚清历史中一个极具争议的人物</a:t>
            </a:r>
            <a:r>
              <a:rPr lang="en-US" sz="2400" smtClean="0"/>
              <a:t>,</a:t>
            </a:r>
            <a:r>
              <a:rPr lang="zh-CN" altLang="en-US" sz="2400" smtClean="0"/>
              <a:t>他的历史角色复杂而多面。他既有推动中国近代化进程的贡献</a:t>
            </a:r>
            <a:r>
              <a:rPr lang="en-US" sz="2400" smtClean="0"/>
              <a:t>,</a:t>
            </a:r>
            <a:r>
              <a:rPr lang="zh-CN" altLang="en-US" sz="2400" smtClean="0"/>
              <a:t>也有在外交上妥协退让的失误。评价李鸿章时</a:t>
            </a:r>
            <a:r>
              <a:rPr lang="en-US" sz="2400" smtClean="0"/>
              <a:t>,</a:t>
            </a:r>
            <a:r>
              <a:rPr lang="zh-CN" altLang="en-US" sz="2400" smtClean="0"/>
              <a:t>应全面客观地看待其历史贡献与局限性</a:t>
            </a:r>
            <a:r>
              <a:rPr lang="en-US" sz="2400" smtClean="0"/>
              <a:t>,</a:t>
            </a:r>
            <a:r>
              <a:rPr lang="zh-CN" altLang="en-US" sz="2400" smtClean="0"/>
              <a:t>以便更深入地理解这位晚清重臣的复杂历史角色。</a:t>
            </a:r>
            <a:r>
              <a:rPr lang="en-US" sz="2400" smtClean="0"/>
              <a:t>(12</a:t>
            </a:r>
            <a:r>
              <a:rPr lang="zh-CN" altLang="en-US" sz="2400" smtClean="0"/>
              <a:t>分</a:t>
            </a:r>
            <a:r>
              <a:rPr lang="en-US" sz="2400" smtClean="0"/>
              <a:t>)</a:t>
            </a:r>
            <a:endParaRPr lang="zh-CN" altLang="en-US" sz="2400"/>
          </a:p>
        </p:txBody>
      </p:sp>
    </p:spTree>
  </p:cSld>
  <p:clrMapOvr>
    <a:masterClrMapping/>
  </p:clrMapOvr>
  <p:transition>
    <p:strips/>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title=""/>
          <p:cNvSpPr txBox="1"/>
          <p:nvPr/>
        </p:nvSpPr>
        <p:spPr>
          <a:xfrm>
            <a:off x="107171" y="211286"/>
            <a:ext cx="8893985" cy="4870554"/>
          </a:xfrm>
          <a:prstGeom prst="rect">
            <a:avLst/>
          </a:prstGeom>
          <a:noFill/>
        </p:spPr>
        <p:txBody>
          <a:bodyPr wrap="square" lIns="68571" tIns="34285" rIns="68571" bIns="34285" rtlCol="0">
            <a:spAutoFit/>
          </a:bodyPr>
          <a:lstStyle/>
          <a:p>
            <a:r>
              <a:rPr lang="zh-CN" altLang="en-US" sz="2400" smtClean="0"/>
              <a:t>示例二</a:t>
            </a:r>
          </a:p>
          <a:p>
            <a:r>
              <a:rPr lang="zh-CN" altLang="en-US" sz="2400" smtClean="0"/>
              <a:t>李鸿章</a:t>
            </a:r>
            <a:r>
              <a:rPr lang="en-US" sz="2400" smtClean="0"/>
              <a:t>:</a:t>
            </a:r>
            <a:r>
              <a:rPr lang="zh-CN" altLang="en-US" sz="2400" smtClean="0"/>
              <a:t>多面评价下的历史身影。</a:t>
            </a:r>
          </a:p>
          <a:p>
            <a:r>
              <a:rPr lang="zh-CN" altLang="en-US" sz="2400" smtClean="0"/>
              <a:t>李鸿章</a:t>
            </a:r>
            <a:r>
              <a:rPr lang="en-US" sz="2400" smtClean="0"/>
              <a:t>,</a:t>
            </a:r>
            <a:r>
              <a:rPr lang="zh-CN" altLang="en-US" sz="2400" smtClean="0"/>
              <a:t>一位在晚清政治舞台上举足轻重的人物</a:t>
            </a:r>
            <a:r>
              <a:rPr lang="en-US" sz="2400" smtClean="0"/>
              <a:t>,</a:t>
            </a:r>
            <a:r>
              <a:rPr lang="zh-CN" altLang="en-US" sz="2400" smtClean="0"/>
              <a:t>其形象在不同历史派别中呈现出截然不同的面貌。在清廷眼中</a:t>
            </a:r>
            <a:r>
              <a:rPr lang="en-US" sz="2400" smtClean="0"/>
              <a:t>,</a:t>
            </a:r>
            <a:r>
              <a:rPr lang="zh-CN" altLang="en-US" sz="2400" smtClean="0"/>
              <a:t>他是忠诚的臣子</a:t>
            </a:r>
            <a:r>
              <a:rPr lang="en-US" sz="2400" smtClean="0"/>
              <a:t>,</a:t>
            </a:r>
            <a:r>
              <a:rPr lang="zh-CN" altLang="en-US" sz="2400" smtClean="0"/>
              <a:t>竭力维护皇权稳定</a:t>
            </a:r>
            <a:r>
              <a:rPr lang="en-US" sz="2400" smtClean="0"/>
              <a:t>;</a:t>
            </a:r>
            <a:r>
              <a:rPr lang="zh-CN" altLang="en-US" sz="2400" smtClean="0"/>
              <a:t>而在清流士人看来</a:t>
            </a:r>
            <a:r>
              <a:rPr lang="en-US" sz="2400" smtClean="0"/>
              <a:t>,</a:t>
            </a:r>
            <a:r>
              <a:rPr lang="zh-CN" altLang="en-US" sz="2400" smtClean="0"/>
              <a:t>他则因签订不平等条约而被视为“奸臣”</a:t>
            </a:r>
            <a:r>
              <a:rPr lang="en-US" sz="2400" smtClean="0"/>
              <a:t>,</a:t>
            </a:r>
            <a:r>
              <a:rPr lang="zh-CN" altLang="en-US" sz="2400" smtClean="0"/>
              <a:t>背离了传统士大夫的忠贞与气节。</a:t>
            </a:r>
          </a:p>
          <a:p>
            <a:r>
              <a:rPr lang="zh-CN" altLang="en-US" sz="2400" smtClean="0"/>
              <a:t>洋务派则高度评价李鸿章为“功臣”</a:t>
            </a:r>
            <a:r>
              <a:rPr lang="en-US" sz="2400" smtClean="0"/>
              <a:t>,</a:t>
            </a:r>
            <a:r>
              <a:rPr lang="zh-CN" altLang="en-US" sz="2400" smtClean="0"/>
              <a:t>因其推动了洋务运动</a:t>
            </a:r>
            <a:r>
              <a:rPr lang="en-US" sz="2400" smtClean="0"/>
              <a:t>,</a:t>
            </a:r>
            <a:r>
              <a:rPr lang="zh-CN" altLang="en-US" sz="2400" smtClean="0"/>
              <a:t>引进西方科技</a:t>
            </a:r>
            <a:r>
              <a:rPr lang="en-US" sz="2400" smtClean="0"/>
              <a:t>,</a:t>
            </a:r>
            <a:r>
              <a:rPr lang="zh-CN" altLang="en-US" sz="2400" smtClean="0"/>
              <a:t>促进了中国的近代化进程。对于维新派而言</a:t>
            </a:r>
            <a:r>
              <a:rPr lang="en-US" sz="2400" smtClean="0"/>
              <a:t>,</a:t>
            </a:r>
            <a:r>
              <a:rPr lang="zh-CN" altLang="en-US" sz="2400" smtClean="0"/>
              <a:t>李鸿章虽未直接参与变法</a:t>
            </a:r>
            <a:r>
              <a:rPr lang="en-US" sz="2400" smtClean="0"/>
              <a:t>,</a:t>
            </a:r>
            <a:r>
              <a:rPr lang="zh-CN" altLang="en-US" sz="2400" smtClean="0"/>
              <a:t>但其开放思想、尝试改革的举动与维新派有共通之处</a:t>
            </a:r>
            <a:r>
              <a:rPr lang="en-US" sz="2400" smtClean="0"/>
              <a:t>,</a:t>
            </a:r>
            <a:r>
              <a:rPr lang="zh-CN" altLang="en-US" sz="2400" smtClean="0"/>
              <a:t>被视为潜在的“同志”。</a:t>
            </a:r>
            <a:endParaRPr lang="zh-CN" altLang="en-US" sz="2400"/>
          </a:p>
        </p:txBody>
      </p:sp>
    </p:spTree>
  </p:cSld>
  <p:clrMapOvr>
    <a:masterClrMapping/>
  </p:clrMapOvr>
  <p:transition>
    <p:diamond/>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title=""/>
          <p:cNvSpPr txBox="1"/>
          <p:nvPr/>
        </p:nvSpPr>
        <p:spPr>
          <a:xfrm>
            <a:off x="107171" y="265218"/>
            <a:ext cx="8893985" cy="3306664"/>
          </a:xfrm>
          <a:prstGeom prst="rect">
            <a:avLst/>
          </a:prstGeom>
          <a:noFill/>
        </p:spPr>
        <p:txBody>
          <a:bodyPr wrap="square" lIns="68571" tIns="34285" rIns="68571" bIns="34285" rtlCol="0">
            <a:spAutoFit/>
          </a:bodyPr>
          <a:lstStyle/>
          <a:p>
            <a:pPr>
              <a:lnSpc>
                <a:spcPct val="150000"/>
              </a:lnSpc>
            </a:pPr>
            <a:r>
              <a:rPr lang="zh-CN" altLang="en-US" sz="2400" smtClean="0"/>
              <a:t>然而</a:t>
            </a:r>
            <a:r>
              <a:rPr lang="en-US" sz="2400" smtClean="0"/>
              <a:t>,</a:t>
            </a:r>
            <a:r>
              <a:rPr lang="zh-CN" altLang="en-US" sz="2400" smtClean="0"/>
              <a:t>在革命派眼中</a:t>
            </a:r>
            <a:r>
              <a:rPr lang="en-US" sz="2400" smtClean="0"/>
              <a:t>,</a:t>
            </a:r>
            <a:r>
              <a:rPr lang="zh-CN" altLang="en-US" sz="2400" smtClean="0"/>
              <a:t>李鸿章则因维护清朝统治、镇压起义等行径</a:t>
            </a:r>
            <a:r>
              <a:rPr lang="en-US" sz="2400" smtClean="0"/>
              <a:t>,</a:t>
            </a:r>
            <a:r>
              <a:rPr lang="zh-CN" altLang="en-US" sz="2400" smtClean="0"/>
              <a:t>被贴上“民贼”的标签</a:t>
            </a:r>
            <a:r>
              <a:rPr lang="en-US" sz="2400" smtClean="0"/>
              <a:t>,</a:t>
            </a:r>
            <a:r>
              <a:rPr lang="zh-CN" altLang="en-US" sz="2400" smtClean="0"/>
              <a:t>成为革命的对象。这种极端的评价反映了革命派推翻清朝统治、建立新秩序的决心。</a:t>
            </a:r>
          </a:p>
          <a:p>
            <a:pPr>
              <a:lnSpc>
                <a:spcPct val="150000"/>
              </a:lnSpc>
            </a:pPr>
            <a:r>
              <a:rPr lang="zh-CN" altLang="en-US" sz="2400" smtClean="0"/>
              <a:t>由此可见</a:t>
            </a:r>
            <a:r>
              <a:rPr lang="en-US" sz="2400" smtClean="0"/>
              <a:t>,</a:t>
            </a:r>
            <a:r>
              <a:rPr lang="zh-CN" altLang="en-US" sz="2400" smtClean="0"/>
              <a:t>不同的历史派别基于各自的立场和诉求</a:t>
            </a:r>
            <a:r>
              <a:rPr lang="en-US" sz="2400" smtClean="0"/>
              <a:t>,</a:t>
            </a:r>
            <a:r>
              <a:rPr lang="zh-CN" altLang="en-US" sz="2400" smtClean="0"/>
              <a:t>对李鸿章作出了截然不同的评价。这启示我们</a:t>
            </a:r>
            <a:r>
              <a:rPr lang="en-US" sz="2400" smtClean="0"/>
              <a:t>,</a:t>
            </a:r>
            <a:r>
              <a:rPr lang="zh-CN" altLang="en-US" sz="2400" smtClean="0"/>
              <a:t>在评价历史人物时</a:t>
            </a:r>
            <a:r>
              <a:rPr lang="en-US" sz="2400" smtClean="0"/>
              <a:t>,</a:t>
            </a:r>
            <a:r>
              <a:rPr lang="zh-CN" altLang="en-US" sz="2400" smtClean="0"/>
              <a:t>应秉持客观公正的态度</a:t>
            </a:r>
            <a:r>
              <a:rPr lang="en-US" sz="2400" smtClean="0"/>
              <a:t>,</a:t>
            </a:r>
            <a:r>
              <a:rPr lang="zh-CN" altLang="en-US" sz="2400" smtClean="0"/>
              <a:t>全面考察其历史贡献与局限性。</a:t>
            </a:r>
            <a:r>
              <a:rPr lang="en-US" sz="2400" smtClean="0"/>
              <a:t>(12</a:t>
            </a:r>
            <a:r>
              <a:rPr lang="zh-CN" altLang="en-US" sz="2400" smtClean="0"/>
              <a:t>分</a:t>
            </a:r>
            <a:r>
              <a:rPr lang="en-US" sz="2400" smtClean="0"/>
              <a:t>)</a:t>
            </a:r>
            <a:endParaRPr lang="zh-CN" altLang="en-US" sz="2400"/>
          </a:p>
        </p:txBody>
      </p:sp>
    </p:spTree>
  </p:cSld>
  <p:clrMapOvr>
    <a:masterClrMapping/>
  </p:clrMapOvr>
  <p:transition>
    <p:cove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pSp>
        <p:nvGrpSpPr>
          <p:cNvPr id="4" name="组合 3" title=""/>
          <p:cNvGrpSpPr/>
          <p:nvPr/>
        </p:nvGrpSpPr>
        <p:grpSpPr>
          <a:xfrm>
            <a:off x="3214678" y="118079"/>
            <a:ext cx="1928826" cy="500066"/>
            <a:chOff x="3286116" y="785800"/>
            <a:chExt cx="1928826" cy="500066"/>
          </a:xfrm>
        </p:grpSpPr>
        <p:sp>
          <p:nvSpPr>
            <p:cNvPr id="6" name="矩形 5"/>
            <p:cNvSpPr/>
            <p:nvPr/>
          </p:nvSpPr>
          <p:spPr>
            <a:xfrm>
              <a:off x="3286116" y="785800"/>
              <a:ext cx="214314" cy="500066"/>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571868" y="785800"/>
              <a:ext cx="1643074" cy="50006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3643306" y="801574"/>
              <a:ext cx="1571636" cy="438572"/>
            </a:xfrm>
            <a:prstGeom prst="rect">
              <a:avLst/>
            </a:prstGeom>
            <a:noFill/>
          </p:spPr>
          <p:txBody>
            <a:bodyPr wrap="square" lIns="68571" tIns="34285" rIns="68571" bIns="34285" rtlCol="0">
              <a:spAutoFit/>
            </a:bodyPr>
            <a:lstStyle/>
            <a:p>
              <a:pPr>
                <a:lnSpc>
                  <a:spcPct val="100000"/>
                </a:lnSpc>
              </a:pPr>
              <a:r>
                <a:rPr lang="zh-CN" altLang="en-US" sz="2400" smtClean="0">
                  <a:solidFill>
                    <a:schemeClr val="bg1"/>
                  </a:solidFill>
                  <a:effectLst>
                    <a:outerShdw blurRad="38100" dist="38100" dir="2700000" algn="tl">
                      <a:srgbClr val="000000">
                        <a:alpha val="43137"/>
                      </a:srgbClr>
                    </a:outerShdw>
                  </a:effectLst>
                  <a:latin typeface="黑体" pitchFamily="49" charset="-122"/>
                  <a:ea typeface="黑体" pitchFamily="49" charset="-122"/>
                </a:rPr>
                <a:t>对应练习</a:t>
              </a:r>
              <a:endParaRPr lang="en-US" altLang="zh-CN" sz="2400" smtClean="0">
                <a:solidFill>
                  <a:schemeClr val="bg1"/>
                </a:solidFill>
                <a:effectLst>
                  <a:outerShdw blurRad="38100" dist="38100" dir="2700000" algn="tl">
                    <a:srgbClr val="000000">
                      <a:alpha val="43137"/>
                    </a:srgbClr>
                  </a:outerShdw>
                </a:effectLst>
                <a:latin typeface="黑体" pitchFamily="49" charset="-122"/>
                <a:ea typeface="黑体" pitchFamily="49" charset="-122"/>
              </a:endParaRPr>
            </a:p>
          </p:txBody>
        </p:sp>
      </p:grpSp>
      <p:sp>
        <p:nvSpPr>
          <p:cNvPr id="10" name="TextBox 9" title=""/>
          <p:cNvSpPr txBox="1"/>
          <p:nvPr/>
        </p:nvSpPr>
        <p:spPr>
          <a:xfrm>
            <a:off x="135256" y="885066"/>
            <a:ext cx="8817322" cy="3329758"/>
          </a:xfrm>
          <a:prstGeom prst="rect">
            <a:avLst/>
          </a:prstGeom>
          <a:noFill/>
        </p:spPr>
        <p:txBody>
          <a:bodyPr wrap="square" rtlCol="0">
            <a:spAutoFit/>
          </a:bodyPr>
          <a:lstStyle/>
          <a:p>
            <a:pPr>
              <a:lnSpc>
                <a:spcPct val="150000"/>
              </a:lnSpc>
            </a:pPr>
            <a:r>
              <a:rPr lang="en-US" sz="2400" smtClean="0">
                <a:latin typeface="楷体" pitchFamily="49" charset="-122"/>
                <a:ea typeface="楷体" pitchFamily="49" charset="-122"/>
              </a:rPr>
              <a:t>(2025·</a:t>
            </a:r>
            <a:r>
              <a:rPr lang="zh-CN" altLang="en-US" sz="2400" smtClean="0">
                <a:latin typeface="楷体" pitchFamily="49" charset="-122"/>
                <a:ea typeface="楷体" pitchFamily="49" charset="-122"/>
              </a:rPr>
              <a:t>浙江舟山一模</a:t>
            </a:r>
            <a:r>
              <a:rPr lang="en-US" sz="2400" smtClean="0">
                <a:latin typeface="楷体" pitchFamily="49" charset="-122"/>
                <a:ea typeface="楷体" pitchFamily="49" charset="-122"/>
              </a:rPr>
              <a:t>)</a:t>
            </a:r>
            <a:r>
              <a:rPr lang="zh-CN" altLang="en-US" sz="2400" smtClean="0"/>
              <a:t>阅读下列材料</a:t>
            </a:r>
            <a:r>
              <a:rPr lang="en-US" sz="2400" smtClean="0"/>
              <a:t>,</a:t>
            </a:r>
            <a:r>
              <a:rPr lang="zh-CN" altLang="en-US" sz="2400" smtClean="0"/>
              <a:t>回答问题。</a:t>
            </a:r>
            <a:r>
              <a:rPr lang="en-US" sz="2400" smtClean="0"/>
              <a:t>(12</a:t>
            </a:r>
            <a:r>
              <a:rPr lang="zh-CN" altLang="en-US" sz="2400" smtClean="0"/>
              <a:t>分</a:t>
            </a:r>
            <a:r>
              <a:rPr lang="en-US" sz="2400" smtClean="0"/>
              <a:t>)</a:t>
            </a:r>
            <a:endParaRPr lang="zh-CN" altLang="en-US" sz="2400" smtClean="0"/>
          </a:p>
          <a:p>
            <a:pPr>
              <a:lnSpc>
                <a:spcPct val="150000"/>
              </a:lnSpc>
            </a:pPr>
            <a:r>
              <a:rPr lang="zh-CN" altLang="en-US" sz="2400" smtClean="0">
                <a:latin typeface="黑体" pitchFamily="49" charset="-122"/>
                <a:ea typeface="黑体" pitchFamily="49" charset="-122"/>
              </a:rPr>
              <a:t>材料一</a:t>
            </a:r>
            <a:r>
              <a:rPr lang="zh-CN" altLang="en-US" sz="2400" smtClean="0">
                <a:latin typeface="楷体" pitchFamily="49" charset="-122"/>
                <a:ea typeface="楷体" pitchFamily="49" charset="-122"/>
              </a:rPr>
              <a:t>　纵观世界文明史</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人类先后经历了农业革命、工业革命、信息革命。每一次产业技术革命</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都给人类生产生活带来巨大而深刻的影响。</a:t>
            </a:r>
          </a:p>
          <a:p>
            <a:pPr algn="r">
              <a:lnSpc>
                <a:spcPct val="150000"/>
              </a:lnSpc>
            </a:pPr>
            <a:r>
              <a:rPr lang="en-US" altLang="zh-CN" sz="2400" smtClean="0"/>
              <a:t>——</a:t>
            </a:r>
            <a:r>
              <a:rPr lang="zh-CN" altLang="en-US" sz="2400" smtClean="0"/>
              <a:t>习近平</a:t>
            </a:r>
            <a:r>
              <a:rPr lang="en-US" altLang="zh-CN" sz="2400" smtClean="0"/>
              <a:t>《</a:t>
            </a:r>
            <a:r>
              <a:rPr lang="zh-CN" altLang="en-US" sz="2400" smtClean="0"/>
              <a:t>在第二届世界互联网大会开幕式</a:t>
            </a:r>
          </a:p>
          <a:p>
            <a:pPr algn="r">
              <a:lnSpc>
                <a:spcPct val="150000"/>
              </a:lnSpc>
            </a:pPr>
            <a:r>
              <a:rPr lang="zh-CN" altLang="en-US" sz="2400" smtClean="0"/>
              <a:t>上的讲话</a:t>
            </a:r>
            <a:r>
              <a:rPr lang="en-US" altLang="zh-CN" sz="2400" smtClean="0"/>
              <a:t>》</a:t>
            </a:r>
            <a:r>
              <a:rPr lang="en-US" sz="2400" smtClean="0"/>
              <a:t>(2015</a:t>
            </a:r>
            <a:r>
              <a:rPr lang="zh-CN" altLang="en-US" sz="2400" smtClean="0"/>
              <a:t>年</a:t>
            </a:r>
            <a:r>
              <a:rPr lang="en-US" sz="2400" smtClean="0"/>
              <a:t>12</a:t>
            </a:r>
            <a:r>
              <a:rPr lang="zh-CN" altLang="en-US" sz="2400" smtClean="0"/>
              <a:t>月</a:t>
            </a:r>
            <a:r>
              <a:rPr lang="en-US" sz="2400" smtClean="0"/>
              <a:t>16</a:t>
            </a:r>
            <a:r>
              <a:rPr lang="zh-CN" altLang="en-US" sz="2400" smtClean="0"/>
              <a:t>日</a:t>
            </a:r>
            <a:r>
              <a:rPr lang="en-US" sz="2400" smtClean="0"/>
              <a:t>)</a:t>
            </a:r>
            <a:endParaRPr lang="zh-CN" altLang="en-US" sz="2400"/>
          </a:p>
        </p:txBody>
      </p:sp>
    </p:spTree>
  </p:cSld>
  <p:clrMapOvr>
    <a:masterClrMapping/>
  </p:clrMapOvr>
  <p:transition>
    <p:diamond/>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86646" y="173338"/>
            <a:ext cx="8929750" cy="4437753"/>
          </a:xfrm>
          <a:prstGeom prst="rect">
            <a:avLst/>
          </a:prstGeom>
          <a:noFill/>
        </p:spPr>
        <p:txBody>
          <a:bodyPr wrap="square" rtlCol="0">
            <a:spAutoFit/>
          </a:bodyPr>
          <a:lstStyle/>
          <a:p>
            <a:pPr>
              <a:lnSpc>
                <a:spcPct val="150000"/>
              </a:lnSpc>
            </a:pPr>
            <a:r>
              <a:rPr lang="zh-CN" altLang="en-US" sz="2400" smtClean="0">
                <a:latin typeface="黑体" pitchFamily="49" charset="-122"/>
                <a:ea typeface="黑体" pitchFamily="49" charset="-122"/>
              </a:rPr>
              <a:t>材料二</a:t>
            </a:r>
            <a:r>
              <a:rPr lang="zh-CN" altLang="en-US" sz="2400" smtClean="0">
                <a:latin typeface="楷体" pitchFamily="49" charset="-122"/>
                <a:ea typeface="楷体" pitchFamily="49" charset="-122"/>
              </a:rPr>
              <a:t>　科技求真</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伦理向善</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两者之间并非必然一致</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科技的本性在于能动突破</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伦理本质是平衡制约</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两者之间在价值预设上具有明显的差异。科技尤其是现代科技是人类文明的重要组成部分和发展动力</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但往往需要突破以往的观念、理念、规则和实践</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从而在认知活动、道德生活、社会秩序中产生巨大的不确定性。我们需要去探究如何在人类发展过程中化解人与自然、人与社会、人与机器的冲突</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共同解决人类文明的难题。</a:t>
            </a:r>
          </a:p>
          <a:p>
            <a:pPr algn="r">
              <a:lnSpc>
                <a:spcPct val="150000"/>
              </a:lnSpc>
            </a:pPr>
            <a:r>
              <a:rPr lang="en-US" altLang="zh-CN" sz="2400" smtClean="0"/>
              <a:t>——</a:t>
            </a:r>
            <a:r>
              <a:rPr lang="zh-CN" altLang="en-US" sz="2400" smtClean="0"/>
              <a:t>摘编自姚新中</a:t>
            </a:r>
            <a:r>
              <a:rPr lang="en-US" altLang="zh-CN" sz="2400" smtClean="0"/>
              <a:t>《</a:t>
            </a:r>
            <a:r>
              <a:rPr lang="zh-CN" altLang="en-US" sz="2400" smtClean="0"/>
              <a:t>科技伦理治理三论</a:t>
            </a:r>
            <a:r>
              <a:rPr lang="en-US" altLang="zh-CN" sz="2400" smtClean="0"/>
              <a:t>》</a:t>
            </a:r>
            <a:r>
              <a:rPr lang="zh-CN" altLang="en-US" sz="2400" smtClean="0"/>
              <a:t>等</a:t>
            </a:r>
            <a:endParaRPr lang="zh-CN" altLang="en-US" sz="2400"/>
          </a:p>
        </p:txBody>
      </p:sp>
    </p:spTree>
  </p:cSld>
  <p:clrMapOvr>
    <a:masterClrMapping/>
  </p:clrMapOvr>
  <p:transition>
    <p:wheel/>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title=""/>
          <p:cNvSpPr txBox="1"/>
          <p:nvPr/>
        </p:nvSpPr>
        <p:spPr>
          <a:xfrm>
            <a:off x="122411" y="113428"/>
            <a:ext cx="8950183" cy="1155627"/>
          </a:xfrm>
          <a:prstGeom prst="rect">
            <a:avLst/>
          </a:prstGeom>
          <a:noFill/>
        </p:spPr>
        <p:txBody>
          <a:bodyPr wrap="square" lIns="68571" tIns="34285" rIns="68571" bIns="34285" rtlCol="0">
            <a:spAutoFit/>
          </a:bodyPr>
          <a:lstStyle/>
          <a:p>
            <a:pPr algn="dist"/>
            <a:r>
              <a:rPr lang="zh-CN" altLang="en-US" smtClean="0"/>
              <a:t>阅读材料</a:t>
            </a:r>
            <a:r>
              <a:rPr lang="en-US" smtClean="0"/>
              <a:t>,</a:t>
            </a:r>
            <a:r>
              <a:rPr lang="zh-CN" altLang="en-US" smtClean="0"/>
              <a:t>提取关联信息</a:t>
            </a:r>
            <a:r>
              <a:rPr lang="en-US" smtClean="0"/>
              <a:t>,</a:t>
            </a:r>
            <a:r>
              <a:rPr lang="zh-CN" altLang="en-US" smtClean="0"/>
              <a:t>结合人类经历的三次产业技术革命或任选其一</a:t>
            </a:r>
            <a:r>
              <a:rPr lang="en-US" smtClean="0"/>
              <a:t>,</a:t>
            </a:r>
            <a:r>
              <a:rPr lang="zh-CN" altLang="en-US" smtClean="0"/>
              <a:t>自拟题目</a:t>
            </a:r>
            <a:r>
              <a:rPr lang="en-US" smtClean="0"/>
              <a:t>,</a:t>
            </a:r>
            <a:r>
              <a:rPr lang="zh-CN" altLang="en-US" smtClean="0"/>
              <a:t>写一篇历史小论文。</a:t>
            </a:r>
            <a:r>
              <a:rPr lang="en-US" smtClean="0"/>
              <a:t>(</a:t>
            </a:r>
            <a:r>
              <a:rPr lang="zh-CN" altLang="en-US" smtClean="0"/>
              <a:t>要求</a:t>
            </a:r>
            <a:r>
              <a:rPr lang="en-US" smtClean="0"/>
              <a:t>:</a:t>
            </a:r>
            <a:r>
              <a:rPr lang="zh-CN" altLang="en-US" smtClean="0"/>
              <a:t>立论正确</a:t>
            </a:r>
            <a:r>
              <a:rPr lang="en-US" smtClean="0"/>
              <a:t>,</a:t>
            </a:r>
            <a:r>
              <a:rPr lang="zh-CN" altLang="en-US" smtClean="0"/>
              <a:t>史论结合</a:t>
            </a:r>
            <a:r>
              <a:rPr lang="en-US" smtClean="0"/>
              <a:t>,</a:t>
            </a:r>
            <a:r>
              <a:rPr lang="zh-CN" altLang="en-US" smtClean="0"/>
              <a:t>史实充分</a:t>
            </a:r>
            <a:r>
              <a:rPr lang="en-US" smtClean="0"/>
              <a:t>,</a:t>
            </a:r>
            <a:r>
              <a:rPr lang="zh-CN" altLang="en-US" smtClean="0"/>
              <a:t>逻辑清晰</a:t>
            </a:r>
            <a:r>
              <a:rPr lang="en-US" smtClean="0"/>
              <a:t>,</a:t>
            </a:r>
            <a:r>
              <a:rPr lang="zh-CN" altLang="en-US" smtClean="0"/>
              <a:t>表述成文</a:t>
            </a:r>
            <a:r>
              <a:rPr lang="en-US" smtClean="0"/>
              <a:t>)</a:t>
            </a:r>
          </a:p>
          <a:p>
            <a:r>
              <a:rPr lang="en-US" smtClean="0"/>
              <a:t>(12</a:t>
            </a:r>
            <a:r>
              <a:rPr lang="zh-CN" altLang="en-US" smtClean="0"/>
              <a:t>分</a:t>
            </a:r>
            <a:r>
              <a:rPr lang="en-US" smtClean="0"/>
              <a:t>)</a:t>
            </a:r>
            <a:endParaRPr lang="zh-CN" altLang="en-US"/>
          </a:p>
        </p:txBody>
      </p:sp>
      <p:sp>
        <p:nvSpPr>
          <p:cNvPr id="4" name="TextBox 3" title=""/>
          <p:cNvSpPr txBox="1"/>
          <p:nvPr/>
        </p:nvSpPr>
        <p:spPr>
          <a:xfrm>
            <a:off x="114791" y="1248104"/>
            <a:ext cx="8950183" cy="3816356"/>
          </a:xfrm>
          <a:prstGeom prst="rect">
            <a:avLst/>
          </a:prstGeom>
          <a:noFill/>
        </p:spPr>
        <p:txBody>
          <a:bodyPr wrap="square" lIns="68571" tIns="34285" rIns="68571" bIns="34285" rtlCol="0">
            <a:spAutoFit/>
          </a:bodyPr>
          <a:lstStyle/>
          <a:p>
            <a:r>
              <a:rPr lang="zh-CN" altLang="en-US" smtClean="0">
                <a:solidFill>
                  <a:srgbClr val="FF0000"/>
                </a:solidFill>
                <a:latin typeface="黑体" pitchFamily="49" charset="-122"/>
                <a:ea typeface="黑体" pitchFamily="49" charset="-122"/>
              </a:rPr>
              <a:t>答案</a:t>
            </a:r>
            <a:r>
              <a:rPr lang="en-US" smtClean="0">
                <a:solidFill>
                  <a:srgbClr val="FF0000"/>
                </a:solidFill>
                <a:latin typeface="黑体" pitchFamily="49" charset="-122"/>
                <a:ea typeface="黑体" pitchFamily="49" charset="-122"/>
              </a:rPr>
              <a:t>:</a:t>
            </a:r>
            <a:r>
              <a:rPr lang="zh-CN" altLang="en-US" smtClean="0"/>
              <a:t>示例一</a:t>
            </a:r>
          </a:p>
          <a:p>
            <a:r>
              <a:rPr lang="zh-CN" altLang="en-US" smtClean="0"/>
              <a:t>题目</a:t>
            </a:r>
            <a:r>
              <a:rPr lang="en-US" smtClean="0"/>
              <a:t>:</a:t>
            </a:r>
            <a:r>
              <a:rPr lang="zh-CN" altLang="en-US" smtClean="0"/>
              <a:t>工业革命深刻影响人类历史发展进程。</a:t>
            </a:r>
          </a:p>
          <a:p>
            <a:r>
              <a:rPr lang="zh-CN" altLang="en-US" smtClean="0"/>
              <a:t>正面</a:t>
            </a:r>
            <a:r>
              <a:rPr lang="en-US" smtClean="0"/>
              <a:t>:</a:t>
            </a:r>
            <a:r>
              <a:rPr lang="zh-CN" altLang="en-US" smtClean="0"/>
              <a:t>使生产力出现了前所未有的大发展</a:t>
            </a:r>
            <a:r>
              <a:rPr lang="en-US" smtClean="0"/>
              <a:t>,</a:t>
            </a:r>
            <a:r>
              <a:rPr lang="zh-CN" altLang="en-US" smtClean="0"/>
              <a:t>给实现了工业化的各国带来了空前的经济繁荣</a:t>
            </a:r>
            <a:r>
              <a:rPr lang="en-US" smtClean="0"/>
              <a:t>;</a:t>
            </a:r>
            <a:r>
              <a:rPr lang="zh-CN" altLang="en-US" smtClean="0"/>
              <a:t>使生产组织与管理方式发生重大变革</a:t>
            </a:r>
            <a:r>
              <a:rPr lang="en-US" smtClean="0"/>
              <a:t>,</a:t>
            </a:r>
            <a:r>
              <a:rPr lang="zh-CN" altLang="en-US" smtClean="0"/>
              <a:t>建立了资本主义大工厂制度</a:t>
            </a:r>
            <a:r>
              <a:rPr lang="en-US" smtClean="0"/>
              <a:t>,</a:t>
            </a:r>
            <a:r>
              <a:rPr lang="zh-CN" altLang="en-US" smtClean="0"/>
              <a:t>出现了垄断组织</a:t>
            </a:r>
            <a:r>
              <a:rPr lang="en-US" smtClean="0"/>
              <a:t>;</a:t>
            </a:r>
            <a:r>
              <a:rPr lang="zh-CN" altLang="en-US" smtClean="0"/>
              <a:t>造成社会阶级结构的重大变化</a:t>
            </a:r>
            <a:r>
              <a:rPr lang="en-US" smtClean="0"/>
              <a:t>,</a:t>
            </a:r>
            <a:r>
              <a:rPr lang="zh-CN" altLang="en-US" smtClean="0"/>
              <a:t>工业资产阶级和工业无产阶级逐渐成为社会的两大阶级</a:t>
            </a:r>
            <a:r>
              <a:rPr lang="en-US" smtClean="0"/>
              <a:t>;</a:t>
            </a:r>
            <a:r>
              <a:rPr lang="zh-CN" altLang="en-US" smtClean="0"/>
              <a:t>带来了社会生活的巨大变化</a:t>
            </a:r>
            <a:r>
              <a:rPr lang="en-US" smtClean="0"/>
              <a:t>;</a:t>
            </a:r>
            <a:r>
              <a:rPr lang="zh-CN" altLang="en-US" smtClean="0"/>
              <a:t>工人运动和社会主义思潮兴起</a:t>
            </a:r>
            <a:r>
              <a:rPr lang="en-US" smtClean="0"/>
              <a:t>,</a:t>
            </a:r>
            <a:r>
              <a:rPr lang="zh-CN" altLang="en-US" smtClean="0"/>
              <a:t>欧洲社会主义运动风起云涌</a:t>
            </a:r>
            <a:r>
              <a:rPr lang="en-US" smtClean="0"/>
              <a:t>,</a:t>
            </a:r>
            <a:r>
              <a:rPr lang="zh-CN" altLang="en-US" smtClean="0"/>
              <a:t>马克思主义诞生</a:t>
            </a:r>
            <a:r>
              <a:rPr lang="en-US" smtClean="0"/>
              <a:t>;</a:t>
            </a:r>
            <a:r>
              <a:rPr lang="zh-CN" altLang="en-US" smtClean="0"/>
              <a:t>极大地改变了世界的面貌</a:t>
            </a:r>
            <a:r>
              <a:rPr lang="en-US" smtClean="0"/>
              <a:t>,</a:t>
            </a:r>
            <a:r>
              <a:rPr lang="zh-CN" altLang="en-US" smtClean="0"/>
              <a:t>使世界各地的联系日益紧密。</a:t>
            </a:r>
          </a:p>
          <a:p>
            <a:r>
              <a:rPr lang="zh-CN" altLang="en-US" smtClean="0"/>
              <a:t>负面</a:t>
            </a:r>
            <a:r>
              <a:rPr lang="en-US" smtClean="0"/>
              <a:t>:</a:t>
            </a:r>
            <a:r>
              <a:rPr lang="zh-CN" altLang="en-US" smtClean="0"/>
              <a:t>导致了社会贫富分化加剧、工人居住条件恶劣、工人劳动时间过长、环境污染严重、疾病与犯罪等一系列社会问题。</a:t>
            </a:r>
            <a:r>
              <a:rPr lang="en-US" smtClean="0"/>
              <a:t>(12</a:t>
            </a:r>
            <a:r>
              <a:rPr lang="zh-CN" altLang="en-US" smtClean="0"/>
              <a:t>分</a:t>
            </a:r>
            <a:r>
              <a:rPr lang="en-US" smtClean="0"/>
              <a:t>)</a:t>
            </a:r>
            <a:endParaRPr lang="zh-CN" altLang="en-US"/>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10" name="TextBox 9" title=""/>
          <p:cNvSpPr txBox="1"/>
          <p:nvPr/>
        </p:nvSpPr>
        <p:spPr>
          <a:xfrm>
            <a:off x="71406" y="140865"/>
            <a:ext cx="8929750" cy="4431149"/>
          </a:xfrm>
          <a:prstGeom prst="rect">
            <a:avLst/>
          </a:prstGeom>
          <a:noFill/>
        </p:spPr>
        <p:txBody>
          <a:bodyPr wrap="square" rtlCol="0">
            <a:spAutoFit/>
          </a:bodyPr>
          <a:lstStyle/>
          <a:p>
            <a:r>
              <a:rPr lang="zh-CN" altLang="en-US" sz="2200" smtClean="0"/>
              <a:t>示例二</a:t>
            </a:r>
          </a:p>
          <a:p>
            <a:r>
              <a:rPr lang="zh-CN" altLang="en-US" sz="2200" smtClean="0"/>
              <a:t>题目</a:t>
            </a:r>
            <a:r>
              <a:rPr lang="en-US" sz="2200" smtClean="0"/>
              <a:t>:</a:t>
            </a:r>
            <a:r>
              <a:rPr lang="zh-CN" altLang="en-US" sz="2200" smtClean="0"/>
              <a:t>世界因互联网而更多彩</a:t>
            </a:r>
            <a:r>
              <a:rPr lang="en-US" sz="2200" smtClean="0"/>
              <a:t>,</a:t>
            </a:r>
            <a:r>
              <a:rPr lang="zh-CN" altLang="en-US" sz="2200" smtClean="0"/>
              <a:t>生活因互联网而更丰富。</a:t>
            </a:r>
          </a:p>
          <a:p>
            <a:r>
              <a:rPr lang="zh-CN" altLang="en-US" sz="2200" smtClean="0"/>
              <a:t>正面</a:t>
            </a:r>
            <a:r>
              <a:rPr lang="en-US" sz="2200" smtClean="0"/>
              <a:t>:</a:t>
            </a:r>
            <a:r>
              <a:rPr lang="zh-CN" altLang="en-US" sz="2200" smtClean="0"/>
              <a:t>计算机与人工智能技术带来了生产力的巨大飞跃</a:t>
            </a:r>
            <a:r>
              <a:rPr lang="en-US" sz="2200" smtClean="0"/>
              <a:t>,</a:t>
            </a:r>
            <a:r>
              <a:rPr lang="zh-CN" altLang="en-US" sz="2200" smtClean="0"/>
              <a:t>促使劳作方式由粗放型转化为集约型</a:t>
            </a:r>
            <a:r>
              <a:rPr lang="en-US" sz="2200" smtClean="0"/>
              <a:t>,</a:t>
            </a:r>
            <a:r>
              <a:rPr lang="zh-CN" altLang="en-US" sz="2200" smtClean="0"/>
              <a:t>劳动方式日益自动化和智能化</a:t>
            </a:r>
            <a:r>
              <a:rPr lang="en-US" sz="2200" smtClean="0"/>
              <a:t>;</a:t>
            </a:r>
            <a:r>
              <a:rPr lang="zh-CN" altLang="en-US" sz="2200" smtClean="0"/>
              <a:t>大量的劳动力从生产线上退下来</a:t>
            </a:r>
            <a:r>
              <a:rPr lang="en-US" sz="2200" smtClean="0"/>
              <a:t>,</a:t>
            </a:r>
            <a:r>
              <a:rPr lang="zh-CN" altLang="en-US" sz="2200" smtClean="0"/>
              <a:t>人们越来越依靠技术革新来实现利润增长</a:t>
            </a:r>
            <a:r>
              <a:rPr lang="en-US" sz="2200" smtClean="0"/>
              <a:t>;</a:t>
            </a:r>
            <a:r>
              <a:rPr lang="zh-CN" altLang="en-US" sz="2200" smtClean="0"/>
              <a:t>以市场为导向、充分发挥技术优势、有效调动员工积极性的现代企业管理制度逐步发展起来</a:t>
            </a:r>
            <a:r>
              <a:rPr lang="en-US" sz="2200" smtClean="0"/>
              <a:t>;</a:t>
            </a:r>
            <a:r>
              <a:rPr lang="zh-CN" altLang="en-US" sz="2200" smtClean="0"/>
              <a:t>人类文化生活也出现了新的模式</a:t>
            </a:r>
            <a:r>
              <a:rPr lang="en-US" sz="2200" smtClean="0"/>
              <a:t>,</a:t>
            </a:r>
            <a:r>
              <a:rPr lang="zh-CN" altLang="en-US" sz="2200" smtClean="0"/>
              <a:t>电子商务和全媒体不断发展</a:t>
            </a:r>
            <a:r>
              <a:rPr lang="en-US" sz="2200" smtClean="0"/>
              <a:t>,</a:t>
            </a:r>
            <a:r>
              <a:rPr lang="zh-CN" altLang="en-US" sz="2200" smtClean="0"/>
              <a:t>能够最大程度汇集各种渠道的信息</a:t>
            </a:r>
            <a:r>
              <a:rPr lang="en-US" sz="2200" smtClean="0"/>
              <a:t>,</a:t>
            </a:r>
            <a:r>
              <a:rPr lang="zh-CN" altLang="en-US" sz="2200" smtClean="0"/>
              <a:t>为人们认识世界提供了不同的视角</a:t>
            </a:r>
            <a:r>
              <a:rPr lang="en-US" sz="2200" smtClean="0"/>
              <a:t>;</a:t>
            </a:r>
            <a:r>
              <a:rPr lang="zh-CN" altLang="en-US" sz="2200" smtClean="0"/>
              <a:t>人类视野也产生新的变化</a:t>
            </a:r>
            <a:r>
              <a:rPr lang="en-US" sz="2200" smtClean="0"/>
              <a:t>,</a:t>
            </a:r>
            <a:r>
              <a:rPr lang="zh-CN" altLang="en-US" sz="2200" smtClean="0"/>
              <a:t>地球成为“地球村”</a:t>
            </a:r>
            <a:r>
              <a:rPr lang="en-US" sz="2200" smtClean="0"/>
              <a:t>,</a:t>
            </a:r>
            <a:r>
              <a:rPr lang="zh-CN" altLang="en-US" sz="2200" smtClean="0"/>
              <a:t>网络的普及促进了信息交流和文化共享</a:t>
            </a:r>
            <a:r>
              <a:rPr lang="en-US" sz="2200" smtClean="0"/>
              <a:t>,</a:t>
            </a:r>
            <a:r>
              <a:rPr lang="zh-CN" altLang="en-US" sz="2200" smtClean="0"/>
              <a:t>大大丰富了人类的知识。</a:t>
            </a:r>
            <a:endParaRPr lang="zh-CN" altLang="en-US" sz="2200"/>
          </a:p>
        </p:txBody>
      </p:sp>
    </p:spTree>
  </p:cSld>
  <p:clrMapOvr>
    <a:masterClrMapping/>
  </p:clrMapOvr>
  <p:transition>
    <p:newsflash/>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142844" y="215606"/>
            <a:ext cx="8858312" cy="3865289"/>
          </a:xfrm>
          <a:prstGeom prst="rect">
            <a:avLst/>
          </a:prstGeom>
          <a:noFill/>
        </p:spPr>
        <p:txBody>
          <a:bodyPr wrap="square" rtlCol="0">
            <a:spAutoFit/>
          </a:bodyPr>
          <a:lstStyle/>
          <a:p>
            <a:r>
              <a:rPr lang="zh-CN" altLang="en-US" sz="2400" smtClean="0"/>
              <a:t>负面</a:t>
            </a:r>
            <a:r>
              <a:rPr lang="en-US" sz="2400" smtClean="0"/>
              <a:t>:</a:t>
            </a:r>
            <a:r>
              <a:rPr lang="zh-CN" altLang="en-US" sz="2400" smtClean="0"/>
              <a:t>现代科技应用不当</a:t>
            </a:r>
            <a:r>
              <a:rPr lang="en-US" sz="2400" smtClean="0"/>
              <a:t>,</a:t>
            </a:r>
            <a:r>
              <a:rPr lang="zh-CN" altLang="en-US" sz="2400" smtClean="0"/>
              <a:t>也会带来负面影响</a:t>
            </a:r>
            <a:r>
              <a:rPr lang="en-US" sz="2400" smtClean="0"/>
              <a:t>,</a:t>
            </a:r>
            <a:r>
              <a:rPr lang="zh-CN" altLang="en-US" sz="2400" smtClean="0"/>
              <a:t>如何保卫自己的信息安全</a:t>
            </a:r>
            <a:r>
              <a:rPr lang="en-US" sz="2400" smtClean="0"/>
              <a:t>,</a:t>
            </a:r>
            <a:r>
              <a:rPr lang="zh-CN" altLang="en-US" sz="2400" smtClean="0"/>
              <a:t>也成为各国必须解决的现实问题</a:t>
            </a:r>
            <a:r>
              <a:rPr lang="en-US" sz="2400" smtClean="0"/>
              <a:t>,</a:t>
            </a:r>
            <a:r>
              <a:rPr lang="zh-CN" altLang="en-US" sz="2400" smtClean="0"/>
              <a:t>它使保护个人隐私变得越来越困难</a:t>
            </a:r>
            <a:r>
              <a:rPr lang="en-US" sz="2400" smtClean="0"/>
              <a:t>,</a:t>
            </a:r>
            <a:r>
              <a:rPr lang="zh-CN" altLang="en-US" sz="2400" smtClean="0"/>
              <a:t>甚至影响着个人生命财产安全</a:t>
            </a:r>
            <a:r>
              <a:rPr lang="en-US" sz="2400" smtClean="0"/>
              <a:t>,</a:t>
            </a:r>
            <a:r>
              <a:rPr lang="zh-CN" altLang="en-US" sz="2400" smtClean="0"/>
              <a:t>各种各样的计算机病毒、手机病毒让人防不胜防</a:t>
            </a:r>
            <a:r>
              <a:rPr lang="en-US" sz="2400" smtClean="0"/>
              <a:t>;</a:t>
            </a:r>
            <a:r>
              <a:rPr lang="zh-CN" altLang="en-US" sz="2400" smtClean="0"/>
              <a:t>它让网络成为良莠不齐的各种意见的汇集地</a:t>
            </a:r>
            <a:r>
              <a:rPr lang="en-US" sz="2400" smtClean="0"/>
              <a:t>,</a:t>
            </a:r>
            <a:r>
              <a:rPr lang="zh-CN" altLang="en-US" sz="2400" smtClean="0"/>
              <a:t>甚至成为个别别有用心的国家、集团或个人利用的工具</a:t>
            </a:r>
            <a:r>
              <a:rPr lang="en-US" sz="2400" smtClean="0"/>
              <a:t>;</a:t>
            </a:r>
            <a:r>
              <a:rPr lang="zh-CN" altLang="en-US" sz="2400" smtClean="0"/>
              <a:t>它让许多国家的传统文化受到计算机语言以及英语的冲击</a:t>
            </a:r>
            <a:r>
              <a:rPr lang="en-US" sz="2400" smtClean="0"/>
              <a:t>;</a:t>
            </a:r>
            <a:r>
              <a:rPr lang="zh-CN" altLang="en-US" sz="2400" smtClean="0"/>
              <a:t>在社会信息化过程中</a:t>
            </a:r>
            <a:r>
              <a:rPr lang="en-US" sz="2400" smtClean="0"/>
              <a:t>,</a:t>
            </a:r>
            <a:r>
              <a:rPr lang="zh-CN" altLang="en-US" sz="2400" smtClean="0"/>
              <a:t>文化多样性也面临着前所未有的挑战</a:t>
            </a:r>
            <a:r>
              <a:rPr lang="en-US" sz="2400" smtClean="0"/>
              <a:t>,</a:t>
            </a:r>
            <a:r>
              <a:rPr lang="zh-CN" altLang="en-US" sz="2400" smtClean="0"/>
              <a:t>文化多样性是世界文化的基本特征。</a:t>
            </a:r>
            <a:r>
              <a:rPr lang="en-US" sz="2400" smtClean="0"/>
              <a:t>(12</a:t>
            </a:r>
            <a:r>
              <a:rPr lang="zh-CN" altLang="en-US" sz="2400" smtClean="0"/>
              <a:t>分</a:t>
            </a:r>
            <a:r>
              <a:rPr lang="en-US" sz="2400" smtClean="0"/>
              <a:t>)</a:t>
            </a:r>
            <a:endParaRPr lang="zh-CN" altLang="en-US" sz="2400"/>
          </a:p>
        </p:txBody>
      </p:sp>
    </p:spTree>
  </p:cSld>
  <p:clrMapOvr>
    <a:masterClrMapping/>
  </p:clrMapOvr>
  <p:transition>
    <p:split/>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142844" y="129372"/>
            <a:ext cx="8858312" cy="4893647"/>
          </a:xfrm>
          <a:prstGeom prst="rect">
            <a:avLst/>
          </a:prstGeom>
          <a:noFill/>
        </p:spPr>
        <p:txBody>
          <a:bodyPr wrap="square" rtlCol="0">
            <a:spAutoFit/>
          </a:bodyPr>
          <a:lstStyle/>
          <a:p>
            <a:r>
              <a:rPr lang="zh-CN" altLang="en-US" sz="2400" smtClean="0">
                <a:solidFill>
                  <a:srgbClr val="FF0000"/>
                </a:solidFill>
                <a:latin typeface="黑体" pitchFamily="49" charset="-122"/>
                <a:ea typeface="黑体" pitchFamily="49" charset="-122"/>
              </a:rPr>
              <a:t>解析</a:t>
            </a:r>
            <a:r>
              <a:rPr lang="en-US" sz="2400" smtClean="0">
                <a:solidFill>
                  <a:srgbClr val="FF0000"/>
                </a:solidFill>
                <a:latin typeface="黑体" pitchFamily="49" charset="-122"/>
                <a:ea typeface="黑体" pitchFamily="49" charset="-122"/>
              </a:rPr>
              <a:t>:</a:t>
            </a:r>
            <a:r>
              <a:rPr lang="zh-CN" altLang="en-US" sz="2400" smtClean="0">
                <a:latin typeface="楷体" pitchFamily="49" charset="-122"/>
                <a:ea typeface="楷体" pitchFamily="49" charset="-122"/>
              </a:rPr>
              <a:t>本题是历史事物阐释题</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时空是近现代世界。设问是结合人类经历的三次产业技术革命或任选其一</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自拟题目</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写一篇历史小论文。首先</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根据材料“纵观世界文明史</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人类先后经历了农业革命、工业革命、信息革命。每一次产业技术革命</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都给人类生产生活带来巨大而深刻的影响”及所学知识可得出</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题目</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工业革命深刻影响人类历史发展进程。其次</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结合所学知识</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分别从生产力的发展</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生产组织与管理方式的重大变革</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社会阶级结构的变化</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马克思主义的诞生</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世界面貌的变化</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社会贫富分化加剧</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环境污染严重等角度说明。注意史实正确</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史论结合</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逻辑清晰。也可拟定其他题目。</a:t>
            </a:r>
            <a:endParaRPr lang="zh-CN" altLang="en-US" sz="2400">
              <a:latin typeface="楷体" pitchFamily="49" charset="-122"/>
              <a:ea typeface="楷体" pitchFamily="49" charset="-122"/>
            </a:endParaRPr>
          </a:p>
        </p:txBody>
      </p:sp>
    </p:spTree>
  </p:cSld>
  <p:clrMapOvr>
    <a:masterClrMapping/>
  </p:clrMapOvr>
  <p:transition>
    <p:strips dir="rd"/>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title=""/>
          <p:cNvSpPr txBox="1"/>
          <p:nvPr/>
        </p:nvSpPr>
        <p:spPr>
          <a:xfrm>
            <a:off x="94266" y="158098"/>
            <a:ext cx="8929750" cy="4713598"/>
          </a:xfrm>
          <a:prstGeom prst="rect">
            <a:avLst/>
          </a:prstGeom>
          <a:noFill/>
        </p:spPr>
        <p:txBody>
          <a:bodyPr wrap="square" rtlCol="0">
            <a:spAutoFit/>
          </a:bodyPr>
          <a:lstStyle/>
          <a:p>
            <a:r>
              <a:rPr lang="zh-CN" altLang="en-US" sz="2100" smtClean="0">
                <a:latin typeface="楷体" pitchFamily="49" charset="-122"/>
                <a:ea typeface="楷体" pitchFamily="49" charset="-122"/>
              </a:rPr>
              <a:t>首先</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根据材料“纵观世界文明史</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人类先后经历了农业革命、工业革命、信息革命。每一次产业技术革命</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都给人类生产生活带来巨大而深刻的影响”</a:t>
            </a:r>
            <a:endParaRPr lang="en-US" altLang="zh-CN" sz="2100" smtClean="0">
              <a:latin typeface="楷体" pitchFamily="49" charset="-122"/>
              <a:ea typeface="楷体" pitchFamily="49" charset="-122"/>
            </a:endParaRPr>
          </a:p>
          <a:p>
            <a:r>
              <a:rPr lang="zh-CN" altLang="en-US" sz="2100" smtClean="0">
                <a:latin typeface="楷体" pitchFamily="49" charset="-122"/>
                <a:ea typeface="楷体" pitchFamily="49" charset="-122"/>
              </a:rPr>
              <a:t>“科技求真</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伦理向善</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两者之间并非必然一致</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科技的本性在于能动突破</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伦理本质是平衡制约</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两者之间在价值预设上具有明显的差异。科技尤其是现代科技是人类文明的重要组成部分和发展动力</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但往往需要突破以往的观念、理念、规则和实践</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从而在认知活动、道德生活、社会秩序中产生巨大的不确定性”及所学知识可得出</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题目</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世界因互联网而更多彩</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生活因互联网而更丰富。其次</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结合所学知识可知</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分别从劳动方式日益自动化和智能化</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现代企业管理制度逐步发展起来</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电子商务和全媒体不断发展</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信息安全问题的产生</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传统文化受到计算机语言以及英语的冲击</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文化多样性受到挑战等方面说明</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最后总结。注意史实正确</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史论结合</a:t>
            </a:r>
            <a:r>
              <a:rPr lang="en-US" sz="2100" smtClean="0">
                <a:latin typeface="楷体" pitchFamily="49" charset="-122"/>
                <a:ea typeface="楷体" pitchFamily="49" charset="-122"/>
              </a:rPr>
              <a:t>,</a:t>
            </a:r>
            <a:r>
              <a:rPr lang="zh-CN" altLang="en-US" sz="2100" smtClean="0">
                <a:latin typeface="楷体" pitchFamily="49" charset="-122"/>
                <a:ea typeface="楷体" pitchFamily="49" charset="-122"/>
              </a:rPr>
              <a:t>逻辑清晰。</a:t>
            </a:r>
            <a:endParaRPr lang="zh-CN" altLang="en-US" sz="2100">
              <a:latin typeface="楷体" pitchFamily="49" charset="-122"/>
              <a:ea typeface="楷体" pitchFamily="49" charset="-122"/>
            </a:endParaRPr>
          </a:p>
        </p:txBody>
      </p:sp>
    </p:spTree>
  </p:cSld>
  <p:clrMapOvr>
    <a:masterClrMapping/>
  </p:clrMapOvr>
  <p:transition>
    <p:strips dir="ru"/>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title=""/>
          <p:cNvSpPr txBox="1"/>
          <p:nvPr/>
        </p:nvSpPr>
        <p:spPr>
          <a:xfrm>
            <a:off x="71406" y="71420"/>
            <a:ext cx="8929750" cy="572464"/>
          </a:xfrm>
          <a:prstGeom prst="rect">
            <a:avLst/>
          </a:prstGeom>
          <a:noFill/>
        </p:spPr>
        <p:txBody>
          <a:bodyPr wrap="square" rtlCol="0">
            <a:spAutoFit/>
          </a:bodyPr>
          <a:lstStyle/>
          <a:p>
            <a:r>
              <a:rPr lang="en-US" altLang="zh-CN" sz="2400" smtClean="0">
                <a:solidFill>
                  <a:srgbClr val="0070C0"/>
                </a:solidFill>
                <a:latin typeface="黑体" pitchFamily="49" charset="-122"/>
                <a:ea typeface="黑体" pitchFamily="49" charset="-122"/>
              </a:rPr>
              <a:t>[</a:t>
            </a:r>
            <a:r>
              <a:rPr lang="zh-CN" altLang="en-US" sz="2400" smtClean="0">
                <a:solidFill>
                  <a:srgbClr val="0070C0"/>
                </a:solidFill>
                <a:latin typeface="黑体" pitchFamily="49" charset="-122"/>
                <a:ea typeface="黑体" pitchFamily="49" charset="-122"/>
              </a:rPr>
              <a:t>方法指导</a:t>
            </a:r>
            <a:r>
              <a:rPr lang="en-US" altLang="zh-CN" sz="2400" smtClean="0">
                <a:solidFill>
                  <a:srgbClr val="0070C0"/>
                </a:solidFill>
                <a:latin typeface="黑体" pitchFamily="49" charset="-122"/>
                <a:ea typeface="黑体" pitchFamily="49" charset="-122"/>
              </a:rPr>
              <a:t>]</a:t>
            </a:r>
          </a:p>
        </p:txBody>
      </p:sp>
      <p:sp>
        <p:nvSpPr>
          <p:cNvPr id="8" name="TextBox 7" title=""/>
          <p:cNvSpPr txBox="1"/>
          <p:nvPr/>
        </p:nvSpPr>
        <p:spPr>
          <a:xfrm>
            <a:off x="71406" y="714362"/>
            <a:ext cx="8929750" cy="504369"/>
          </a:xfrm>
          <a:prstGeom prst="rect">
            <a:avLst/>
          </a:prstGeom>
          <a:noFill/>
        </p:spPr>
        <p:txBody>
          <a:bodyPr wrap="square" rtlCol="0">
            <a:spAutoFit/>
          </a:bodyPr>
          <a:lstStyle/>
          <a:p>
            <a:r>
              <a:rPr lang="en-US" altLang="zh-CN" sz="2400" smtClean="0">
                <a:solidFill>
                  <a:srgbClr val="0070C0"/>
                </a:solidFill>
                <a:latin typeface="黑体" pitchFamily="49" charset="-122"/>
                <a:ea typeface="黑体" pitchFamily="49" charset="-122"/>
              </a:rPr>
              <a:t>1.</a:t>
            </a:r>
            <a:r>
              <a:rPr lang="zh-CN" altLang="en-US" sz="2400" smtClean="0">
                <a:solidFill>
                  <a:srgbClr val="0070C0"/>
                </a:solidFill>
                <a:latin typeface="黑体" pitchFamily="49" charset="-122"/>
                <a:ea typeface="黑体" pitchFamily="49" charset="-122"/>
              </a:rPr>
              <a:t>一篇优秀的历史小论文应具备以下要求</a:t>
            </a:r>
          </a:p>
        </p:txBody>
      </p:sp>
      <p:graphicFrame>
        <p:nvGraphicFramePr>
          <p:cNvPr id="6" name="表格 5" title=""/>
          <p:cNvGraphicFramePr>
            <a:graphicFrameLocks noGrp="1"/>
          </p:cNvGraphicFramePr>
          <p:nvPr/>
        </p:nvGraphicFramePr>
        <p:xfrm>
          <a:off x="142844" y="1331920"/>
          <a:ext cx="8858312" cy="3525846"/>
        </p:xfrm>
        <a:graphic>
          <a:graphicData uri="http://schemas.openxmlformats.org/drawingml/2006/table">
            <a:tbl>
              <a:tblPr/>
              <a:tblGrid>
                <a:gridCol w="2500330"/>
                <a:gridCol w="6357982"/>
              </a:tblGrid>
              <a:tr h="3525846">
                <a:tc>
                  <a:txBody>
                    <a:bodyPr vert="horz" wrap="square"/>
                    <a:lstStyle/>
                    <a:p>
                      <a:pPr algn="ctr">
                        <a:lnSpc>
                          <a:spcPct val="100000"/>
                        </a:lnSpc>
                        <a:spcAft>
                          <a:spcPct val="0"/>
                        </a:spcAft>
                      </a:pPr>
                      <a:r>
                        <a:rPr lang="zh-CN" sz="2400" b="1">
                          <a:latin typeface="宋体" pitchFamily="2" charset="-122"/>
                          <a:ea typeface="宋体" pitchFamily="2" charset="-122"/>
                          <a:cs typeface="Times New Roman"/>
                        </a:rPr>
                        <a:t>小论文的</a:t>
                      </a:r>
                      <a:endParaRPr lang="zh-CN" sz="2400">
                        <a:latin typeface="宋体" pitchFamily="2" charset="-122"/>
                        <a:ea typeface="宋体" pitchFamily="2" charset="-122"/>
                        <a:cs typeface="Times New Roman"/>
                      </a:endParaRPr>
                    </a:p>
                    <a:p>
                      <a:pPr algn="ctr">
                        <a:lnSpc>
                          <a:spcPct val="100000"/>
                        </a:lnSpc>
                        <a:spcAft>
                          <a:spcPct val="0"/>
                        </a:spcAft>
                      </a:pPr>
                      <a:r>
                        <a:rPr lang="zh-CN" sz="2400" b="1">
                          <a:latin typeface="宋体" pitchFamily="2" charset="-122"/>
                          <a:ea typeface="宋体" pitchFamily="2" charset="-122"/>
                          <a:cs typeface="Times New Roman"/>
                        </a:rPr>
                        <a:t>三要素</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nSpc>
                          <a:spcPct val="100000"/>
                        </a:lnSpc>
                        <a:spcAft>
                          <a:spcPct val="0"/>
                        </a:spcAft>
                      </a:pPr>
                      <a:r>
                        <a:rPr lang="en-US" sz="2400" b="1">
                          <a:latin typeface="宋体" pitchFamily="2" charset="-122"/>
                          <a:ea typeface="宋体" pitchFamily="2" charset="-122"/>
                          <a:cs typeface="Times New Roman"/>
                        </a:rPr>
                        <a:t>(1)</a:t>
                      </a:r>
                      <a:r>
                        <a:rPr lang="zh-CN" sz="2400" b="1">
                          <a:latin typeface="宋体" pitchFamily="2" charset="-122"/>
                          <a:ea typeface="宋体" pitchFamily="2" charset="-122"/>
                          <a:cs typeface="Times New Roman"/>
                        </a:rPr>
                        <a:t>论点</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观点</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观点应明确、清楚</a:t>
                      </a:r>
                      <a:endParaRPr lang="zh-CN" sz="2400">
                        <a:latin typeface="宋体" pitchFamily="2" charset="-122"/>
                        <a:ea typeface="宋体" pitchFamily="2" charset="-122"/>
                        <a:cs typeface="Times New Roman"/>
                      </a:endParaRPr>
                    </a:p>
                    <a:p>
                      <a:pPr>
                        <a:lnSpc>
                          <a:spcPct val="100000"/>
                        </a:lnSpc>
                        <a:spcAft>
                          <a:spcPct val="0"/>
                        </a:spcAft>
                      </a:pPr>
                      <a:r>
                        <a:rPr lang="en-US" sz="2400" b="1">
                          <a:latin typeface="宋体" pitchFamily="2" charset="-122"/>
                          <a:ea typeface="宋体" pitchFamily="2" charset="-122"/>
                          <a:cs typeface="Times New Roman"/>
                        </a:rPr>
                        <a:t>(2)</a:t>
                      </a:r>
                      <a:r>
                        <a:rPr lang="zh-CN" sz="2400" b="1">
                          <a:latin typeface="宋体" pitchFamily="2" charset="-122"/>
                          <a:ea typeface="宋体" pitchFamily="2" charset="-122"/>
                          <a:cs typeface="Times New Roman"/>
                        </a:rPr>
                        <a:t>论据</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证明观点的证据</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证据要准确求真。要选择能证明论点的典型史实</a:t>
                      </a:r>
                      <a:endParaRPr lang="zh-CN" sz="2400">
                        <a:latin typeface="宋体" pitchFamily="2" charset="-122"/>
                        <a:ea typeface="宋体" pitchFamily="2" charset="-122"/>
                        <a:cs typeface="Times New Roman"/>
                      </a:endParaRPr>
                    </a:p>
                    <a:p>
                      <a:pPr>
                        <a:lnSpc>
                          <a:spcPct val="100000"/>
                        </a:lnSpc>
                        <a:spcAft>
                          <a:spcPct val="0"/>
                        </a:spcAft>
                      </a:pPr>
                      <a:r>
                        <a:rPr lang="en-US" sz="2400" b="1">
                          <a:latin typeface="宋体" pitchFamily="2" charset="-122"/>
                          <a:ea typeface="宋体" pitchFamily="2" charset="-122"/>
                          <a:cs typeface="Times New Roman"/>
                        </a:rPr>
                        <a:t>(3)</a:t>
                      </a:r>
                      <a:r>
                        <a:rPr lang="zh-CN" sz="2400" b="1">
                          <a:latin typeface="宋体" pitchFamily="2" charset="-122"/>
                          <a:ea typeface="宋体" pitchFamily="2" charset="-122"/>
                          <a:cs typeface="Times New Roman"/>
                        </a:rPr>
                        <a:t>论证</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用证据证明观点的过程</a:t>
                      </a:r>
                      <a:r>
                        <a:rPr lang="en-US" sz="2400" b="1">
                          <a:latin typeface="宋体" pitchFamily="2" charset="-122"/>
                          <a:ea typeface="宋体" pitchFamily="2" charset="-122"/>
                          <a:cs typeface="Times New Roman"/>
                        </a:rPr>
                        <a:t>)</a:t>
                      </a:r>
                      <a:endParaRPr lang="zh-CN" sz="2400">
                        <a:latin typeface="宋体" pitchFamily="2" charset="-122"/>
                        <a:ea typeface="宋体" pitchFamily="2" charset="-122"/>
                        <a:cs typeface="Times New Roman"/>
                      </a:endParaRPr>
                    </a:p>
                    <a:p>
                      <a:pPr>
                        <a:lnSpc>
                          <a:spcPct val="100000"/>
                        </a:lnSpc>
                        <a:spcAft>
                          <a:spcPct val="0"/>
                        </a:spcAft>
                      </a:pPr>
                      <a:r>
                        <a:rPr lang="zh-CN" sz="2400" b="1">
                          <a:latin typeface="宋体" pitchFamily="2" charset="-122"/>
                          <a:ea typeface="宋体" pitchFamily="2" charset="-122"/>
                          <a:cs typeface="Times New Roman"/>
                        </a:rPr>
                        <a:t>①论证过程逻辑要清楚、严密</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经得住推敲</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做到证据与观点之间的无缝连接</a:t>
                      </a:r>
                      <a:endParaRPr lang="zh-CN" sz="2400">
                        <a:latin typeface="宋体" pitchFamily="2" charset="-122"/>
                        <a:ea typeface="宋体" pitchFamily="2" charset="-122"/>
                        <a:cs typeface="Times New Roman"/>
                      </a:endParaRPr>
                    </a:p>
                    <a:p>
                      <a:pPr>
                        <a:lnSpc>
                          <a:spcPct val="100000"/>
                        </a:lnSpc>
                        <a:spcAft>
                          <a:spcPct val="0"/>
                        </a:spcAft>
                      </a:pPr>
                      <a:r>
                        <a:rPr lang="zh-CN" sz="2400" b="1">
                          <a:latin typeface="宋体" pitchFamily="2" charset="-122"/>
                          <a:ea typeface="宋体" pitchFamily="2" charset="-122"/>
                          <a:cs typeface="Times New Roman"/>
                        </a:rPr>
                        <a:t>②论证过程应有“历史味”</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用学科语言</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做到言必有据</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论从史出、史论结合</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切忌大白话和空发议论</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或简单的罗列史实</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push/>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TextBox 1" title=""/>
          <p:cNvSpPr txBox="1"/>
          <p:nvPr/>
        </p:nvSpPr>
        <p:spPr>
          <a:xfrm>
            <a:off x="71406" y="108630"/>
            <a:ext cx="9001188" cy="549949"/>
          </a:xfrm>
          <a:prstGeom prst="rect">
            <a:avLst/>
          </a:prstGeom>
          <a:noFill/>
        </p:spPr>
        <p:txBody>
          <a:bodyPr wrap="square" lIns="68571" tIns="34285" rIns="68571" bIns="34285" rtlCol="0">
            <a:spAutoFit/>
          </a:bodyPr>
          <a:lstStyle/>
          <a:p>
            <a:pPr algn="ctr"/>
            <a:r>
              <a:rPr lang="zh-CN" altLang="en-US" sz="2800" smtClean="0">
                <a:solidFill>
                  <a:schemeClr val="accent5"/>
                </a:solidFill>
                <a:effectLst>
                  <a:outerShdw blurRad="38100" dist="38100" dir="2700000" algn="tl">
                    <a:srgbClr val="000000">
                      <a:alpha val="43137"/>
                    </a:srgbClr>
                  </a:outerShdw>
                </a:effectLst>
                <a:latin typeface="黑体" pitchFamily="49" charset="-122"/>
                <a:ea typeface="黑体" pitchFamily="49" charset="-122"/>
              </a:rPr>
              <a:t>题型专练</a:t>
            </a:r>
          </a:p>
        </p:txBody>
      </p:sp>
      <p:sp>
        <p:nvSpPr>
          <p:cNvPr id="7" name="TextBox 6" title=""/>
          <p:cNvSpPr txBox="1"/>
          <p:nvPr/>
        </p:nvSpPr>
        <p:spPr>
          <a:xfrm>
            <a:off x="101886" y="852944"/>
            <a:ext cx="8929750" cy="3453253"/>
          </a:xfrm>
          <a:prstGeom prst="rect">
            <a:avLst/>
          </a:prstGeom>
          <a:noFill/>
        </p:spPr>
        <p:txBody>
          <a:bodyPr wrap="square" rtlCol="0">
            <a:spAutoFit/>
          </a:bodyPr>
          <a:lstStyle/>
          <a:p>
            <a:r>
              <a:rPr lang="en-US" sz="2400" smtClean="0"/>
              <a:t>1.</a:t>
            </a:r>
            <a:r>
              <a:rPr lang="en-US" sz="2400" smtClean="0">
                <a:latin typeface="楷体" pitchFamily="49" charset="-122"/>
                <a:ea typeface="楷体" pitchFamily="49" charset="-122"/>
              </a:rPr>
              <a:t>(2024·</a:t>
            </a:r>
            <a:r>
              <a:rPr lang="zh-CN" altLang="en-US" sz="2400" smtClean="0">
                <a:latin typeface="楷体" pitchFamily="49" charset="-122"/>
                <a:ea typeface="楷体" pitchFamily="49" charset="-122"/>
              </a:rPr>
              <a:t>浙江绍兴联考</a:t>
            </a:r>
            <a:r>
              <a:rPr lang="en-US" sz="2400" smtClean="0">
                <a:latin typeface="楷体" pitchFamily="49" charset="-122"/>
                <a:ea typeface="楷体" pitchFamily="49" charset="-122"/>
              </a:rPr>
              <a:t>)</a:t>
            </a:r>
            <a:r>
              <a:rPr lang="zh-CN" altLang="en-US" sz="2400" smtClean="0"/>
              <a:t>阅读下列材料</a:t>
            </a:r>
            <a:r>
              <a:rPr lang="en-US" sz="2400" smtClean="0"/>
              <a:t>,</a:t>
            </a:r>
            <a:r>
              <a:rPr lang="zh-CN" altLang="en-US" sz="2400" smtClean="0"/>
              <a:t>回答问题。</a:t>
            </a:r>
            <a:r>
              <a:rPr lang="en-US" sz="2400" smtClean="0"/>
              <a:t>(12</a:t>
            </a:r>
            <a:r>
              <a:rPr lang="zh-CN" altLang="en-US" sz="2400" smtClean="0"/>
              <a:t>分</a:t>
            </a:r>
            <a:r>
              <a:rPr lang="en-US" sz="2400" smtClean="0"/>
              <a:t>)</a:t>
            </a:r>
            <a:endParaRPr lang="zh-CN" altLang="en-US" sz="2400" smtClean="0"/>
          </a:p>
          <a:p>
            <a:r>
              <a:rPr lang="zh-CN" altLang="en-US" sz="2400" smtClean="0">
                <a:latin typeface="黑体" pitchFamily="49" charset="-122"/>
                <a:ea typeface="黑体" pitchFamily="49" charset="-122"/>
              </a:rPr>
              <a:t>材料一　</a:t>
            </a:r>
            <a:r>
              <a:rPr lang="zh-CN" altLang="en-US" sz="2400" smtClean="0">
                <a:latin typeface="楷体" pitchFamily="49" charset="-122"/>
                <a:ea typeface="楷体" pitchFamily="49" charset="-122"/>
              </a:rPr>
              <a:t>唐朝末年</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北方汉人纷纷避乱</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北出长城</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带去了中原先进的生产技术和生活方式。耶律阿保机在建立辽国之后</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就使用了燕蓟地区的许多汉族士人</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如康默记、韩延徽、韩知古等人</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仿照汉制为辽国制定一些典章制度。西夏元昊仿效北宋政府的组织</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建立了一整套官制、兵制。</a:t>
            </a:r>
          </a:p>
          <a:p>
            <a:pPr algn="r"/>
            <a:r>
              <a:rPr lang="en-US" altLang="zh-CN" sz="2400" smtClean="0"/>
              <a:t>——</a:t>
            </a:r>
            <a:r>
              <a:rPr lang="zh-CN" altLang="en-US" sz="2400" smtClean="0"/>
              <a:t>摘编自翦伯赞主编</a:t>
            </a:r>
            <a:r>
              <a:rPr lang="en-US" altLang="zh-CN" sz="2400" smtClean="0"/>
              <a:t>《</a:t>
            </a:r>
            <a:r>
              <a:rPr lang="zh-CN" altLang="en-US" sz="2400" smtClean="0"/>
              <a:t>中国史纲要</a:t>
            </a:r>
            <a:r>
              <a:rPr lang="en-US" altLang="zh-CN" sz="2400" smtClean="0"/>
              <a:t>》</a:t>
            </a:r>
            <a:r>
              <a:rPr lang="zh-CN" altLang="en-US" sz="2400" smtClean="0"/>
              <a:t>等</a:t>
            </a:r>
            <a:endParaRPr lang="zh-CN" altLang="en-US" sz="2400"/>
          </a:p>
        </p:txBody>
      </p:sp>
    </p:spTree>
  </p:cSld>
  <p:clrMapOvr>
    <a:masterClrMapping/>
  </p:clrMapOvr>
  <p:transition>
    <p:pull dir="ru"/>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7" name="TextBox 6" title=""/>
          <p:cNvSpPr txBox="1"/>
          <p:nvPr/>
        </p:nvSpPr>
        <p:spPr>
          <a:xfrm>
            <a:off x="173324" y="277137"/>
            <a:ext cx="8756394" cy="4437753"/>
          </a:xfrm>
          <a:prstGeom prst="rect">
            <a:avLst/>
          </a:prstGeom>
          <a:noFill/>
        </p:spPr>
        <p:txBody>
          <a:bodyPr wrap="square" rtlCol="0">
            <a:spAutoFit/>
          </a:bodyPr>
          <a:lstStyle/>
          <a:p>
            <a:pPr>
              <a:lnSpc>
                <a:spcPct val="150000"/>
              </a:lnSpc>
            </a:pPr>
            <a:r>
              <a:rPr lang="zh-CN" altLang="en-US" sz="2400" smtClean="0">
                <a:latin typeface="黑体" pitchFamily="49" charset="-122"/>
                <a:ea typeface="黑体" pitchFamily="49" charset="-122"/>
              </a:rPr>
              <a:t>材料二</a:t>
            </a:r>
            <a:r>
              <a:rPr lang="zh-CN" altLang="en-US" sz="2400" smtClean="0">
                <a:latin typeface="楷体" pitchFamily="49" charset="-122"/>
                <a:ea typeface="楷体" pitchFamily="49" charset="-122"/>
              </a:rPr>
              <a:t>　元朝多元文化体系内的交流影响</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并不局限为先进文化影响落后文化的单向变动</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而是不同文化之间的相互“涵化”。这些显然有利于不同文化在多元刺激竞争中不断吸收外部有益营养而良性发展</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最终成长为</a:t>
            </a:r>
            <a:r>
              <a:rPr lang="en-US" sz="2400" smtClean="0">
                <a:latin typeface="楷体" pitchFamily="49" charset="-122"/>
                <a:ea typeface="楷体" pitchFamily="49" charset="-122"/>
              </a:rPr>
              <a:t>19</a:t>
            </a:r>
            <a:r>
              <a:rPr lang="zh-CN" altLang="en-US" sz="2400" smtClean="0">
                <a:latin typeface="楷体" pitchFamily="49" charset="-122"/>
                <a:ea typeface="楷体" pitchFamily="49" charset="-122"/>
              </a:rPr>
              <a:t>世纪末中华民族和文化共同体的五大组成部分之一。</a:t>
            </a:r>
          </a:p>
          <a:p>
            <a:pPr algn="r">
              <a:lnSpc>
                <a:spcPct val="150000"/>
              </a:lnSpc>
            </a:pPr>
            <a:r>
              <a:rPr lang="en-US" altLang="zh-CN" sz="2400" smtClean="0"/>
              <a:t>——</a:t>
            </a:r>
            <a:r>
              <a:rPr lang="zh-CN" altLang="en-US" sz="2400" smtClean="0"/>
              <a:t>摘编自李治安</a:t>
            </a:r>
            <a:r>
              <a:rPr lang="en-US" altLang="zh-CN" sz="2400" smtClean="0"/>
              <a:t>《</a:t>
            </a:r>
            <a:r>
              <a:rPr lang="zh-CN" altLang="en-US" sz="2400" smtClean="0"/>
              <a:t>元史十八讲</a:t>
            </a:r>
            <a:r>
              <a:rPr lang="en-US" altLang="zh-CN" sz="2400" smtClean="0"/>
              <a:t>》</a:t>
            </a:r>
          </a:p>
          <a:p>
            <a:pPr>
              <a:lnSpc>
                <a:spcPct val="150000"/>
              </a:lnSpc>
            </a:pPr>
            <a:r>
              <a:rPr lang="zh-CN" altLang="en-US" sz="2400" smtClean="0"/>
              <a:t>根据材料并结合所学古代史知识</a:t>
            </a:r>
            <a:r>
              <a:rPr lang="en-US" sz="2400" smtClean="0"/>
              <a:t>,</a:t>
            </a:r>
            <a:r>
              <a:rPr lang="zh-CN" altLang="en-US" sz="2400" smtClean="0"/>
              <a:t>拟定一个论题并进行阐释。</a:t>
            </a:r>
            <a:endParaRPr lang="en-US" altLang="zh-CN" sz="2400" smtClean="0"/>
          </a:p>
          <a:p>
            <a:pPr>
              <a:lnSpc>
                <a:spcPct val="150000"/>
              </a:lnSpc>
            </a:pPr>
            <a:r>
              <a:rPr lang="en-US" sz="2400" smtClean="0"/>
              <a:t>(</a:t>
            </a:r>
            <a:r>
              <a:rPr lang="zh-CN" altLang="en-US" sz="2400" smtClean="0"/>
              <a:t>要求</a:t>
            </a:r>
            <a:r>
              <a:rPr lang="en-US" sz="2400" smtClean="0"/>
              <a:t>:</a:t>
            </a:r>
            <a:r>
              <a:rPr lang="zh-CN" altLang="en-US" sz="2400" smtClean="0"/>
              <a:t>观点明确</a:t>
            </a:r>
            <a:r>
              <a:rPr lang="en-US" sz="2400" smtClean="0"/>
              <a:t>,</a:t>
            </a:r>
            <a:r>
              <a:rPr lang="zh-CN" altLang="en-US" sz="2400" smtClean="0"/>
              <a:t>史论结合</a:t>
            </a:r>
            <a:r>
              <a:rPr lang="en-US" sz="2400" smtClean="0"/>
              <a:t>,</a:t>
            </a:r>
            <a:r>
              <a:rPr lang="zh-CN" altLang="en-US" sz="2400" smtClean="0"/>
              <a:t>逻辑严谨</a:t>
            </a:r>
            <a:r>
              <a:rPr lang="en-US" sz="2400" smtClean="0"/>
              <a:t>)(12</a:t>
            </a:r>
            <a:r>
              <a:rPr lang="zh-CN" altLang="en-US" sz="2400" smtClean="0"/>
              <a:t>分</a:t>
            </a:r>
            <a:r>
              <a:rPr lang="en-US" sz="2400" smtClean="0"/>
              <a:t>)</a:t>
            </a:r>
            <a:endParaRPr lang="zh-CN" altLang="en-US" sz="2400"/>
          </a:p>
        </p:txBody>
      </p:sp>
    </p:spTree>
  </p:cSld>
  <p:clrMapOvr>
    <a:masterClrMapping/>
  </p:clrMapOvr>
  <p:transition>
    <p:pull dir="u"/>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title=""/>
          <p:cNvSpPr txBox="1"/>
          <p:nvPr/>
        </p:nvSpPr>
        <p:spPr>
          <a:xfrm>
            <a:off x="105967" y="40940"/>
            <a:ext cx="8966627" cy="5065351"/>
          </a:xfrm>
          <a:prstGeom prst="rect">
            <a:avLst/>
          </a:prstGeom>
          <a:noFill/>
        </p:spPr>
        <p:txBody>
          <a:bodyPr wrap="square" lIns="68571" tIns="34285" rIns="68571" bIns="34285" rtlCol="0">
            <a:spAutoFit/>
          </a:bodyPr>
          <a:lstStyle/>
          <a:p>
            <a:r>
              <a:rPr lang="zh-CN" altLang="en-US" sz="2300" smtClean="0">
                <a:solidFill>
                  <a:srgbClr val="FF0000"/>
                </a:solidFill>
                <a:latin typeface="黑体" pitchFamily="49" charset="-122"/>
                <a:ea typeface="黑体" pitchFamily="49" charset="-122"/>
              </a:rPr>
              <a:t>答案</a:t>
            </a:r>
            <a:r>
              <a:rPr lang="en-US" sz="2300" smtClean="0">
                <a:solidFill>
                  <a:srgbClr val="FF0000"/>
                </a:solidFill>
                <a:latin typeface="黑体" pitchFamily="49" charset="-122"/>
                <a:ea typeface="黑体" pitchFamily="49" charset="-122"/>
              </a:rPr>
              <a:t>:</a:t>
            </a:r>
            <a:r>
              <a:rPr lang="zh-CN" altLang="en-US" sz="2300" smtClean="0"/>
              <a:t>论题</a:t>
            </a:r>
            <a:r>
              <a:rPr lang="en-US" sz="2300" smtClean="0"/>
              <a:t>:</a:t>
            </a:r>
            <a:r>
              <a:rPr lang="zh-CN" altLang="en-US" sz="2300" smtClean="0"/>
              <a:t>民族交融促进了中华民族和中华文化共同体的发展。</a:t>
            </a:r>
          </a:p>
          <a:p>
            <a:r>
              <a:rPr lang="zh-CN" altLang="en-US" sz="2300" smtClean="0"/>
              <a:t>阐释</a:t>
            </a:r>
            <a:r>
              <a:rPr lang="en-US" sz="2300" smtClean="0"/>
              <a:t>:</a:t>
            </a:r>
            <a:r>
              <a:rPr lang="zh-CN" altLang="en-US" sz="2300" smtClean="0"/>
              <a:t>中原汉族先进的政治经济制度、文化、技术等的传播</a:t>
            </a:r>
            <a:r>
              <a:rPr lang="en-US" sz="2300" smtClean="0"/>
              <a:t>,</a:t>
            </a:r>
            <a:r>
              <a:rPr lang="zh-CN" altLang="en-US" sz="2300" smtClean="0"/>
              <a:t>汉族与少数民族的交流密切了民族间的联系</a:t>
            </a:r>
            <a:r>
              <a:rPr lang="en-US" sz="2300" smtClean="0"/>
              <a:t>,</a:t>
            </a:r>
            <a:r>
              <a:rPr lang="zh-CN" altLang="en-US" sz="2300" smtClean="0"/>
              <a:t>促进了民族地区的发展</a:t>
            </a:r>
            <a:r>
              <a:rPr lang="en-US" sz="2300" smtClean="0"/>
              <a:t>,</a:t>
            </a:r>
            <a:r>
              <a:rPr lang="zh-CN" altLang="en-US" sz="2300" smtClean="0"/>
              <a:t>促进了少数民族的封建化</a:t>
            </a:r>
            <a:r>
              <a:rPr lang="en-US" sz="2300" smtClean="0"/>
              <a:t>;</a:t>
            </a:r>
            <a:r>
              <a:rPr lang="zh-CN" altLang="en-US" sz="2300" smtClean="0"/>
              <a:t>少数民族学习中原的典章制度</a:t>
            </a:r>
            <a:r>
              <a:rPr lang="en-US" sz="2300" smtClean="0"/>
              <a:t>,</a:t>
            </a:r>
            <a:r>
              <a:rPr lang="zh-CN" altLang="en-US" sz="2300" smtClean="0"/>
              <a:t>增强了其对华夏文化的认同</a:t>
            </a:r>
            <a:r>
              <a:rPr lang="en-US" sz="2300" smtClean="0"/>
              <a:t>,</a:t>
            </a:r>
            <a:r>
              <a:rPr lang="zh-CN" altLang="en-US" sz="2300" smtClean="0"/>
              <a:t>有利于中华文化共同体的发展。但是中华文化并非单纯的汉民族文化</a:t>
            </a:r>
            <a:r>
              <a:rPr lang="en-US" sz="2300" smtClean="0"/>
              <a:t>,</a:t>
            </a:r>
            <a:r>
              <a:rPr lang="zh-CN" altLang="en-US" sz="2300" smtClean="0"/>
              <a:t>中国境内各民族及不同地域文化都融合于中华文化的血脉之中。少数民族的文化也为汉族文化所吸收借鉴</a:t>
            </a:r>
            <a:r>
              <a:rPr lang="en-US" sz="2300" smtClean="0"/>
              <a:t>,</a:t>
            </a:r>
            <a:r>
              <a:rPr lang="zh-CN" altLang="en-US" sz="2300" smtClean="0"/>
              <a:t>促进了汉族文化的发展</a:t>
            </a:r>
            <a:r>
              <a:rPr lang="en-US" sz="2300" smtClean="0"/>
              <a:t>;</a:t>
            </a:r>
            <a:r>
              <a:rPr lang="zh-CN" altLang="en-US" sz="2300" smtClean="0"/>
              <a:t>少数民族与少数民族的文化也互相交融</a:t>
            </a:r>
            <a:r>
              <a:rPr lang="en-US" sz="2300" smtClean="0"/>
              <a:t>,</a:t>
            </a:r>
            <a:r>
              <a:rPr lang="zh-CN" altLang="en-US" sz="2300" smtClean="0"/>
              <a:t>互相影响</a:t>
            </a:r>
            <a:r>
              <a:rPr lang="en-US" sz="2300" smtClean="0"/>
              <a:t>,</a:t>
            </a:r>
            <a:r>
              <a:rPr lang="zh-CN" altLang="en-US" sz="2300" smtClean="0"/>
              <a:t>促进了各自的发展壮大。</a:t>
            </a:r>
          </a:p>
          <a:p>
            <a:r>
              <a:rPr lang="zh-CN" altLang="en-US" sz="2300" smtClean="0"/>
              <a:t>总之</a:t>
            </a:r>
            <a:r>
              <a:rPr lang="en-US" sz="2300" smtClean="0"/>
              <a:t>,</a:t>
            </a:r>
            <a:r>
              <a:rPr lang="zh-CN" altLang="en-US" sz="2300" smtClean="0"/>
              <a:t>汉族和少数民族、少数民族与少数民族之间的民族交融推动了中华文化共同体意识的增强和中华民族凝聚力的增强。</a:t>
            </a:r>
            <a:r>
              <a:rPr lang="en-US" sz="2300" smtClean="0"/>
              <a:t>(12</a:t>
            </a:r>
            <a:r>
              <a:rPr lang="zh-CN" altLang="en-US" sz="2300" smtClean="0"/>
              <a:t>分</a:t>
            </a:r>
            <a:r>
              <a:rPr lang="en-US" sz="2300" smtClean="0"/>
              <a:t>)</a:t>
            </a:r>
            <a:endParaRPr lang="zh-CN" altLang="en-US" sz="2300"/>
          </a:p>
        </p:txBody>
      </p:sp>
    </p:spTree>
  </p:cSld>
  <p:clrMapOvr>
    <a:masterClrMapping/>
  </p:clrMapOvr>
  <p:transition>
    <p:wedge/>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142844" y="109665"/>
            <a:ext cx="8858312" cy="4605225"/>
          </a:xfrm>
          <a:prstGeom prst="rect">
            <a:avLst/>
          </a:prstGeom>
          <a:noFill/>
        </p:spPr>
        <p:txBody>
          <a:bodyPr wrap="square" lIns="68571" tIns="34285" rIns="68571" bIns="34285" rtlCol="0">
            <a:spAutoFit/>
          </a:bodyPr>
          <a:lstStyle/>
          <a:p>
            <a:pPr algn="dist"/>
            <a:r>
              <a:rPr lang="zh-CN" altLang="en-US" sz="2300" smtClean="0">
                <a:solidFill>
                  <a:srgbClr val="FF0000"/>
                </a:solidFill>
                <a:latin typeface="黑体" pitchFamily="49" charset="-122"/>
                <a:ea typeface="黑体" pitchFamily="49" charset="-122"/>
              </a:rPr>
              <a:t>解析</a:t>
            </a:r>
            <a:r>
              <a:rPr lang="en-US" sz="2300" smtClean="0">
                <a:solidFill>
                  <a:srgbClr val="FF0000"/>
                </a:solidFill>
                <a:latin typeface="黑体" pitchFamily="49" charset="-122"/>
                <a:ea typeface="黑体" pitchFamily="49" charset="-122"/>
              </a:rPr>
              <a:t>:</a:t>
            </a:r>
            <a:r>
              <a:rPr lang="zh-CN" altLang="en-US" sz="2300" smtClean="0">
                <a:latin typeface="楷体" pitchFamily="49" charset="-122"/>
                <a:ea typeface="楷体" pitchFamily="49" charset="-122"/>
              </a:rPr>
              <a:t>论题</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据材料二“元朝多元文化体系内的交流影响</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并不局限为先进文化影响落后文化的单向变动</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而是不同文化之间的相互‘涵化’”可得出</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论题为</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民族交融促进了中华民族和中华文化共同体的发展。阐释</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据材料一“北方汉人</a:t>
            </a:r>
            <a:r>
              <a:rPr lang="en-US" altLang="zh-CN" sz="2300" smtClean="0">
                <a:latin typeface="楷体" pitchFamily="49" charset="-122"/>
                <a:ea typeface="楷体" pitchFamily="49" charset="-122"/>
              </a:rPr>
              <a:t>……</a:t>
            </a:r>
            <a:r>
              <a:rPr lang="zh-CN" altLang="en-US" sz="2300" smtClean="0">
                <a:latin typeface="楷体" pitchFamily="49" charset="-122"/>
                <a:ea typeface="楷体" pitchFamily="49" charset="-122"/>
              </a:rPr>
              <a:t>北出长城</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带去了中原先进的生产技术和生活方式”“仿照汉制为辽国制定一些典章制度”</a:t>
            </a:r>
            <a:endParaRPr lang="en-US" altLang="zh-CN" sz="2300" smtClean="0">
              <a:latin typeface="楷体" pitchFamily="49" charset="-122"/>
              <a:ea typeface="楷体" pitchFamily="49" charset="-122"/>
            </a:endParaRPr>
          </a:p>
          <a:p>
            <a:pPr algn="just"/>
            <a:r>
              <a:rPr lang="zh-CN" altLang="en-US" sz="2300" smtClean="0">
                <a:latin typeface="楷体" pitchFamily="49" charset="-122"/>
                <a:ea typeface="楷体" pitchFamily="49" charset="-122"/>
              </a:rPr>
              <a:t>“西夏元昊仿效北宋政府的组织”可得出</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中原汉族先进的政治经济制度、文化、技术等的传播</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汉族与少数民族的交流密切了民族间的联系</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促进了民族地区的发展</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促进了少数民族的封建化</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少数民族学习中原的典章制度</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增强了其对华夏文化的认同</a:t>
            </a:r>
            <a:r>
              <a:rPr lang="en-US" sz="2300" smtClean="0">
                <a:latin typeface="楷体" pitchFamily="49" charset="-122"/>
                <a:ea typeface="楷体" pitchFamily="49" charset="-122"/>
              </a:rPr>
              <a:t>,</a:t>
            </a:r>
            <a:r>
              <a:rPr lang="zh-CN" altLang="en-US" sz="2300" smtClean="0">
                <a:latin typeface="楷体" pitchFamily="49" charset="-122"/>
                <a:ea typeface="楷体" pitchFamily="49" charset="-122"/>
              </a:rPr>
              <a:t>有利于中华文化共同体的发展。据材料二“而是不同文化之间的相互‘涵化’。</a:t>
            </a:r>
            <a:endParaRPr lang="zh-CN" altLang="en-US" sz="2300">
              <a:latin typeface="楷体" pitchFamily="49" charset="-122"/>
              <a:ea typeface="楷体" pitchFamily="49" charset="-122"/>
            </a:endParaRPr>
          </a:p>
        </p:txBody>
      </p:sp>
    </p:spTree>
  </p:cSld>
  <p:clrMapOvr>
    <a:masterClrMapping/>
  </p:clrMapOvr>
  <p:transition>
    <p:push dir="d"/>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142844" y="178249"/>
            <a:ext cx="8858312" cy="4322327"/>
          </a:xfrm>
          <a:prstGeom prst="rect">
            <a:avLst/>
          </a:prstGeom>
          <a:noFill/>
        </p:spPr>
        <p:txBody>
          <a:bodyPr wrap="square" lIns="68571" tIns="34285" rIns="68571" bIns="34285" rtlCol="0">
            <a:spAutoFit/>
          </a:bodyPr>
          <a:lstStyle/>
          <a:p>
            <a:r>
              <a:rPr lang="zh-CN" altLang="en-US" sz="2400" smtClean="0">
                <a:latin typeface="楷体" pitchFamily="49" charset="-122"/>
                <a:ea typeface="楷体" pitchFamily="49" charset="-122"/>
              </a:rPr>
              <a:t>这些显然有利于不同文化在多元刺激竞争中不断吸收外部有益营养而良性发展</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最终成长为</a:t>
            </a:r>
            <a:r>
              <a:rPr lang="en-US" sz="2400" smtClean="0">
                <a:latin typeface="楷体" pitchFamily="49" charset="-122"/>
                <a:ea typeface="楷体" pitchFamily="49" charset="-122"/>
              </a:rPr>
              <a:t>19</a:t>
            </a:r>
            <a:r>
              <a:rPr lang="zh-CN" altLang="en-US" sz="2400" smtClean="0">
                <a:latin typeface="楷体" pitchFamily="49" charset="-122"/>
                <a:ea typeface="楷体" pitchFamily="49" charset="-122"/>
              </a:rPr>
              <a:t>世纪末中华民族和文化共同体的五大组成部分之一”并结合所学知识可得出</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中华文化并非单纯的汉民族文化</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中国境内各民族及不同地域文化都融合于中华文化的血脉之中。少数民族的文化也为汉族文化所吸收借鉴</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促进了汉族文化的发展</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少数民族与少数民族的文化也互相交融</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互相影响</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促进了各自的发展壮大。最后归纳总结</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完成表述</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总之</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汉族和少数民族、少数民族与少数民族之间的民族交融推动了中华文化共同体意识的增强和中华民族凝聚力的增强。</a:t>
            </a:r>
            <a:endParaRPr lang="zh-CN" altLang="en-US" sz="2400">
              <a:latin typeface="楷体" pitchFamily="49" charset="-122"/>
              <a:ea typeface="楷体" pitchFamily="49" charset="-122"/>
            </a:endParaRPr>
          </a:p>
        </p:txBody>
      </p:sp>
    </p:spTree>
  </p:cSld>
  <p:clrMapOvr>
    <a:masterClrMapping/>
  </p:clrMapOvr>
  <p:transition>
    <p:diamond/>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title=""/>
          <p:cNvSpPr txBox="1"/>
          <p:nvPr/>
        </p:nvSpPr>
        <p:spPr>
          <a:xfrm>
            <a:off x="71406" y="86572"/>
            <a:ext cx="9001188" cy="1350306"/>
          </a:xfrm>
          <a:prstGeom prst="rect">
            <a:avLst/>
          </a:prstGeom>
          <a:noFill/>
        </p:spPr>
        <p:txBody>
          <a:bodyPr wrap="square" rtlCol="0">
            <a:spAutoFit/>
          </a:bodyPr>
          <a:lstStyle/>
          <a:p>
            <a:r>
              <a:rPr lang="en-US" sz="2200" smtClean="0"/>
              <a:t>2.</a:t>
            </a:r>
            <a:r>
              <a:rPr lang="en-US" sz="2200" smtClean="0">
                <a:latin typeface="楷体" pitchFamily="49" charset="-122"/>
                <a:ea typeface="楷体" pitchFamily="49" charset="-122"/>
              </a:rPr>
              <a:t>(2024·</a:t>
            </a:r>
            <a:r>
              <a:rPr lang="zh-CN" altLang="en-US" sz="2200" smtClean="0">
                <a:latin typeface="楷体" pitchFamily="49" charset="-122"/>
                <a:ea typeface="楷体" pitchFamily="49" charset="-122"/>
              </a:rPr>
              <a:t>浙江温州联考</a:t>
            </a:r>
            <a:r>
              <a:rPr lang="en-US" sz="2200" smtClean="0">
                <a:latin typeface="楷体" pitchFamily="49" charset="-122"/>
                <a:ea typeface="楷体" pitchFamily="49" charset="-122"/>
              </a:rPr>
              <a:t>)</a:t>
            </a:r>
            <a:r>
              <a:rPr lang="zh-CN" altLang="en-US" sz="2200" smtClean="0"/>
              <a:t>阅读材料</a:t>
            </a:r>
            <a:r>
              <a:rPr lang="en-US" sz="2200" smtClean="0"/>
              <a:t>,</a:t>
            </a:r>
            <a:r>
              <a:rPr lang="zh-CN" altLang="en-US" sz="2200" smtClean="0"/>
              <a:t>回答问题。</a:t>
            </a:r>
            <a:r>
              <a:rPr lang="en-US" sz="2200" smtClean="0"/>
              <a:t>(12</a:t>
            </a:r>
            <a:r>
              <a:rPr lang="zh-CN" altLang="en-US" sz="2200" smtClean="0"/>
              <a:t>分</a:t>
            </a:r>
            <a:r>
              <a:rPr lang="en-US" sz="2200" smtClean="0"/>
              <a:t>)</a:t>
            </a:r>
            <a:endParaRPr lang="zh-CN" altLang="en-US" sz="2200" smtClean="0"/>
          </a:p>
          <a:p>
            <a:r>
              <a:rPr lang="zh-CN" altLang="en-US" sz="2200" smtClean="0">
                <a:latin typeface="黑体" pitchFamily="49" charset="-122"/>
                <a:ea typeface="黑体" pitchFamily="49" charset="-122"/>
              </a:rPr>
              <a:t>材料</a:t>
            </a:r>
            <a:r>
              <a:rPr lang="zh-CN" altLang="en-US" sz="2200" smtClean="0">
                <a:latin typeface="楷体" pitchFamily="49" charset="-122"/>
                <a:ea typeface="楷体" pitchFamily="49" charset="-122"/>
              </a:rPr>
              <a:t>　都城集政治、文化礼仪、军事指挥与经济管理等功能为一体</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其地位可谓“国之大者”。下表呈现了中国古代部分王朝的都城。</a:t>
            </a:r>
            <a:endParaRPr lang="zh-CN" altLang="en-US" sz="2200">
              <a:latin typeface="楷体" pitchFamily="49" charset="-122"/>
              <a:ea typeface="楷体" pitchFamily="49" charset="-122"/>
            </a:endParaRPr>
          </a:p>
        </p:txBody>
      </p:sp>
      <p:graphicFrame>
        <p:nvGraphicFramePr>
          <p:cNvPr id="5" name="表格 4" title=""/>
          <p:cNvGraphicFramePr>
            <a:graphicFrameLocks noGrp="1"/>
          </p:cNvGraphicFramePr>
          <p:nvPr/>
        </p:nvGraphicFramePr>
        <p:xfrm>
          <a:off x="142845" y="1500180"/>
          <a:ext cx="8858311" cy="3214710"/>
        </p:xfrm>
        <a:graphic>
          <a:graphicData uri="http://schemas.openxmlformats.org/drawingml/2006/table">
            <a:tbl>
              <a:tblPr/>
              <a:tblGrid>
                <a:gridCol w="1214445"/>
                <a:gridCol w="1018569"/>
                <a:gridCol w="1737790"/>
                <a:gridCol w="126057"/>
                <a:gridCol w="1134515"/>
                <a:gridCol w="1467665"/>
                <a:gridCol w="2159270"/>
              </a:tblGrid>
              <a:tr h="357190">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王朝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都城</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所在区域</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9">
                  <a:txBody>
                    <a:bodyPr vert="horz" wrap="square"/>
                    <a:lstStyle/>
                    <a:p>
                      <a:pPr algn="ctr">
                        <a:lnSpc>
                          <a:spcPct val="100000"/>
                        </a:lnSpc>
                        <a:spcAft>
                          <a:spcPct val="0"/>
                        </a:spcAft>
                      </a:pPr>
                      <a:endParaRPr lang="zh-CN" sz="2200">
                        <a:latin typeface="楷体" pitchFamily="49" charset="-122"/>
                        <a:ea typeface="楷体" pitchFamily="49" charset="-122"/>
                        <a:cs typeface="Times New Roman"/>
                      </a:endParaRPr>
                    </a:p>
                  </a:txBody>
                  <a:tcPr marL="3810" marR="38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王朝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都城</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所在区域</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夏朝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阳城</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河南登封</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vert="horz" wrap="square"/>
                    <a:lstStyle/>
                    <a:p>
                      <a:endParaRPr lang="zh-CN" altLang="en-US"/>
                    </a:p>
                  </a:txBody>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隋唐</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长安</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陕西西安</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商朝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殷</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河南安阳</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vert="horz" wrap="square"/>
                    <a:lstStyle/>
                    <a:p>
                      <a:endParaRPr lang="zh-CN" altLang="en-US"/>
                    </a:p>
                  </a:txBody>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北宋</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东京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河南开封</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西周</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镐京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陕西西安</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vert="horz" wrap="square"/>
                    <a:lstStyle/>
                    <a:p>
                      <a:endParaRPr lang="zh-CN" altLang="en-US"/>
                    </a:p>
                  </a:txBody>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西夏</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兴庆府</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宁夏银川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东周</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洛邑</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河南洛阳</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vert="horz" wrap="square"/>
                    <a:lstStyle/>
                    <a:p>
                      <a:endParaRPr lang="zh-CN" altLang="en-US"/>
                    </a:p>
                  </a:txBody>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金朝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燕京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北京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秦朝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咸阳</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陕西咸阳</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vert="horz" wrap="square"/>
                    <a:lstStyle/>
                    <a:p>
                      <a:endParaRPr lang="zh-CN" altLang="en-US"/>
                    </a:p>
                  </a:txBody>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元朝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大都</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北京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西汉</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长安</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陕西西安</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vert="horz" wrap="square"/>
                    <a:lstStyle/>
                    <a:p>
                      <a:endParaRPr lang="zh-CN" altLang="en-US"/>
                    </a:p>
                  </a:txBody>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明朝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南京—北京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江苏南京—北京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东汉</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洛阳</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河南洛阳</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vert="horz" wrap="square"/>
                    <a:lstStyle/>
                    <a:p>
                      <a:endParaRPr lang="zh-CN" altLang="en-US"/>
                    </a:p>
                  </a:txBody>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清朝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北京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北京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东晋南朝</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建康</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200" b="1">
                          <a:latin typeface="楷体" pitchFamily="49" charset="-122"/>
                          <a:ea typeface="楷体" pitchFamily="49" charset="-122"/>
                          <a:cs typeface="Times New Roman"/>
                        </a:rPr>
                        <a:t>江苏南京</a:t>
                      </a: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vert="horz" wrap="square"/>
                    <a:lstStyle/>
                    <a:p>
                      <a:endParaRPr lang="zh-CN" altLang="en-US"/>
                    </a:p>
                  </a:txBody>
                  <a:tcPr/>
                </a:tc>
                <a:tc>
                  <a:txBody>
                    <a:bodyPr vert="horz" wrap="square"/>
                    <a:lstStyle/>
                    <a:p>
                      <a:pPr algn="ctr">
                        <a:lnSpc>
                          <a:spcPct val="100000"/>
                        </a:lnSpc>
                        <a:spcAft>
                          <a:spcPct val="0"/>
                        </a:spcAft>
                      </a:pP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endParaRPr lang="zh-CN" sz="2200">
                        <a:latin typeface="楷体" pitchFamily="49" charset="-122"/>
                        <a:ea typeface="楷体" pitchFamily="49" charset="-122"/>
                        <a:cs typeface="Times New Roman"/>
                      </a:endParaRPr>
                    </a:p>
                  </a:txBody>
                  <a:tcPr marL="3810" marR="381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push dir="u"/>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7" name="TextBox 6" title=""/>
          <p:cNvSpPr txBox="1"/>
          <p:nvPr/>
        </p:nvSpPr>
        <p:spPr>
          <a:xfrm>
            <a:off x="71406" y="113487"/>
            <a:ext cx="8929750" cy="812713"/>
          </a:xfrm>
          <a:prstGeom prst="rect">
            <a:avLst/>
          </a:prstGeom>
          <a:noFill/>
        </p:spPr>
        <p:txBody>
          <a:bodyPr wrap="square" lIns="68571" tIns="34285" rIns="68571" bIns="34285" rtlCol="0">
            <a:spAutoFit/>
          </a:bodyPr>
          <a:lstStyle/>
          <a:p>
            <a:r>
              <a:rPr lang="zh-CN" altLang="en-US" sz="2000" smtClean="0"/>
              <a:t>根据材料并结合所学中国古代史知识</a:t>
            </a:r>
            <a:r>
              <a:rPr lang="en-US" sz="2000" smtClean="0"/>
              <a:t>,</a:t>
            </a:r>
            <a:r>
              <a:rPr lang="zh-CN" altLang="en-US" sz="2000" smtClean="0"/>
              <a:t>围绕“中国古代都城”自拟论题</a:t>
            </a:r>
            <a:r>
              <a:rPr lang="en-US" sz="2000" smtClean="0"/>
              <a:t>,</a:t>
            </a:r>
            <a:r>
              <a:rPr lang="zh-CN" altLang="en-US" sz="2000" smtClean="0"/>
              <a:t>并加以阐述。</a:t>
            </a:r>
            <a:r>
              <a:rPr lang="en-US" sz="2000" smtClean="0"/>
              <a:t>(</a:t>
            </a:r>
            <a:r>
              <a:rPr lang="zh-CN" altLang="en-US" sz="2000" smtClean="0"/>
              <a:t>要求</a:t>
            </a:r>
            <a:r>
              <a:rPr lang="en-US" sz="2000" smtClean="0"/>
              <a:t>:</a:t>
            </a:r>
            <a:r>
              <a:rPr lang="zh-CN" altLang="en-US" sz="2000" smtClean="0"/>
              <a:t>观点正确</a:t>
            </a:r>
            <a:r>
              <a:rPr lang="en-US" sz="2000" smtClean="0"/>
              <a:t>,</a:t>
            </a:r>
            <a:r>
              <a:rPr lang="zh-CN" altLang="en-US" sz="2000" smtClean="0"/>
              <a:t>史论结合</a:t>
            </a:r>
            <a:r>
              <a:rPr lang="en-US" sz="2000" smtClean="0"/>
              <a:t>,</a:t>
            </a:r>
            <a:r>
              <a:rPr lang="zh-CN" altLang="en-US" sz="2000" smtClean="0"/>
              <a:t>逻辑严谨</a:t>
            </a:r>
            <a:r>
              <a:rPr lang="en-US" sz="2000" smtClean="0"/>
              <a:t>)(12</a:t>
            </a:r>
            <a:r>
              <a:rPr lang="zh-CN" altLang="en-US" sz="2000" smtClean="0"/>
              <a:t>分</a:t>
            </a:r>
            <a:r>
              <a:rPr lang="en-US" sz="2000" smtClean="0"/>
              <a:t>)</a:t>
            </a:r>
            <a:endParaRPr lang="zh-CN" altLang="en-US" sz="2000"/>
          </a:p>
        </p:txBody>
      </p:sp>
      <p:sp>
        <p:nvSpPr>
          <p:cNvPr id="8" name="TextBox 7" title=""/>
          <p:cNvSpPr txBox="1"/>
          <p:nvPr/>
        </p:nvSpPr>
        <p:spPr>
          <a:xfrm>
            <a:off x="105967" y="1001745"/>
            <a:ext cx="8966627" cy="4070335"/>
          </a:xfrm>
          <a:prstGeom prst="rect">
            <a:avLst/>
          </a:prstGeom>
          <a:noFill/>
        </p:spPr>
        <p:txBody>
          <a:bodyPr wrap="square" lIns="68571" tIns="34285" rIns="68571" bIns="34285" rtlCol="0">
            <a:spAutoFit/>
          </a:bodyPr>
          <a:lstStyle/>
          <a:p>
            <a:r>
              <a:rPr lang="zh-CN" altLang="en-US" sz="2000" smtClean="0">
                <a:solidFill>
                  <a:srgbClr val="FF0000"/>
                </a:solidFill>
                <a:latin typeface="黑体" pitchFamily="49" charset="-122"/>
                <a:ea typeface="黑体" pitchFamily="49" charset="-122"/>
              </a:rPr>
              <a:t>答案</a:t>
            </a:r>
            <a:r>
              <a:rPr lang="en-US" sz="2000" smtClean="0">
                <a:solidFill>
                  <a:srgbClr val="FF0000"/>
                </a:solidFill>
                <a:latin typeface="黑体" pitchFamily="49" charset="-122"/>
                <a:ea typeface="黑体" pitchFamily="49" charset="-122"/>
              </a:rPr>
              <a:t>:</a:t>
            </a:r>
            <a:r>
              <a:rPr lang="zh-CN" altLang="en-US" sz="2000" smtClean="0"/>
              <a:t>示例一</a:t>
            </a:r>
          </a:p>
          <a:p>
            <a:r>
              <a:rPr lang="zh-CN" altLang="en-US" sz="2000" smtClean="0"/>
              <a:t>论题</a:t>
            </a:r>
            <a:r>
              <a:rPr lang="en-US" sz="2000" smtClean="0"/>
              <a:t>:</a:t>
            </a:r>
            <a:r>
              <a:rPr lang="zh-CN" altLang="en-US" sz="2000" smtClean="0"/>
              <a:t>明清时期北京上升为全国政治中心。</a:t>
            </a:r>
          </a:p>
          <a:p>
            <a:r>
              <a:rPr lang="zh-CN" altLang="en-US" sz="2000" smtClean="0"/>
              <a:t>北京位于东北大平原、华北大平原和内蒙古高原三大地理单元的交接地带。汉唐时期北京是中原政权的边陲重镇。五代到北宋时期</a:t>
            </a:r>
            <a:r>
              <a:rPr lang="en-US" sz="2000" smtClean="0"/>
              <a:t>,</a:t>
            </a:r>
            <a:r>
              <a:rPr lang="zh-CN" altLang="en-US" sz="2000" smtClean="0"/>
              <a:t>契丹族建立辽朝</a:t>
            </a:r>
            <a:r>
              <a:rPr lang="en-US" sz="2000" smtClean="0"/>
              <a:t>,</a:t>
            </a:r>
            <a:r>
              <a:rPr lang="zh-CN" altLang="en-US" sz="2000" smtClean="0"/>
              <a:t>改幽州为南京</a:t>
            </a:r>
            <a:r>
              <a:rPr lang="en-US" sz="2000" smtClean="0"/>
              <a:t>,</a:t>
            </a:r>
            <a:r>
              <a:rPr lang="zh-CN" altLang="en-US" sz="2000" smtClean="0"/>
              <a:t>作为向南发展的基地</a:t>
            </a:r>
            <a:r>
              <a:rPr lang="en-US" sz="2000" smtClean="0"/>
              <a:t>,</a:t>
            </a:r>
            <a:r>
              <a:rPr lang="zh-CN" altLang="en-US" sz="2000" smtClean="0"/>
              <a:t>女真族建立金朝</a:t>
            </a:r>
            <a:r>
              <a:rPr lang="en-US" sz="2000" smtClean="0"/>
              <a:t>,1153</a:t>
            </a:r>
            <a:r>
              <a:rPr lang="zh-CN" altLang="en-US" sz="2000" smtClean="0"/>
              <a:t>年</a:t>
            </a:r>
            <a:r>
              <a:rPr lang="en-US" sz="2000" smtClean="0"/>
              <a:t>,</a:t>
            </a:r>
            <a:r>
              <a:rPr lang="zh-CN" altLang="en-US" sz="2000" smtClean="0"/>
              <a:t>金迁都燕京</a:t>
            </a:r>
            <a:r>
              <a:rPr lang="en-US" sz="2000" smtClean="0"/>
              <a:t>,</a:t>
            </a:r>
            <a:r>
              <a:rPr lang="zh-CN" altLang="en-US" sz="2000" smtClean="0"/>
              <a:t>成为金朝后期的统治中心。元朝建立后</a:t>
            </a:r>
            <a:r>
              <a:rPr lang="en-US" sz="2000" smtClean="0"/>
              <a:t>,</a:t>
            </a:r>
            <a:r>
              <a:rPr lang="zh-CN" altLang="en-US" sz="2000" smtClean="0"/>
              <a:t>改燕京为大都</a:t>
            </a:r>
            <a:r>
              <a:rPr lang="en-US" sz="2000" smtClean="0"/>
              <a:t>,</a:t>
            </a:r>
            <a:r>
              <a:rPr lang="zh-CN" altLang="en-US" sz="2000" smtClean="0"/>
              <a:t>从此成为统一国家的都城。元朝、清朝定都北京</a:t>
            </a:r>
            <a:r>
              <a:rPr lang="en-US" sz="2000" smtClean="0"/>
              <a:t>,</a:t>
            </a:r>
            <a:r>
              <a:rPr lang="zh-CN" altLang="en-US" sz="2000" smtClean="0"/>
              <a:t>进一步促进了民族交往交流交融。</a:t>
            </a:r>
          </a:p>
          <a:p>
            <a:r>
              <a:rPr lang="zh-CN" altLang="en-US" sz="2000" smtClean="0"/>
              <a:t>北京从汉唐时期的边陲重镇成长为统一国家的政治中心</a:t>
            </a:r>
            <a:r>
              <a:rPr lang="en-US" sz="2000" smtClean="0"/>
              <a:t>,</a:t>
            </a:r>
            <a:r>
              <a:rPr lang="zh-CN" altLang="en-US" sz="2000" smtClean="0"/>
              <a:t>使草原、东北地区和中原地区的政治、经济、文化关系更加密切</a:t>
            </a:r>
            <a:r>
              <a:rPr lang="en-US" sz="2000" smtClean="0"/>
              <a:t>,</a:t>
            </a:r>
            <a:r>
              <a:rPr lang="zh-CN" altLang="en-US" sz="2000" smtClean="0"/>
              <a:t>对统一多民族国家的巩固和发展具有重要意义。</a:t>
            </a:r>
            <a:r>
              <a:rPr lang="en-US" sz="2000" smtClean="0"/>
              <a:t>(12</a:t>
            </a:r>
            <a:r>
              <a:rPr lang="zh-CN" altLang="en-US" sz="2000" smtClean="0"/>
              <a:t>分</a:t>
            </a:r>
            <a:r>
              <a:rPr lang="en-US" sz="2000" smtClean="0"/>
              <a:t>)</a:t>
            </a:r>
            <a:endParaRPr lang="zh-CN" altLang="en-US" sz="200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7" name="TextBox 6" title=""/>
          <p:cNvSpPr txBox="1"/>
          <p:nvPr/>
        </p:nvSpPr>
        <p:spPr>
          <a:xfrm>
            <a:off x="71406" y="113487"/>
            <a:ext cx="8929750" cy="4802458"/>
          </a:xfrm>
          <a:prstGeom prst="rect">
            <a:avLst/>
          </a:prstGeom>
          <a:noFill/>
        </p:spPr>
        <p:txBody>
          <a:bodyPr wrap="square" lIns="68571" tIns="34285" rIns="68571" bIns="34285" rtlCol="0">
            <a:spAutoFit/>
          </a:bodyPr>
          <a:lstStyle/>
          <a:p>
            <a:r>
              <a:rPr lang="zh-CN" altLang="en-US" sz="2400" smtClean="0"/>
              <a:t>示例二</a:t>
            </a:r>
          </a:p>
          <a:p>
            <a:r>
              <a:rPr lang="zh-CN" altLang="en-US" sz="2400" smtClean="0"/>
              <a:t>论题</a:t>
            </a:r>
            <a:r>
              <a:rPr lang="en-US" sz="2400" smtClean="0"/>
              <a:t>:</a:t>
            </a:r>
            <a:r>
              <a:rPr lang="zh-CN" altLang="en-US" sz="2400" smtClean="0"/>
              <a:t>中国古代都城的选址体现了“大一统”的理念。</a:t>
            </a:r>
          </a:p>
          <a:p>
            <a:r>
              <a:rPr lang="zh-CN" altLang="en-US" sz="2400" smtClean="0"/>
              <a:t>中国古代都城多分布在黄河流域和长江流域</a:t>
            </a:r>
            <a:r>
              <a:rPr lang="en-US" sz="2400" smtClean="0"/>
              <a:t>,</a:t>
            </a:r>
            <a:r>
              <a:rPr lang="zh-CN" altLang="en-US" sz="2400" smtClean="0"/>
              <a:t>这与中国特殊的地理环境有关</a:t>
            </a:r>
            <a:r>
              <a:rPr lang="en-US" sz="2400" smtClean="0"/>
              <a:t>,</a:t>
            </a:r>
            <a:r>
              <a:rPr lang="zh-CN" altLang="en-US" sz="2400" smtClean="0"/>
              <a:t>以黄河与长江两大流域为主体的农业地区和以草原绿洲为主的游牧地区</a:t>
            </a:r>
            <a:r>
              <a:rPr lang="en-US" sz="2400" smtClean="0"/>
              <a:t>,</a:t>
            </a:r>
            <a:r>
              <a:rPr lang="zh-CN" altLang="en-US" sz="2400" smtClean="0"/>
              <a:t>决定了西安、洛阳、北京是最佳选择。秦汉隋唐交流的主要区域在西北</a:t>
            </a:r>
            <a:r>
              <a:rPr lang="en-US" sz="2400" smtClean="0"/>
              <a:t>,</a:t>
            </a:r>
            <a:r>
              <a:rPr lang="zh-CN" altLang="en-US" sz="2400" smtClean="0"/>
              <a:t>都城选择以西安、洛阳为主</a:t>
            </a:r>
            <a:r>
              <a:rPr lang="en-US" sz="2400" smtClean="0"/>
              <a:t>,</a:t>
            </a:r>
            <a:r>
              <a:rPr lang="zh-CN" altLang="en-US" sz="2400" smtClean="0"/>
              <a:t>宋元明清交流的主要区域在北方和东北</a:t>
            </a:r>
            <a:r>
              <a:rPr lang="en-US" sz="2400" smtClean="0"/>
              <a:t>,</a:t>
            </a:r>
            <a:r>
              <a:rPr lang="zh-CN" altLang="en-US" sz="2400" smtClean="0"/>
              <a:t>都城选择以北京为主。中国古代都城选址有利于各民族交往交流交融持续发展</a:t>
            </a:r>
            <a:r>
              <a:rPr lang="en-US" sz="2400" smtClean="0"/>
              <a:t>,</a:t>
            </a:r>
            <a:r>
              <a:rPr lang="zh-CN" altLang="en-US" sz="2400" smtClean="0"/>
              <a:t>不断增强大一统意识。</a:t>
            </a:r>
          </a:p>
          <a:p>
            <a:r>
              <a:rPr lang="zh-CN" altLang="en-US" sz="2400" smtClean="0"/>
              <a:t>总之</a:t>
            </a:r>
            <a:r>
              <a:rPr lang="en-US" sz="2400" smtClean="0"/>
              <a:t>,</a:t>
            </a:r>
            <a:r>
              <a:rPr lang="zh-CN" altLang="en-US" sz="2400" smtClean="0"/>
              <a:t>中国古代都城选址深受传统思想文化的影响</a:t>
            </a:r>
            <a:r>
              <a:rPr lang="en-US" sz="2400" smtClean="0"/>
              <a:t>,</a:t>
            </a:r>
            <a:r>
              <a:rPr lang="zh-CN" altLang="en-US" sz="2400" smtClean="0"/>
              <a:t>勾勒出中国古代统一多民族国家演进的历史脉络</a:t>
            </a:r>
            <a:r>
              <a:rPr lang="en-US" sz="2400" smtClean="0"/>
              <a:t>,</a:t>
            </a:r>
            <a:r>
              <a:rPr lang="zh-CN" altLang="en-US" sz="2400" smtClean="0"/>
              <a:t>对后世影响深远。</a:t>
            </a:r>
            <a:r>
              <a:rPr lang="en-US" sz="2400" smtClean="0"/>
              <a:t>(12</a:t>
            </a:r>
            <a:r>
              <a:rPr lang="zh-CN" altLang="en-US" sz="2400" smtClean="0"/>
              <a:t>分</a:t>
            </a:r>
            <a:r>
              <a:rPr lang="en-US" sz="2400" smtClean="0"/>
              <a:t>)</a:t>
            </a:r>
            <a:endParaRPr lang="zh-CN" altLang="en-US" sz="2400"/>
          </a:p>
        </p:txBody>
      </p:sp>
    </p:spTree>
  </p:cSld>
  <p:clrMapOvr>
    <a:masterClrMapping/>
  </p:clrMapOvr>
  <p:transition>
    <p:pull dir="u"/>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105967" y="81027"/>
            <a:ext cx="8895189" cy="4848177"/>
          </a:xfrm>
          <a:prstGeom prst="rect">
            <a:avLst/>
          </a:prstGeom>
          <a:noFill/>
        </p:spPr>
        <p:txBody>
          <a:bodyPr wrap="square" lIns="68571" tIns="34285" rIns="68571" bIns="34285" rtlCol="0">
            <a:spAutoFit/>
          </a:bodyPr>
          <a:lstStyle/>
          <a:p>
            <a:r>
              <a:rPr lang="zh-CN" altLang="en-US" sz="2200" smtClean="0">
                <a:solidFill>
                  <a:srgbClr val="FF0000"/>
                </a:solidFill>
                <a:latin typeface="黑体" pitchFamily="49" charset="-122"/>
                <a:ea typeface="黑体" pitchFamily="49" charset="-122"/>
              </a:rPr>
              <a:t>解析</a:t>
            </a:r>
            <a:r>
              <a:rPr lang="en-US" sz="2200" smtClean="0">
                <a:solidFill>
                  <a:srgbClr val="FF0000"/>
                </a:solidFill>
                <a:latin typeface="黑体" pitchFamily="49" charset="-122"/>
                <a:ea typeface="黑体" pitchFamily="49" charset="-122"/>
              </a:rPr>
              <a:t>:</a:t>
            </a:r>
            <a:r>
              <a:rPr lang="zh-CN" altLang="en-US" sz="2200" smtClean="0">
                <a:latin typeface="楷体" pitchFamily="49" charset="-122"/>
                <a:ea typeface="楷体" pitchFamily="49" charset="-122"/>
              </a:rPr>
              <a:t>首先解读材料</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材料主要以表格形式呈现了中国古代部分王朝都城情况。题干要求根据材料并结合所学中国古代史知识</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围绕“中国古代都城”自拟论题</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并加以阐述。可以选择北京</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形成论题</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明清时期北京上升为全国政治中心。其次根据所拟论题进行阐述</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从北京兴起、发展历史、作为都城的影响等角度阐释。如北京位于东北大平原、华北大平原和内蒙古高原三大地理单元的交接地带。汉唐时期北京是中原政权的边陲重镇。五代到北宋时期</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契丹族建立辽朝</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改幽州为南京</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作为向南发展的基地</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女真族建立金朝</a:t>
            </a:r>
            <a:r>
              <a:rPr lang="en-US" sz="2200" smtClean="0">
                <a:latin typeface="楷体" pitchFamily="49" charset="-122"/>
                <a:ea typeface="楷体" pitchFamily="49" charset="-122"/>
              </a:rPr>
              <a:t>,1153</a:t>
            </a:r>
            <a:r>
              <a:rPr lang="zh-CN" altLang="en-US" sz="2200" smtClean="0">
                <a:latin typeface="楷体" pitchFamily="49" charset="-122"/>
                <a:ea typeface="楷体" pitchFamily="49" charset="-122"/>
              </a:rPr>
              <a:t>年</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金迁都燕京</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成为金朝后期的统治中心。元朝建立后</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改燕京为大都</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从此成为统一国家的都城。元朝、清朝定都北京</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主要是在少数民族入主中原的背景下发生</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进一步促进了民族交往交流交融。</a:t>
            </a:r>
            <a:endParaRPr lang="zh-CN" altLang="en-US" sz="2200">
              <a:latin typeface="楷体" pitchFamily="49" charset="-122"/>
              <a:ea typeface="楷体" pitchFamily="49" charset="-122"/>
            </a:endParaRPr>
          </a:p>
        </p:txBody>
      </p:sp>
    </p:spTree>
  </p:cSld>
  <p:clrMapOvr>
    <a:masterClrMapping/>
  </p:clrMapOvr>
  <p:transition>
    <p:pull dir="ru"/>
  </p:transition>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142844" y="81027"/>
            <a:ext cx="8823751" cy="4870554"/>
          </a:xfrm>
          <a:prstGeom prst="rect">
            <a:avLst/>
          </a:prstGeom>
          <a:noFill/>
        </p:spPr>
        <p:txBody>
          <a:bodyPr wrap="square" lIns="68571" tIns="34285" rIns="68571" bIns="34285" rtlCol="0">
            <a:spAutoFit/>
          </a:bodyPr>
          <a:lstStyle/>
          <a:p>
            <a:r>
              <a:rPr lang="zh-CN" altLang="en-US" sz="2000" smtClean="0">
                <a:latin typeface="楷体" pitchFamily="49" charset="-122"/>
                <a:ea typeface="楷体" pitchFamily="49" charset="-122"/>
              </a:rPr>
              <a:t>最后总结</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北京从汉唐时期的边陲重镇成长为统一国家的政治中心</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使草原、东北地区和中原地区的政治、经济、文化关系更加密切</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对统一多民族国家的巩固和发展具有重要意义。另外也可以选择其他角度</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如总体上看</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中国古代都城的选址体现了“大一统”的理念。然后根据表格内容及所学知识</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从定都所在地以及定都于此的原因、影响等角度阐述</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中国古代都城多分布在黄河流域和长江流域</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这与中国特殊的地理环境有关</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以黄河与长江两大流域为主体的农业地区和以草原绿洲为主的游牧地区</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决定了西安、洛阳、北京是最佳选择。秦汉隋唐交流的主要区域在西北</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都城选择以西安、洛阳为主</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宋元明清交流的主要区域在北方和东北</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都城选择以北京为主。中国古代都城选址有利于各民族交往交流交融持续发展</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不断增强大一统意识。最后总结</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总之</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中国古代都城选址深受传统思想文化的影响</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勾勒出中国古代统一多民族国家演进的历史脉络</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对后世影响深远。</a:t>
            </a:r>
            <a:endParaRPr lang="zh-CN" altLang="en-US" sz="2000">
              <a:latin typeface="楷体" pitchFamily="49" charset="-122"/>
              <a:ea typeface="楷体" pitchFamily="49" charset="-122"/>
            </a:endParaRPr>
          </a:p>
        </p:txBody>
      </p:sp>
    </p:spTree>
  </p:cSld>
  <p:clrMapOvr>
    <a:masterClrMapping/>
  </p:clrMapOvr>
  <p:transition>
    <p:pull dir="u"/>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aphicFrame>
        <p:nvGraphicFramePr>
          <p:cNvPr id="7" name="表格 6" title=""/>
          <p:cNvGraphicFramePr>
            <a:graphicFrameLocks noGrp="1"/>
          </p:cNvGraphicFramePr>
          <p:nvPr/>
        </p:nvGraphicFramePr>
        <p:xfrm>
          <a:off x="142844" y="539750"/>
          <a:ext cx="8858312" cy="3034988"/>
        </p:xfrm>
        <a:graphic>
          <a:graphicData uri="http://schemas.openxmlformats.org/drawingml/2006/table">
            <a:tbl>
              <a:tblPr/>
              <a:tblGrid>
                <a:gridCol w="2500330"/>
                <a:gridCol w="6357982"/>
              </a:tblGrid>
              <a:tr h="545784">
                <a:tc>
                  <a:txBody>
                    <a:bodyPr vert="horz" wrap="square"/>
                    <a:lstStyle/>
                    <a:p>
                      <a:pPr algn="ctr">
                        <a:lnSpc>
                          <a:spcPct val="150000"/>
                        </a:lnSpc>
                        <a:spcAft>
                          <a:spcPct val="0"/>
                        </a:spcAft>
                      </a:pPr>
                      <a:r>
                        <a:rPr lang="zh-CN" sz="2400" b="1">
                          <a:latin typeface="宋体" pitchFamily="2" charset="-122"/>
                          <a:ea typeface="宋体" pitchFamily="2" charset="-122"/>
                          <a:cs typeface="Times New Roman"/>
                        </a:rPr>
                        <a:t>表述成文</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nSpc>
                          <a:spcPct val="150000"/>
                        </a:lnSpc>
                        <a:spcAft>
                          <a:spcPct val="0"/>
                        </a:spcAft>
                      </a:pPr>
                      <a:r>
                        <a:rPr lang="zh-CN" sz="2400" b="1">
                          <a:latin typeface="宋体" pitchFamily="2" charset="-122"/>
                          <a:ea typeface="宋体" pitchFamily="2" charset="-122"/>
                          <a:cs typeface="Times New Roman"/>
                        </a:rPr>
                        <a:t>应以文章的形式来呈现</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86348">
                <a:tc>
                  <a:txBody>
                    <a:bodyPr vert="horz" wrap="square"/>
                    <a:lstStyle/>
                    <a:p>
                      <a:pPr algn="ctr">
                        <a:lnSpc>
                          <a:spcPct val="150000"/>
                        </a:lnSpc>
                        <a:spcAft>
                          <a:spcPct val="0"/>
                        </a:spcAft>
                      </a:pPr>
                      <a:r>
                        <a:rPr lang="zh-CN" sz="2400" b="1">
                          <a:latin typeface="宋体" pitchFamily="2" charset="-122"/>
                          <a:ea typeface="宋体" pitchFamily="2" charset="-122"/>
                          <a:cs typeface="Times New Roman"/>
                        </a:rPr>
                        <a:t>语言精练</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nSpc>
                          <a:spcPct val="150000"/>
                        </a:lnSpc>
                        <a:spcAft>
                          <a:spcPct val="0"/>
                        </a:spcAft>
                      </a:pPr>
                      <a:r>
                        <a:rPr lang="zh-CN" sz="2400" b="1">
                          <a:latin typeface="宋体" pitchFamily="2" charset="-122"/>
                          <a:ea typeface="宋体" pitchFamily="2" charset="-122"/>
                          <a:cs typeface="Times New Roman"/>
                        </a:rPr>
                        <a:t>历史小论文一般都有字数限制</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应抓住材料中的关键信息</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在充分理解材料和命题意图的基础上</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先打草稿再动笔</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以保证语言精练</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切中要害</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circle/>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title=""/>
          <p:cNvSpPr txBox="1"/>
          <p:nvPr/>
        </p:nvSpPr>
        <p:spPr>
          <a:xfrm>
            <a:off x="89504" y="90394"/>
            <a:ext cx="8929750" cy="1052596"/>
          </a:xfrm>
          <a:prstGeom prst="rect">
            <a:avLst/>
          </a:prstGeom>
          <a:noFill/>
        </p:spPr>
        <p:txBody>
          <a:bodyPr wrap="square" rtlCol="0">
            <a:spAutoFit/>
          </a:bodyPr>
          <a:lstStyle/>
          <a:p>
            <a:r>
              <a:rPr lang="en-US" sz="2400" smtClean="0"/>
              <a:t>3.</a:t>
            </a:r>
            <a:r>
              <a:rPr lang="en-US" sz="2400" smtClean="0">
                <a:latin typeface="楷体" pitchFamily="49" charset="-122"/>
                <a:ea typeface="楷体" pitchFamily="49" charset="-122"/>
              </a:rPr>
              <a:t>(2024·</a:t>
            </a:r>
            <a:r>
              <a:rPr lang="zh-CN" altLang="en-US" sz="2400" smtClean="0">
                <a:latin typeface="楷体" pitchFamily="49" charset="-122"/>
                <a:ea typeface="楷体" pitchFamily="49" charset="-122"/>
              </a:rPr>
              <a:t>浙江宁波三模</a:t>
            </a:r>
            <a:r>
              <a:rPr lang="en-US" sz="2400" smtClean="0">
                <a:latin typeface="楷体" pitchFamily="49" charset="-122"/>
                <a:ea typeface="楷体" pitchFamily="49" charset="-122"/>
              </a:rPr>
              <a:t>)</a:t>
            </a:r>
            <a:r>
              <a:rPr lang="zh-CN" altLang="en-US" sz="2400" smtClean="0"/>
              <a:t>阅读材料</a:t>
            </a:r>
            <a:r>
              <a:rPr lang="en-US" sz="2400" smtClean="0"/>
              <a:t>,</a:t>
            </a:r>
            <a:r>
              <a:rPr lang="zh-CN" altLang="en-US" sz="2400" smtClean="0"/>
              <a:t>回答问题。</a:t>
            </a:r>
            <a:r>
              <a:rPr lang="en-US" sz="2400" smtClean="0"/>
              <a:t>(12</a:t>
            </a:r>
            <a:r>
              <a:rPr lang="zh-CN" altLang="en-US" sz="2400" smtClean="0"/>
              <a:t>分</a:t>
            </a:r>
            <a:r>
              <a:rPr lang="en-US" sz="2400" smtClean="0"/>
              <a:t>)</a:t>
            </a:r>
            <a:endParaRPr lang="zh-CN" altLang="en-US" sz="2400" smtClean="0"/>
          </a:p>
          <a:p>
            <a:r>
              <a:rPr lang="zh-CN" altLang="en-US" sz="2400" smtClean="0">
                <a:latin typeface="黑体" pitchFamily="49" charset="-122"/>
                <a:ea typeface="黑体" pitchFamily="49" charset="-122"/>
              </a:rPr>
              <a:t>材料</a:t>
            </a:r>
            <a:endParaRPr lang="zh-CN" altLang="en-US" sz="2400">
              <a:latin typeface="黑体" pitchFamily="49" charset="-122"/>
              <a:ea typeface="黑体" pitchFamily="49" charset="-122"/>
            </a:endParaRPr>
          </a:p>
        </p:txBody>
      </p:sp>
      <p:pic>
        <p:nvPicPr>
          <p:cNvPr id="3" name="H24Z2LLS35.eps" title=""/>
          <p:cNvPicPr/>
          <p:nvPr/>
        </p:nvPicPr>
        <p:blipFill>
          <a:blip r:embed="rId2"/>
          <a:stretch>
            <a:fillRect/>
          </a:stretch>
        </p:blipFill>
        <p:spPr>
          <a:xfrm>
            <a:off x="2000232" y="642924"/>
            <a:ext cx="4143404" cy="3168034"/>
          </a:xfrm>
          <a:prstGeom prst="rect">
            <a:avLst/>
          </a:prstGeom>
        </p:spPr>
      </p:pic>
      <p:sp>
        <p:nvSpPr>
          <p:cNvPr id="5" name="TextBox 4" title=""/>
          <p:cNvSpPr txBox="1"/>
          <p:nvPr/>
        </p:nvSpPr>
        <p:spPr>
          <a:xfrm>
            <a:off x="89504" y="4000510"/>
            <a:ext cx="8929750" cy="984500"/>
          </a:xfrm>
          <a:prstGeom prst="rect">
            <a:avLst/>
          </a:prstGeom>
          <a:noFill/>
        </p:spPr>
        <p:txBody>
          <a:bodyPr wrap="square" rtlCol="0">
            <a:spAutoFit/>
          </a:bodyPr>
          <a:lstStyle/>
          <a:p>
            <a:r>
              <a:rPr lang="zh-CN" altLang="en-US" sz="2400" smtClean="0"/>
              <a:t>根据材料中的信息并结合所学知识</a:t>
            </a:r>
            <a:r>
              <a:rPr lang="en-US" sz="2400" smtClean="0"/>
              <a:t>,</a:t>
            </a:r>
            <a:r>
              <a:rPr lang="zh-CN" altLang="en-US" sz="2400" smtClean="0"/>
              <a:t>写一篇历史小论文。</a:t>
            </a:r>
            <a:r>
              <a:rPr lang="en-US" sz="2400" smtClean="0"/>
              <a:t>(</a:t>
            </a:r>
            <a:r>
              <a:rPr lang="zh-CN" altLang="en-US" sz="2400" smtClean="0"/>
              <a:t>要求</a:t>
            </a:r>
            <a:r>
              <a:rPr lang="en-US" sz="2400" smtClean="0"/>
              <a:t>:</a:t>
            </a:r>
            <a:r>
              <a:rPr lang="zh-CN" altLang="en-US" sz="2400" smtClean="0"/>
              <a:t>立论正确</a:t>
            </a:r>
            <a:r>
              <a:rPr lang="en-US" sz="2400" smtClean="0"/>
              <a:t>,</a:t>
            </a:r>
            <a:r>
              <a:rPr lang="zh-CN" altLang="en-US" sz="2400" smtClean="0"/>
              <a:t>史论结合</a:t>
            </a:r>
            <a:r>
              <a:rPr lang="en-US" sz="2400" smtClean="0"/>
              <a:t>,</a:t>
            </a:r>
            <a:r>
              <a:rPr lang="zh-CN" altLang="en-US" sz="2400" smtClean="0"/>
              <a:t>史实充分</a:t>
            </a:r>
            <a:r>
              <a:rPr lang="en-US" sz="2400" smtClean="0"/>
              <a:t>,</a:t>
            </a:r>
            <a:r>
              <a:rPr lang="zh-CN" altLang="en-US" sz="2400" smtClean="0"/>
              <a:t>逻辑严谨</a:t>
            </a:r>
            <a:r>
              <a:rPr lang="en-US" sz="2400" smtClean="0"/>
              <a:t>,</a:t>
            </a:r>
            <a:r>
              <a:rPr lang="zh-CN" altLang="en-US" sz="2400" smtClean="0"/>
              <a:t>表述成文</a:t>
            </a:r>
            <a:r>
              <a:rPr lang="en-US" sz="2400" smtClean="0"/>
              <a:t>)(12</a:t>
            </a:r>
            <a:r>
              <a:rPr lang="zh-CN" altLang="en-US" sz="2400" smtClean="0"/>
              <a:t>分</a:t>
            </a:r>
            <a:r>
              <a:rPr lang="en-US" sz="2400" smtClean="0"/>
              <a:t>)</a:t>
            </a:r>
            <a:endParaRPr lang="zh-CN" altLang="en-US" sz="2400"/>
          </a:p>
        </p:txBody>
      </p:sp>
    </p:spTree>
  </p:cSld>
  <p:clrMapOvr>
    <a:masterClrMapping/>
  </p:clrMapOvr>
  <p:transition>
    <p:newsflash/>
  </p:transition>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title=""/>
          <p:cNvSpPr txBox="1"/>
          <p:nvPr/>
        </p:nvSpPr>
        <p:spPr>
          <a:xfrm>
            <a:off x="105967" y="332759"/>
            <a:ext cx="8966627" cy="4390423"/>
          </a:xfrm>
          <a:prstGeom prst="rect">
            <a:avLst/>
          </a:prstGeom>
          <a:noFill/>
        </p:spPr>
        <p:txBody>
          <a:bodyPr wrap="square" lIns="68571" tIns="34285" rIns="68571" bIns="34285" rtlCol="0">
            <a:spAutoFit/>
          </a:bodyPr>
          <a:lstStyle/>
          <a:p>
            <a:r>
              <a:rPr lang="zh-CN" altLang="en-US" sz="2400" smtClean="0">
                <a:solidFill>
                  <a:srgbClr val="FF0000"/>
                </a:solidFill>
                <a:latin typeface="黑体" pitchFamily="49" charset="-122"/>
                <a:ea typeface="黑体" pitchFamily="49" charset="-122"/>
              </a:rPr>
              <a:t>答案</a:t>
            </a:r>
            <a:r>
              <a:rPr lang="en-US" sz="2400" smtClean="0">
                <a:solidFill>
                  <a:srgbClr val="FF0000"/>
                </a:solidFill>
                <a:latin typeface="黑体" pitchFamily="49" charset="-122"/>
                <a:ea typeface="黑体" pitchFamily="49" charset="-122"/>
              </a:rPr>
              <a:t>:</a:t>
            </a:r>
            <a:r>
              <a:rPr lang="zh-CN" altLang="en-US" sz="2400" smtClean="0"/>
              <a:t>示例</a:t>
            </a:r>
          </a:p>
          <a:p>
            <a:r>
              <a:rPr lang="zh-CN" altLang="en-US" sz="2400" smtClean="0"/>
              <a:t>劳模精神是时代发展的力量。</a:t>
            </a:r>
          </a:p>
          <a:p>
            <a:r>
              <a:rPr lang="zh-CN" altLang="en-US" sz="2400" smtClean="0"/>
              <a:t>新中国成立初期</a:t>
            </a:r>
            <a:r>
              <a:rPr lang="en-US" sz="2400" smtClean="0"/>
              <a:t>,</a:t>
            </a:r>
            <a:r>
              <a:rPr lang="zh-CN" altLang="en-US" sz="2400" smtClean="0"/>
              <a:t>国家面临巩固政权、恢复国民经济和抗美援朝的任务。为此</a:t>
            </a:r>
            <a:r>
              <a:rPr lang="en-US" sz="2400" smtClean="0"/>
              <a:t>,</a:t>
            </a:r>
            <a:r>
              <a:rPr lang="zh-CN" altLang="en-US" sz="2400" smtClean="0"/>
              <a:t>党和政府在农业和工业领域纷纷开展爱国主义生产竞赛。人们劳动热情高涨、踊跃参加竞赛</a:t>
            </a:r>
            <a:r>
              <a:rPr lang="en-US" sz="2400" smtClean="0"/>
              <a:t>,</a:t>
            </a:r>
            <a:r>
              <a:rPr lang="zh-CN" altLang="en-US" sz="2400" smtClean="0"/>
              <a:t>积极效仿劳模</a:t>
            </a:r>
            <a:r>
              <a:rPr lang="en-US" sz="2400" smtClean="0"/>
              <a:t>,</a:t>
            </a:r>
            <a:r>
              <a:rPr lang="zh-CN" altLang="en-US" sz="2400" smtClean="0"/>
              <a:t>劳动竞赛逐渐成为人们的日常劳动方式和生活方式</a:t>
            </a:r>
            <a:r>
              <a:rPr lang="en-US" sz="2400" smtClean="0"/>
              <a:t>,</a:t>
            </a:r>
            <a:r>
              <a:rPr lang="zh-CN" altLang="en-US" sz="2400" smtClean="0"/>
              <a:t>为国民经济恢复和抗美援朝的胜利作出了杰出的贡献。</a:t>
            </a:r>
          </a:p>
          <a:p>
            <a:r>
              <a:rPr lang="zh-CN" altLang="en-US" sz="2400" smtClean="0"/>
              <a:t>画面中</a:t>
            </a:r>
            <a:r>
              <a:rPr lang="en-US" sz="2400" smtClean="0"/>
              <a:t>,</a:t>
            </a:r>
            <a:r>
              <a:rPr lang="zh-CN" altLang="en-US" sz="2400" smtClean="0"/>
              <a:t>劳模归来</a:t>
            </a:r>
            <a:r>
              <a:rPr lang="en-US" sz="2400" smtClean="0"/>
              <a:t>,</a:t>
            </a:r>
            <a:r>
              <a:rPr lang="zh-CN" altLang="en-US" sz="2400" smtClean="0"/>
              <a:t>周边群众簇拥在前。整个画面体现出当时人们对劳模的崇敬</a:t>
            </a:r>
            <a:r>
              <a:rPr lang="en-US" sz="2400" smtClean="0"/>
              <a:t>,</a:t>
            </a:r>
            <a:r>
              <a:rPr lang="zh-CN" altLang="en-US" sz="2400" smtClean="0"/>
              <a:t>反映那个时代人们积极投身新中国建设的时代风貌。</a:t>
            </a:r>
            <a:endParaRPr lang="zh-CN" altLang="en-US" sz="2400"/>
          </a:p>
        </p:txBody>
      </p:sp>
    </p:spTree>
  </p:cSld>
  <p:clrMapOvr>
    <a:masterClrMapping/>
  </p:clrMapOvr>
  <p:transition>
    <p:pull dir="ld"/>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title=""/>
          <p:cNvSpPr txBox="1"/>
          <p:nvPr/>
        </p:nvSpPr>
        <p:spPr>
          <a:xfrm>
            <a:off x="105967" y="332759"/>
            <a:ext cx="8966627" cy="3306664"/>
          </a:xfrm>
          <a:prstGeom prst="rect">
            <a:avLst/>
          </a:prstGeom>
          <a:noFill/>
        </p:spPr>
        <p:txBody>
          <a:bodyPr wrap="square" lIns="68571" tIns="34285" rIns="68571" bIns="34285" rtlCol="0">
            <a:spAutoFit/>
          </a:bodyPr>
          <a:lstStyle/>
          <a:p>
            <a:pPr>
              <a:lnSpc>
                <a:spcPct val="150000"/>
              </a:lnSpc>
            </a:pPr>
            <a:r>
              <a:rPr lang="zh-CN" altLang="en-US" sz="2350" smtClean="0"/>
              <a:t>以劳动竞赛结果评选劳动模范活动</a:t>
            </a:r>
            <a:r>
              <a:rPr lang="en-US" sz="2350" smtClean="0"/>
              <a:t>,</a:t>
            </a:r>
            <a:r>
              <a:rPr lang="zh-CN" altLang="en-US" sz="2350" smtClean="0"/>
              <a:t>不仅调动农民和工人的生产积极性</a:t>
            </a:r>
            <a:r>
              <a:rPr lang="en-US" sz="2350" smtClean="0"/>
              <a:t>,</a:t>
            </a:r>
            <a:r>
              <a:rPr lang="zh-CN" altLang="en-US" sz="2350" smtClean="0"/>
              <a:t>而且树立了正确的劳动价值观、弘扬了劳动爱国的时代精神</a:t>
            </a:r>
            <a:r>
              <a:rPr lang="en-US" sz="2350" smtClean="0"/>
              <a:t>,</a:t>
            </a:r>
            <a:r>
              <a:rPr lang="zh-CN" altLang="en-US" sz="2350" smtClean="0"/>
              <a:t>为此后的社会主义建设锻造了素质硬、思想正的劳动者。</a:t>
            </a:r>
          </a:p>
          <a:p>
            <a:pPr algn="dist">
              <a:lnSpc>
                <a:spcPct val="150000"/>
              </a:lnSpc>
            </a:pPr>
            <a:r>
              <a:rPr lang="zh-CN" altLang="en-US" sz="2350" smtClean="0"/>
              <a:t>总之</a:t>
            </a:r>
            <a:r>
              <a:rPr lang="en-US" sz="2350" smtClean="0"/>
              <a:t>,</a:t>
            </a:r>
            <a:r>
              <a:rPr lang="en-US" altLang="zh-CN" sz="2350" smtClean="0"/>
              <a:t>《</a:t>
            </a:r>
            <a:r>
              <a:rPr lang="zh-CN" altLang="en-US" sz="2350" smtClean="0"/>
              <a:t>劳模归来</a:t>
            </a:r>
            <a:r>
              <a:rPr lang="en-US" altLang="zh-CN" sz="2350" smtClean="0"/>
              <a:t>》</a:t>
            </a:r>
            <a:r>
              <a:rPr lang="zh-CN" altLang="en-US" sz="2350" smtClean="0"/>
              <a:t>是一幅具有写实风格的宣传画</a:t>
            </a:r>
            <a:r>
              <a:rPr lang="en-US" sz="2350" smtClean="0"/>
              <a:t>,</a:t>
            </a:r>
            <a:r>
              <a:rPr lang="zh-CN" altLang="en-US" sz="2350" smtClean="0"/>
              <a:t>反映了</a:t>
            </a:r>
            <a:r>
              <a:rPr lang="en-US" sz="2350" smtClean="0"/>
              <a:t>20</a:t>
            </a:r>
            <a:r>
              <a:rPr lang="zh-CN" altLang="en-US" sz="2350" smtClean="0"/>
              <a:t>世纪</a:t>
            </a:r>
            <a:endParaRPr lang="en-US" altLang="zh-CN" sz="2350" smtClean="0"/>
          </a:p>
          <a:p>
            <a:pPr>
              <a:lnSpc>
                <a:spcPct val="150000"/>
              </a:lnSpc>
            </a:pPr>
            <a:r>
              <a:rPr lang="en-US" sz="2350" smtClean="0"/>
              <a:t>50</a:t>
            </a:r>
            <a:r>
              <a:rPr lang="zh-CN" altLang="en-US" sz="2350" smtClean="0"/>
              <a:t>年代初中国人的劳动态度和时代精神</a:t>
            </a:r>
            <a:r>
              <a:rPr lang="en-US" sz="2350" smtClean="0"/>
              <a:t>,</a:t>
            </a:r>
            <a:r>
              <a:rPr lang="zh-CN" altLang="en-US" sz="2350" smtClean="0"/>
              <a:t>兼具史料价值与艺术价值。</a:t>
            </a:r>
            <a:r>
              <a:rPr lang="en-US" sz="2350" smtClean="0"/>
              <a:t>(12</a:t>
            </a:r>
            <a:r>
              <a:rPr lang="zh-CN" altLang="en-US" sz="2350" smtClean="0"/>
              <a:t>分</a:t>
            </a:r>
            <a:r>
              <a:rPr lang="en-US" sz="2350" smtClean="0"/>
              <a:t>)</a:t>
            </a:r>
            <a:endParaRPr lang="zh-CN" altLang="en-US" sz="2350"/>
          </a:p>
        </p:txBody>
      </p:sp>
    </p:spTree>
  </p:cSld>
  <p:clrMapOvr>
    <a:masterClrMapping/>
  </p:clrMapOvr>
  <p:transition>
    <p:wipe dir="u"/>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6" name="TextBox 5" title=""/>
          <p:cNvSpPr txBox="1"/>
          <p:nvPr/>
        </p:nvSpPr>
        <p:spPr>
          <a:xfrm>
            <a:off x="71406" y="390587"/>
            <a:ext cx="9001188" cy="2752667"/>
          </a:xfrm>
          <a:prstGeom prst="rect">
            <a:avLst/>
          </a:prstGeom>
          <a:noFill/>
        </p:spPr>
        <p:txBody>
          <a:bodyPr wrap="square" lIns="68571" tIns="34285" rIns="68571" bIns="34285" rtlCol="0">
            <a:spAutoFit/>
          </a:bodyPr>
          <a:lstStyle/>
          <a:p>
            <a:pPr>
              <a:lnSpc>
                <a:spcPct val="150000"/>
              </a:lnSpc>
            </a:pPr>
            <a:r>
              <a:rPr lang="zh-CN" altLang="en-US" sz="2400" smtClean="0">
                <a:solidFill>
                  <a:srgbClr val="FF0000"/>
                </a:solidFill>
                <a:latin typeface="黑体" pitchFamily="49" charset="-122"/>
                <a:ea typeface="黑体" pitchFamily="49" charset="-122"/>
              </a:rPr>
              <a:t>解析</a:t>
            </a:r>
            <a:r>
              <a:rPr lang="en-US" sz="2400" smtClean="0">
                <a:solidFill>
                  <a:srgbClr val="FF0000"/>
                </a:solidFill>
                <a:latin typeface="黑体" pitchFamily="49" charset="-122"/>
                <a:ea typeface="黑体" pitchFamily="49" charset="-122"/>
              </a:rPr>
              <a:t>:</a:t>
            </a:r>
            <a:r>
              <a:rPr lang="zh-CN" altLang="en-US" sz="2400" smtClean="0">
                <a:latin typeface="楷体" pitchFamily="49" charset="-122"/>
                <a:ea typeface="楷体" pitchFamily="49" charset="-122"/>
              </a:rPr>
              <a:t>首先确立一个小论文的题目</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其次从政治、经济、文化、社会生活等较全方面思考材料所反映的历史信息</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接着点明这些信息背后的历史事件</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主干知识点</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最后要总结这些历史事件对所点明的特定时空下的历史发展有何影响。撰写此类短文</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要求历史信息提取较全面、历史事件要准确、历史影响要简练概括。</a:t>
            </a:r>
            <a:endParaRPr lang="zh-CN" altLang="en-US" sz="2400">
              <a:latin typeface="楷体" pitchFamily="49" charset="-122"/>
              <a:ea typeface="楷体" pitchFamily="49" charset="-122"/>
            </a:endParaRPr>
          </a:p>
        </p:txBody>
      </p:sp>
    </p:spTree>
  </p:cSld>
  <p:clrMapOvr>
    <a:masterClrMapping/>
  </p:clrMapOvr>
  <p:transition>
    <p:push dir="r"/>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9" name="TextBox 8" title=""/>
          <p:cNvSpPr txBox="1"/>
          <p:nvPr/>
        </p:nvSpPr>
        <p:spPr>
          <a:xfrm>
            <a:off x="101545" y="213018"/>
            <a:ext cx="8948189" cy="4430434"/>
          </a:xfrm>
          <a:prstGeom prst="rect">
            <a:avLst/>
          </a:prstGeom>
          <a:noFill/>
        </p:spPr>
        <p:txBody>
          <a:bodyPr wrap="square" lIns="68571" tIns="34285" rIns="68571" bIns="34285" rtlCol="0">
            <a:spAutoFit/>
          </a:bodyPr>
          <a:lstStyle/>
          <a:p>
            <a:r>
              <a:rPr lang="en-US" sz="2000" smtClean="0"/>
              <a:t>4.</a:t>
            </a:r>
            <a:r>
              <a:rPr lang="zh-CN" altLang="en-US" sz="2000" smtClean="0"/>
              <a:t>阅读材料</a:t>
            </a:r>
            <a:r>
              <a:rPr lang="en-US" sz="2000" smtClean="0"/>
              <a:t>,</a:t>
            </a:r>
            <a:r>
              <a:rPr lang="zh-CN" altLang="en-US" sz="2000" smtClean="0"/>
              <a:t>回答问题。</a:t>
            </a:r>
            <a:r>
              <a:rPr lang="en-US" sz="2000" smtClean="0"/>
              <a:t>(12</a:t>
            </a:r>
            <a:r>
              <a:rPr lang="zh-CN" altLang="en-US" sz="2000" smtClean="0"/>
              <a:t>分</a:t>
            </a:r>
            <a:r>
              <a:rPr lang="en-US" sz="2000" smtClean="0"/>
              <a:t>)</a:t>
            </a:r>
            <a:endParaRPr lang="zh-CN" altLang="en-US" sz="2000" smtClean="0"/>
          </a:p>
          <a:p>
            <a:r>
              <a:rPr lang="zh-CN" altLang="en-US" sz="2000" smtClean="0">
                <a:latin typeface="黑体" pitchFamily="49" charset="-122"/>
                <a:ea typeface="黑体" pitchFamily="49" charset="-122"/>
              </a:rPr>
              <a:t>材料</a:t>
            </a:r>
            <a:r>
              <a:rPr lang="zh-CN" altLang="en-US" sz="2000" smtClean="0">
                <a:latin typeface="楷体" pitchFamily="49" charset="-122"/>
                <a:ea typeface="楷体" pitchFamily="49" charset="-122"/>
              </a:rPr>
              <a:t>　中华优秀传统文化是激励民族不断进步、永续发展的重要力量。比如在宇宙观上</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倡导万物一体、天人合一</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注重从整体上把握人与宇宙万物的关系</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在社会观上</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强调与人为善、推己及人</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注重用仁爱和谐原则促进群体与个体、秩序与自由的内在平衡</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在道德观上</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主张厚德载物、内圣外王</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注重通过修身明德、克己复礼</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进而达济天下</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在处世观上</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推崇自强不息、刚健有为</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注重以积极进取、向上向善的态度对待个人价值的实现。这些价值观念</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共同塑造了中华民族自尊、自爱、自信、自强的集体文化品格</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成为海内外中华儿女共同的文化符号和精神标识</a:t>
            </a:r>
            <a:r>
              <a:rPr lang="en-US" sz="2000" smtClean="0">
                <a:latin typeface="楷体" pitchFamily="49" charset="-122"/>
                <a:ea typeface="楷体" pitchFamily="49" charset="-122"/>
              </a:rPr>
              <a:t>,</a:t>
            </a:r>
            <a:r>
              <a:rPr lang="zh-CN" altLang="en-US" sz="2000" smtClean="0">
                <a:latin typeface="楷体" pitchFamily="49" charset="-122"/>
                <a:ea typeface="楷体" pitchFamily="49" charset="-122"/>
              </a:rPr>
              <a:t>是增强全体人民文化自信的根本。</a:t>
            </a:r>
          </a:p>
          <a:p>
            <a:pPr algn="r"/>
            <a:r>
              <a:rPr lang="en-US" altLang="zh-CN" sz="2000" smtClean="0"/>
              <a:t>——</a:t>
            </a:r>
            <a:r>
              <a:rPr lang="zh-CN" altLang="en-US" sz="2000" smtClean="0"/>
              <a:t>摘编自郭跃文等</a:t>
            </a:r>
            <a:r>
              <a:rPr lang="en-US" altLang="zh-CN" sz="2000" smtClean="0"/>
              <a:t>《</a:t>
            </a:r>
            <a:r>
              <a:rPr lang="zh-CN" altLang="en-US" sz="2000" smtClean="0"/>
              <a:t>以中华优秀传统</a:t>
            </a:r>
          </a:p>
          <a:p>
            <a:pPr algn="r"/>
            <a:r>
              <a:rPr lang="zh-CN" altLang="en-US" sz="2000" smtClean="0"/>
              <a:t>文化涵养中国式现代化</a:t>
            </a:r>
            <a:r>
              <a:rPr lang="en-US" altLang="zh-CN" sz="2000" smtClean="0"/>
              <a:t>》</a:t>
            </a:r>
            <a:endParaRPr lang="zh-CN" altLang="en-US" sz="2000"/>
          </a:p>
        </p:txBody>
      </p:sp>
    </p:spTree>
  </p:cSld>
  <p:clrMapOvr>
    <a:masterClrMapping/>
  </p:clrMapOvr>
  <p:transition>
    <p:wheel spokes="1"/>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105967" y="284137"/>
            <a:ext cx="8966627" cy="1644671"/>
          </a:xfrm>
          <a:prstGeom prst="rect">
            <a:avLst/>
          </a:prstGeom>
          <a:noFill/>
        </p:spPr>
        <p:txBody>
          <a:bodyPr wrap="square" lIns="68571" tIns="34285" rIns="68571" bIns="34285" rtlCol="0">
            <a:spAutoFit/>
          </a:bodyPr>
          <a:lstStyle/>
          <a:p>
            <a:pPr>
              <a:lnSpc>
                <a:spcPct val="150000"/>
              </a:lnSpc>
            </a:pPr>
            <a:r>
              <a:rPr lang="zh-CN" altLang="en-US" sz="2400" smtClean="0"/>
              <a:t>根据材料并结合所学知识</a:t>
            </a:r>
            <a:r>
              <a:rPr lang="en-US" sz="2400" smtClean="0"/>
              <a:t>,</a:t>
            </a:r>
            <a:r>
              <a:rPr lang="zh-CN" altLang="en-US" sz="2400" smtClean="0"/>
              <a:t>选取其中一项中华优秀传统文化</a:t>
            </a:r>
            <a:r>
              <a:rPr lang="en-US" sz="2400" smtClean="0"/>
              <a:t>,</a:t>
            </a:r>
            <a:r>
              <a:rPr lang="zh-CN" altLang="en-US" sz="2400" smtClean="0"/>
              <a:t>围绕其思想价值</a:t>
            </a:r>
            <a:r>
              <a:rPr lang="en-US" sz="2400" smtClean="0"/>
              <a:t>,</a:t>
            </a:r>
            <a:r>
              <a:rPr lang="zh-CN" altLang="en-US" sz="2400" smtClean="0"/>
              <a:t>自拟题目</a:t>
            </a:r>
            <a:r>
              <a:rPr lang="en-US" sz="2400" smtClean="0"/>
              <a:t>,</a:t>
            </a:r>
            <a:r>
              <a:rPr lang="zh-CN" altLang="en-US" sz="2400" smtClean="0"/>
              <a:t>写一篇历史小论文。</a:t>
            </a:r>
            <a:r>
              <a:rPr lang="en-US" sz="2400" smtClean="0"/>
              <a:t>(</a:t>
            </a:r>
            <a:r>
              <a:rPr lang="zh-CN" altLang="en-US" sz="2400" smtClean="0"/>
              <a:t>要求</a:t>
            </a:r>
            <a:r>
              <a:rPr lang="en-US" sz="2400" smtClean="0"/>
              <a:t>:</a:t>
            </a:r>
            <a:r>
              <a:rPr lang="zh-CN" altLang="en-US" sz="2400" smtClean="0"/>
              <a:t>立论正确</a:t>
            </a:r>
            <a:r>
              <a:rPr lang="en-US" sz="2400" smtClean="0"/>
              <a:t>,</a:t>
            </a:r>
            <a:r>
              <a:rPr lang="zh-CN" altLang="en-US" sz="2400" smtClean="0"/>
              <a:t>史论结合</a:t>
            </a:r>
            <a:r>
              <a:rPr lang="en-US" sz="2400" smtClean="0"/>
              <a:t>,</a:t>
            </a:r>
            <a:r>
              <a:rPr lang="zh-CN" altLang="en-US" sz="2400" smtClean="0"/>
              <a:t>史实充分</a:t>
            </a:r>
            <a:r>
              <a:rPr lang="en-US" sz="2400" smtClean="0"/>
              <a:t>,</a:t>
            </a:r>
            <a:r>
              <a:rPr lang="zh-CN" altLang="en-US" sz="2400" smtClean="0"/>
              <a:t>逻辑清晰</a:t>
            </a:r>
            <a:r>
              <a:rPr lang="en-US" sz="2400" smtClean="0"/>
              <a:t>,</a:t>
            </a:r>
            <a:r>
              <a:rPr lang="zh-CN" altLang="en-US" sz="2400" smtClean="0"/>
              <a:t>表述成文</a:t>
            </a:r>
            <a:r>
              <a:rPr lang="en-US" sz="2400" smtClean="0"/>
              <a:t>)(12</a:t>
            </a:r>
            <a:r>
              <a:rPr lang="zh-CN" altLang="en-US" sz="2400" smtClean="0"/>
              <a:t>分</a:t>
            </a:r>
            <a:r>
              <a:rPr lang="en-US" sz="2400" smtClean="0"/>
              <a:t>)</a:t>
            </a:r>
            <a:endParaRPr lang="zh-CN" altLang="en-US" sz="2400"/>
          </a:p>
        </p:txBody>
      </p:sp>
      <p:pic>
        <p:nvPicPr>
          <p:cNvPr id="2" name="Picture 2"/>
          <p:cNvPicPr>
            <a:picLocks noChangeAspect="1"/>
          </p:cNvPicPr>
          <p:nvPr/>
        </p:nvPicPr>
        <p:blipFill>
          <a:blip r:embed="rId2"/>
          <a:stretch>
            <a:fillRect/>
          </a:stretch>
        </p:blipFill>
        <p:spPr>
          <a:xfrm flipH="1">
            <a:off x="10858500" y="11645900"/>
            <a:ext cx="0" cy="0"/>
          </a:xfrm>
          <a:prstGeom prst="rect">
            <a:avLst/>
          </a:prstGeom>
          <a:ln>
            <a:noFill/>
          </a:ln>
        </p:spPr>
      </p:pic>
    </p:spTree>
  </p:cSld>
  <p:clrMapOvr>
    <a:masterClrMapping/>
  </p:clrMapOvr>
  <p:transition>
    <p:wipe/>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title=""/>
          <p:cNvSpPr txBox="1"/>
          <p:nvPr/>
        </p:nvSpPr>
        <p:spPr>
          <a:xfrm>
            <a:off x="105967" y="163958"/>
            <a:ext cx="8966627" cy="4408056"/>
          </a:xfrm>
          <a:prstGeom prst="rect">
            <a:avLst/>
          </a:prstGeom>
          <a:noFill/>
        </p:spPr>
        <p:txBody>
          <a:bodyPr wrap="square" lIns="68571" tIns="34285" rIns="68571" bIns="34285" rtlCol="0">
            <a:spAutoFit/>
          </a:bodyPr>
          <a:lstStyle/>
          <a:p>
            <a:r>
              <a:rPr lang="zh-CN" altLang="en-US" sz="2200" smtClean="0">
                <a:solidFill>
                  <a:srgbClr val="FF0000"/>
                </a:solidFill>
                <a:latin typeface="黑体" pitchFamily="49" charset="-122"/>
                <a:ea typeface="黑体" pitchFamily="49" charset="-122"/>
              </a:rPr>
              <a:t>答案</a:t>
            </a:r>
            <a:r>
              <a:rPr lang="en-US" sz="2200" smtClean="0">
                <a:solidFill>
                  <a:srgbClr val="FF0000"/>
                </a:solidFill>
                <a:latin typeface="黑体" pitchFamily="49" charset="-122"/>
                <a:ea typeface="黑体" pitchFamily="49" charset="-122"/>
              </a:rPr>
              <a:t>:</a:t>
            </a:r>
            <a:r>
              <a:rPr lang="zh-CN" altLang="en-US" sz="2200" smtClean="0"/>
              <a:t>示例</a:t>
            </a:r>
          </a:p>
          <a:p>
            <a:r>
              <a:rPr lang="zh-CN" altLang="en-US" sz="2200" smtClean="0"/>
              <a:t>天人合一</a:t>
            </a:r>
            <a:r>
              <a:rPr lang="en-US" sz="2200" smtClean="0"/>
              <a:t>:</a:t>
            </a:r>
            <a:r>
              <a:rPr lang="zh-CN" altLang="en-US" sz="2200" smtClean="0"/>
              <a:t>古代智慧与现代挑战的桥梁</a:t>
            </a:r>
          </a:p>
          <a:p>
            <a:r>
              <a:rPr lang="zh-CN" altLang="en-US" sz="2200" smtClean="0"/>
              <a:t>中华文化崇尚天人合一</a:t>
            </a:r>
            <a:r>
              <a:rPr lang="en-US" sz="2200" smtClean="0"/>
              <a:t>,</a:t>
            </a:r>
            <a:r>
              <a:rPr lang="zh-CN" altLang="en-US" sz="2200" smtClean="0"/>
              <a:t>道法自然</a:t>
            </a:r>
            <a:r>
              <a:rPr lang="en-US" sz="2200" smtClean="0"/>
              <a:t>,</a:t>
            </a:r>
            <a:r>
              <a:rPr lang="zh-CN" altLang="en-US" sz="2200" smtClean="0"/>
              <a:t>主张将天、地、人视为一个整体</a:t>
            </a:r>
            <a:r>
              <a:rPr lang="en-US" sz="2200" smtClean="0"/>
              <a:t>,</a:t>
            </a:r>
            <a:r>
              <a:rPr lang="zh-CN" altLang="en-US" sz="2200" smtClean="0"/>
              <a:t>认为人类利用自然应该尊重自然规律</a:t>
            </a:r>
            <a:r>
              <a:rPr lang="en-US" sz="2200" smtClean="0"/>
              <a:t>,</a:t>
            </a:r>
            <a:r>
              <a:rPr lang="zh-CN" altLang="en-US" sz="2200" smtClean="0"/>
              <a:t>顺应自然</a:t>
            </a:r>
            <a:r>
              <a:rPr lang="en-US" sz="2200" smtClean="0"/>
              <a:t>,</a:t>
            </a:r>
            <a:r>
              <a:rPr lang="zh-CN" altLang="en-US" sz="2200" smtClean="0"/>
              <a:t>建立人与自然和谐发展的关系。在古代农业社会</a:t>
            </a:r>
            <a:r>
              <a:rPr lang="en-US" sz="2200" smtClean="0"/>
              <a:t>,</a:t>
            </a:r>
            <a:r>
              <a:rPr lang="zh-CN" altLang="en-US" sz="2200" smtClean="0"/>
              <a:t>精耕细作的生产方式体现了对天时、地利的深刻理解和运用</a:t>
            </a:r>
            <a:r>
              <a:rPr lang="en-US" sz="2200" smtClean="0"/>
              <a:t>,</a:t>
            </a:r>
            <a:r>
              <a:rPr lang="zh-CN" altLang="en-US" sz="2200" smtClean="0"/>
              <a:t>顺应了自然规律</a:t>
            </a:r>
            <a:r>
              <a:rPr lang="en-US" sz="2200" smtClean="0"/>
              <a:t>,</a:t>
            </a:r>
            <a:r>
              <a:rPr lang="zh-CN" altLang="en-US" sz="2200" smtClean="0"/>
              <a:t>实现了农业生产的可持续发展。同时</a:t>
            </a:r>
            <a:r>
              <a:rPr lang="en-US" sz="2200" smtClean="0"/>
              <a:t>,</a:t>
            </a:r>
            <a:r>
              <a:rPr lang="zh-CN" altLang="en-US" sz="2200" smtClean="0"/>
              <a:t>社会治理中“天人合一”的理念也促进了社会的和谐稳定</a:t>
            </a:r>
            <a:r>
              <a:rPr lang="en-US" sz="2200" smtClean="0"/>
              <a:t>,</a:t>
            </a:r>
            <a:r>
              <a:rPr lang="zh-CN" altLang="en-US" sz="2200" smtClean="0"/>
              <a:t>如儒家思想中的“仁爱万物”</a:t>
            </a:r>
            <a:r>
              <a:rPr lang="en-US" sz="2200" smtClean="0"/>
              <a:t>,</a:t>
            </a:r>
            <a:r>
              <a:rPr lang="zh-CN" altLang="en-US" sz="2200" smtClean="0"/>
              <a:t>倡导人与自然的和谐共处。然而</a:t>
            </a:r>
            <a:r>
              <a:rPr lang="en-US" sz="2200" smtClean="0"/>
              <a:t>,</a:t>
            </a:r>
            <a:r>
              <a:rPr lang="zh-CN" altLang="en-US" sz="2200" smtClean="0"/>
              <a:t>随着工业文明的兴起</a:t>
            </a:r>
            <a:r>
              <a:rPr lang="en-US" sz="2200" smtClean="0"/>
              <a:t>,</a:t>
            </a:r>
            <a:r>
              <a:rPr lang="zh-CN" altLang="en-US" sz="2200" smtClean="0"/>
              <a:t>导致了一系列环境问题</a:t>
            </a:r>
            <a:r>
              <a:rPr lang="en-US" sz="2200" smtClean="0"/>
              <a:t>,</a:t>
            </a:r>
            <a:r>
              <a:rPr lang="zh-CN" altLang="en-US" sz="2200" smtClean="0"/>
              <a:t>如资源枯竭、生态破坏等。这些问题不仅威胁人类的生存环境</a:t>
            </a:r>
            <a:r>
              <a:rPr lang="en-US" sz="2200" smtClean="0"/>
              <a:t>,</a:t>
            </a:r>
            <a:r>
              <a:rPr lang="zh-CN" altLang="en-US" sz="2200" smtClean="0"/>
              <a:t>也让我们重新审视“天人合一”思想的现代价值。</a:t>
            </a:r>
          </a:p>
        </p:txBody>
      </p:sp>
    </p:spTree>
  </p:cSld>
  <p:clrMapOvr>
    <a:masterClrMapping/>
  </p:clrMapOvr>
  <p:transition>
    <p:pull dir="ld"/>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TextBox 4" title=""/>
          <p:cNvSpPr txBox="1"/>
          <p:nvPr/>
        </p:nvSpPr>
        <p:spPr>
          <a:xfrm>
            <a:off x="105967" y="355575"/>
            <a:ext cx="8966627" cy="1644671"/>
          </a:xfrm>
          <a:prstGeom prst="rect">
            <a:avLst/>
          </a:prstGeom>
          <a:noFill/>
        </p:spPr>
        <p:txBody>
          <a:bodyPr wrap="square" lIns="68571" tIns="34285" rIns="68571" bIns="34285" rtlCol="0">
            <a:spAutoFit/>
          </a:bodyPr>
          <a:lstStyle/>
          <a:p>
            <a:pPr>
              <a:lnSpc>
                <a:spcPct val="150000"/>
              </a:lnSpc>
            </a:pPr>
            <a:r>
              <a:rPr lang="zh-CN" altLang="en-US" sz="2400" smtClean="0"/>
              <a:t>综上所述</a:t>
            </a:r>
            <a:r>
              <a:rPr lang="en-US" sz="2400" smtClean="0"/>
              <a:t>,</a:t>
            </a:r>
            <a:r>
              <a:rPr lang="zh-CN" altLang="en-US" sz="2400" smtClean="0"/>
              <a:t>“天人合一”思想在社会治理中具有重要的价值和意义。它不仅是古代中国社会治理的重要理念之一</a:t>
            </a:r>
            <a:r>
              <a:rPr lang="en-US" sz="2400" smtClean="0"/>
              <a:t>,</a:t>
            </a:r>
            <a:r>
              <a:rPr lang="zh-CN" altLang="en-US" sz="2400" smtClean="0"/>
              <a:t>也为现代社会的可持续发展提供了宝贵的思想资源。</a:t>
            </a:r>
            <a:r>
              <a:rPr lang="en-US" sz="2400" smtClean="0"/>
              <a:t>(12</a:t>
            </a:r>
            <a:r>
              <a:rPr lang="zh-CN" altLang="en-US" sz="2400" smtClean="0"/>
              <a:t>分</a:t>
            </a:r>
            <a:r>
              <a:rPr lang="en-US" sz="2400" smtClean="0"/>
              <a:t>)</a:t>
            </a:r>
            <a:endParaRPr lang="zh-CN" altLang="en-US" sz="2400"/>
          </a:p>
        </p:txBody>
      </p:sp>
    </p:spTree>
  </p:cSld>
  <p:clrMapOvr>
    <a:masterClrMapping/>
  </p:clrMapOvr>
  <p:transition>
    <p:pull/>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title=""/>
          <p:cNvSpPr txBox="1"/>
          <p:nvPr/>
        </p:nvSpPr>
        <p:spPr>
          <a:xfrm>
            <a:off x="119984" y="126746"/>
            <a:ext cx="8929750" cy="4408056"/>
          </a:xfrm>
          <a:prstGeom prst="rect">
            <a:avLst/>
          </a:prstGeom>
          <a:noFill/>
        </p:spPr>
        <p:txBody>
          <a:bodyPr wrap="square" lIns="68571" tIns="34285" rIns="68571" bIns="34285" rtlCol="0">
            <a:spAutoFit/>
          </a:bodyPr>
          <a:lstStyle/>
          <a:p>
            <a:r>
              <a:rPr lang="zh-CN" altLang="en-US" sz="2200" smtClean="0">
                <a:solidFill>
                  <a:srgbClr val="FF0000"/>
                </a:solidFill>
                <a:latin typeface="黑体" pitchFamily="49" charset="-122"/>
                <a:ea typeface="黑体" pitchFamily="49" charset="-122"/>
              </a:rPr>
              <a:t>解析</a:t>
            </a:r>
            <a:r>
              <a:rPr lang="en-US" sz="2200" smtClean="0">
                <a:solidFill>
                  <a:srgbClr val="FF0000"/>
                </a:solidFill>
                <a:latin typeface="黑体" pitchFamily="49" charset="-122"/>
                <a:ea typeface="黑体" pitchFamily="49" charset="-122"/>
              </a:rPr>
              <a:t>:</a:t>
            </a:r>
            <a:r>
              <a:rPr lang="zh-CN" altLang="en-US" sz="2200" smtClean="0">
                <a:latin typeface="楷体" pitchFamily="49" charset="-122"/>
                <a:ea typeface="楷体" pitchFamily="49" charset="-122"/>
              </a:rPr>
              <a:t>首先</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据材料“在宇宙观上</a:t>
            </a:r>
            <a:r>
              <a:rPr lang="en-US" altLang="zh-CN" sz="2200" smtClean="0">
                <a:latin typeface="楷体" pitchFamily="49" charset="-122"/>
                <a:ea typeface="楷体" pitchFamily="49" charset="-122"/>
              </a:rPr>
              <a:t>……</a:t>
            </a:r>
            <a:r>
              <a:rPr lang="zh-CN" altLang="en-US" sz="2200" smtClean="0">
                <a:latin typeface="楷体" pitchFamily="49" charset="-122"/>
                <a:ea typeface="楷体" pitchFamily="49" charset="-122"/>
              </a:rPr>
              <a:t>天人合一</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注重从整体上把握人与宇宙万物的关系”“在社会观上</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强调与人为善、推己及人</a:t>
            </a:r>
            <a:r>
              <a:rPr lang="en-US" altLang="zh-CN" sz="2200" smtClean="0">
                <a:latin typeface="楷体" pitchFamily="49" charset="-122"/>
                <a:ea typeface="楷体" pitchFamily="49" charset="-122"/>
              </a:rPr>
              <a:t>……</a:t>
            </a:r>
            <a:r>
              <a:rPr lang="zh-CN" altLang="en-US" sz="2200" smtClean="0">
                <a:latin typeface="楷体" pitchFamily="49" charset="-122"/>
                <a:ea typeface="楷体" pitchFamily="49" charset="-122"/>
              </a:rPr>
              <a:t>秩序与自由的内在平衡”“在道德观上</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主张厚德载物</a:t>
            </a:r>
            <a:r>
              <a:rPr lang="en-US" altLang="zh-CN" sz="2200" smtClean="0">
                <a:latin typeface="楷体" pitchFamily="49" charset="-122"/>
                <a:ea typeface="楷体" pitchFamily="49" charset="-122"/>
              </a:rPr>
              <a:t>……</a:t>
            </a:r>
            <a:r>
              <a:rPr lang="zh-CN" altLang="en-US" sz="2200" smtClean="0">
                <a:latin typeface="楷体" pitchFamily="49" charset="-122"/>
                <a:ea typeface="楷体" pitchFamily="49" charset="-122"/>
              </a:rPr>
              <a:t>克己复礼</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进而达济天下”“在处世观上</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推崇自强不息</a:t>
            </a:r>
            <a:r>
              <a:rPr lang="en-US" altLang="zh-CN" sz="2200" smtClean="0">
                <a:latin typeface="楷体" pitchFamily="49" charset="-122"/>
                <a:ea typeface="楷体" pitchFamily="49" charset="-122"/>
              </a:rPr>
              <a:t>……</a:t>
            </a:r>
            <a:r>
              <a:rPr lang="zh-CN" altLang="en-US" sz="2200" smtClean="0">
                <a:latin typeface="楷体" pitchFamily="49" charset="-122"/>
                <a:ea typeface="楷体" pitchFamily="49" charset="-122"/>
              </a:rPr>
              <a:t>向上向善的态度对待个人价值的实现”等并结合所学知识</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选取其中一项中华优秀传统文化</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如选择“天人合一”</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可以拟定题目“天人合一</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古代智慧与现代挑战的桥梁”。其次</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据材料“中华优秀传统文化是激励民族不断进步、永续发展的重要力量”“共同塑造了中华民族自尊、自爱、自信、自强的集体文化品格</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成为海内外中华儿女共同的文化符号和精神标识”并结合所学知识</a:t>
            </a:r>
            <a:r>
              <a:rPr lang="en-US" sz="2200" smtClean="0">
                <a:latin typeface="楷体" pitchFamily="49" charset="-122"/>
                <a:ea typeface="楷体" pitchFamily="49" charset="-122"/>
              </a:rPr>
              <a:t>,</a:t>
            </a:r>
            <a:r>
              <a:rPr lang="zh-CN" altLang="en-US" sz="2200" smtClean="0">
                <a:latin typeface="楷体" pitchFamily="49" charset="-122"/>
                <a:ea typeface="楷体" pitchFamily="49" charset="-122"/>
              </a:rPr>
              <a:t>可以围绕以下方面回答</a:t>
            </a:r>
            <a:r>
              <a:rPr lang="en-US" sz="2200" smtClean="0">
                <a:latin typeface="楷体" pitchFamily="49" charset="-122"/>
                <a:ea typeface="楷体" pitchFamily="49" charset="-122"/>
              </a:rPr>
              <a:t>:</a:t>
            </a:r>
            <a:endParaRPr lang="zh-CN" altLang="en-US" sz="2200">
              <a:latin typeface="楷体" pitchFamily="49" charset="-122"/>
              <a:ea typeface="楷体" pitchFamily="49" charset="-122"/>
            </a:endParaRPr>
          </a:p>
        </p:txBody>
      </p:sp>
    </p:spTree>
  </p:cSld>
  <p:clrMapOvr>
    <a:masterClrMapping/>
  </p:clrMapOvr>
  <p:transition>
    <p:push dir="d"/>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title=""/>
          <p:cNvSpPr txBox="1"/>
          <p:nvPr/>
        </p:nvSpPr>
        <p:spPr>
          <a:xfrm>
            <a:off x="119984" y="126746"/>
            <a:ext cx="8929750" cy="4802458"/>
          </a:xfrm>
          <a:prstGeom prst="rect">
            <a:avLst/>
          </a:prstGeom>
          <a:noFill/>
        </p:spPr>
        <p:txBody>
          <a:bodyPr wrap="square" lIns="68571" tIns="34285" rIns="68571" bIns="34285" rtlCol="0">
            <a:spAutoFit/>
          </a:bodyPr>
          <a:lstStyle/>
          <a:p>
            <a:r>
              <a:rPr lang="zh-CN" altLang="en-US" sz="2400" smtClean="0">
                <a:latin typeface="楷体" pitchFamily="49" charset="-122"/>
                <a:ea typeface="楷体" pitchFamily="49" charset="-122"/>
              </a:rPr>
              <a:t>总体概况描述</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如中华文化崇尚天人合一</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道法自然</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主张将天、地、人视为一个整体</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分别描述不同领域的“天人合一”</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如农业方面</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精耕细作的生产方式体现了对天时、地利的深刻理解和运用</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如社会治理方面</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“天人合一”理念促进了社会的和谐稳定</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如儒家思想中的“仁爱万物”</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倡导人与自然的和谐共处</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“天人合一”思想遭到破坏</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如一系列环境问题不仅威胁人类的生存环境</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也让我们重新审视“天人合一”思想的现代价值等。最后</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总结性表述</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以升华所拟定的题目</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如“天人合一”思想在社会治理中具有重要的价值和意义。它不仅是古代中国社会治理的重要理念之一</a:t>
            </a:r>
            <a:r>
              <a:rPr lang="en-US" sz="2400" smtClean="0">
                <a:latin typeface="楷体" pitchFamily="49" charset="-122"/>
                <a:ea typeface="楷体" pitchFamily="49" charset="-122"/>
              </a:rPr>
              <a:t>,</a:t>
            </a:r>
            <a:r>
              <a:rPr lang="zh-CN" altLang="en-US" sz="2400" smtClean="0">
                <a:latin typeface="楷体" pitchFamily="49" charset="-122"/>
                <a:ea typeface="楷体" pitchFamily="49" charset="-122"/>
              </a:rPr>
              <a:t>也为现代社会的可持续发展提供了宝贵的思想资源等。</a:t>
            </a:r>
            <a:endParaRPr lang="zh-CN" altLang="en-US" sz="2400">
              <a:latin typeface="楷体" pitchFamily="49" charset="-122"/>
              <a:ea typeface="楷体" pitchFamily="49" charset="-122"/>
            </a:endParaRPr>
          </a:p>
        </p:txBody>
      </p:sp>
    </p:spTree>
  </p:cSld>
  <p:clrMapOvr>
    <a:masterClrMapping/>
  </p:clrMapOvr>
  <p:transition>
    <p:push dir="u"/>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8" name="TextBox 7" title=""/>
          <p:cNvSpPr txBox="1"/>
          <p:nvPr/>
        </p:nvSpPr>
        <p:spPr>
          <a:xfrm>
            <a:off x="71406" y="62355"/>
            <a:ext cx="8929750" cy="504369"/>
          </a:xfrm>
          <a:prstGeom prst="rect">
            <a:avLst/>
          </a:prstGeom>
          <a:noFill/>
        </p:spPr>
        <p:txBody>
          <a:bodyPr wrap="square" rtlCol="0">
            <a:spAutoFit/>
          </a:bodyPr>
          <a:lstStyle/>
          <a:p>
            <a:r>
              <a:rPr lang="en-US" altLang="zh-CN" sz="2300" smtClean="0">
                <a:solidFill>
                  <a:srgbClr val="0070C0"/>
                </a:solidFill>
                <a:latin typeface="黑体" pitchFamily="49" charset="-122"/>
                <a:ea typeface="黑体" pitchFamily="49" charset="-122"/>
              </a:rPr>
              <a:t>2.</a:t>
            </a:r>
            <a:r>
              <a:rPr lang="zh-CN" altLang="en-US" sz="2300" smtClean="0">
                <a:solidFill>
                  <a:srgbClr val="0070C0"/>
                </a:solidFill>
                <a:latin typeface="黑体" pitchFamily="49" charset="-122"/>
                <a:ea typeface="黑体" pitchFamily="49" charset="-122"/>
              </a:rPr>
              <a:t>了解其评分要求</a:t>
            </a:r>
          </a:p>
        </p:txBody>
      </p:sp>
      <p:graphicFrame>
        <p:nvGraphicFramePr>
          <p:cNvPr id="7" name="表格 6" title=""/>
          <p:cNvGraphicFramePr>
            <a:graphicFrameLocks noGrp="1"/>
          </p:cNvGraphicFramePr>
          <p:nvPr/>
        </p:nvGraphicFramePr>
        <p:xfrm>
          <a:off x="142844" y="642924"/>
          <a:ext cx="8858312" cy="4286280"/>
        </p:xfrm>
        <a:graphic>
          <a:graphicData uri="http://schemas.openxmlformats.org/drawingml/2006/table">
            <a:tbl>
              <a:tblPr/>
              <a:tblGrid>
                <a:gridCol w="1143008"/>
                <a:gridCol w="7715304"/>
              </a:tblGrid>
              <a:tr h="357190">
                <a:tc>
                  <a:txBody>
                    <a:bodyPr vert="horz" wrap="square"/>
                    <a:lstStyle/>
                    <a:p>
                      <a:pPr algn="ctr">
                        <a:lnSpc>
                          <a:spcPct val="100000"/>
                        </a:lnSpc>
                        <a:spcAft>
                          <a:spcPct val="0"/>
                        </a:spcAft>
                      </a:pPr>
                      <a:r>
                        <a:rPr lang="zh-CN" sz="2300" b="1">
                          <a:latin typeface="宋体" pitchFamily="2" charset="-122"/>
                          <a:ea typeface="宋体" pitchFamily="2" charset="-122"/>
                          <a:cs typeface="Times New Roman"/>
                        </a:rPr>
                        <a:t>分值</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300" b="1">
                          <a:latin typeface="宋体" pitchFamily="2" charset="-122"/>
                          <a:ea typeface="宋体" pitchFamily="2" charset="-122"/>
                          <a:cs typeface="Times New Roman"/>
                        </a:rPr>
                        <a:t>要求</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1570">
                <a:tc>
                  <a:txBody>
                    <a:bodyPr vert="horz" wrap="square"/>
                    <a:lstStyle/>
                    <a:p>
                      <a:pPr algn="ctr">
                        <a:lnSpc>
                          <a:spcPct val="100000"/>
                        </a:lnSpc>
                        <a:spcAft>
                          <a:spcPct val="0"/>
                        </a:spcAft>
                      </a:pPr>
                      <a:r>
                        <a:rPr lang="en-US" sz="2300" b="1">
                          <a:latin typeface="宋体" pitchFamily="2" charset="-122"/>
                          <a:ea typeface="宋体" pitchFamily="2" charset="-122"/>
                          <a:cs typeface="Times New Roman"/>
                        </a:rPr>
                        <a:t>10</a:t>
                      </a:r>
                      <a:r>
                        <a:rPr lang="zh-CN" sz="2300" b="1">
                          <a:latin typeface="宋体" pitchFamily="2" charset="-122"/>
                          <a:ea typeface="宋体" pitchFamily="2" charset="-122"/>
                          <a:cs typeface="Times New Roman"/>
                        </a:rPr>
                        <a:t>～</a:t>
                      </a:r>
                      <a:r>
                        <a:rPr lang="en-US" sz="2300" b="1">
                          <a:latin typeface="宋体" pitchFamily="2" charset="-122"/>
                          <a:ea typeface="宋体" pitchFamily="2" charset="-122"/>
                          <a:cs typeface="Times New Roman"/>
                        </a:rPr>
                        <a:t>12</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l">
                        <a:lnSpc>
                          <a:spcPct val="100000"/>
                        </a:lnSpc>
                        <a:spcAft>
                          <a:spcPct val="0"/>
                        </a:spcAft>
                      </a:pPr>
                      <a:r>
                        <a:rPr lang="zh-CN" sz="2300" b="1">
                          <a:latin typeface="宋体" pitchFamily="2" charset="-122"/>
                          <a:ea typeface="宋体" pitchFamily="2" charset="-122"/>
                          <a:cs typeface="Times New Roman"/>
                        </a:rPr>
                        <a:t>所拟论题符合要求</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指向明确。能够引用</a:t>
                      </a:r>
                      <a:r>
                        <a:rPr lang="en-US" sz="2300" b="1">
                          <a:latin typeface="宋体" pitchFamily="2" charset="-122"/>
                          <a:ea typeface="宋体" pitchFamily="2" charset="-122"/>
                          <a:cs typeface="Times New Roman"/>
                        </a:rPr>
                        <a:t>1</a:t>
                      </a:r>
                      <a:r>
                        <a:rPr lang="zh-CN" sz="2300" b="1">
                          <a:latin typeface="宋体" pitchFamily="2" charset="-122"/>
                          <a:ea typeface="宋体" pitchFamily="2" charset="-122"/>
                          <a:cs typeface="Times New Roman"/>
                        </a:rPr>
                        <a:t>～</a:t>
                      </a:r>
                      <a:r>
                        <a:rPr lang="en-US" sz="2300" b="1">
                          <a:latin typeface="宋体" pitchFamily="2" charset="-122"/>
                          <a:ea typeface="宋体" pitchFamily="2" charset="-122"/>
                          <a:cs typeface="Times New Roman"/>
                        </a:rPr>
                        <a:t>2</a:t>
                      </a:r>
                      <a:r>
                        <a:rPr lang="zh-CN" sz="2300" b="1">
                          <a:latin typeface="宋体" pitchFamily="2" charset="-122"/>
                          <a:ea typeface="宋体" pitchFamily="2" charset="-122"/>
                          <a:cs typeface="Times New Roman"/>
                        </a:rPr>
                        <a:t>个具体史实</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支持论题</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对史实的分析准确</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由此推导出的结论顺理成章</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论述完整、清晰</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逻辑严谨</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文字通顺</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1570">
                <a:tc>
                  <a:txBody>
                    <a:bodyPr vert="horz" wrap="square"/>
                    <a:lstStyle/>
                    <a:p>
                      <a:pPr algn="ctr">
                        <a:lnSpc>
                          <a:spcPct val="100000"/>
                        </a:lnSpc>
                        <a:spcAft>
                          <a:spcPct val="0"/>
                        </a:spcAft>
                      </a:pPr>
                      <a:r>
                        <a:rPr lang="en-US" sz="2300" b="1">
                          <a:latin typeface="宋体" pitchFamily="2" charset="-122"/>
                          <a:ea typeface="宋体" pitchFamily="2" charset="-122"/>
                          <a:cs typeface="Times New Roman"/>
                        </a:rPr>
                        <a:t>7</a:t>
                      </a:r>
                      <a:r>
                        <a:rPr lang="zh-CN" sz="2300" b="1">
                          <a:latin typeface="宋体" pitchFamily="2" charset="-122"/>
                          <a:ea typeface="宋体" pitchFamily="2" charset="-122"/>
                          <a:cs typeface="Times New Roman"/>
                        </a:rPr>
                        <a:t>～</a:t>
                      </a:r>
                      <a:r>
                        <a:rPr lang="en-US" sz="2300" b="1">
                          <a:latin typeface="宋体" pitchFamily="2" charset="-122"/>
                          <a:ea typeface="宋体" pitchFamily="2" charset="-122"/>
                          <a:cs typeface="Times New Roman"/>
                        </a:rPr>
                        <a:t>9</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l">
                        <a:lnSpc>
                          <a:spcPct val="100000"/>
                        </a:lnSpc>
                        <a:spcAft>
                          <a:spcPct val="0"/>
                        </a:spcAft>
                      </a:pPr>
                      <a:r>
                        <a:rPr lang="zh-CN" sz="2300" b="1">
                          <a:latin typeface="宋体" pitchFamily="2" charset="-122"/>
                          <a:ea typeface="宋体" pitchFamily="2" charset="-122"/>
                          <a:cs typeface="Times New Roman"/>
                        </a:rPr>
                        <a:t>所拟论题符合要求</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指向明确。能够围绕所定论题</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阐述自己的观点</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所举史实与论题基本能构成逻辑关系</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论述较完整、清晰</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文字通顺</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1570">
                <a:tc>
                  <a:txBody>
                    <a:bodyPr vert="horz" wrap="square"/>
                    <a:lstStyle/>
                    <a:p>
                      <a:pPr algn="ctr">
                        <a:lnSpc>
                          <a:spcPct val="100000"/>
                        </a:lnSpc>
                        <a:spcAft>
                          <a:spcPct val="0"/>
                        </a:spcAft>
                      </a:pPr>
                      <a:r>
                        <a:rPr lang="en-US" sz="2300" b="1">
                          <a:latin typeface="宋体" pitchFamily="2" charset="-122"/>
                          <a:ea typeface="宋体" pitchFamily="2" charset="-122"/>
                          <a:cs typeface="Times New Roman"/>
                        </a:rPr>
                        <a:t>4</a:t>
                      </a:r>
                      <a:r>
                        <a:rPr lang="zh-CN" sz="2300" b="1">
                          <a:latin typeface="宋体" pitchFamily="2" charset="-122"/>
                          <a:ea typeface="宋体" pitchFamily="2" charset="-122"/>
                          <a:cs typeface="Times New Roman"/>
                        </a:rPr>
                        <a:t>～</a:t>
                      </a:r>
                      <a:r>
                        <a:rPr lang="en-US" sz="2300" b="1">
                          <a:latin typeface="宋体" pitchFamily="2" charset="-122"/>
                          <a:ea typeface="宋体" pitchFamily="2" charset="-122"/>
                          <a:cs typeface="Times New Roman"/>
                        </a:rPr>
                        <a:t>6</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l">
                        <a:lnSpc>
                          <a:spcPct val="100000"/>
                        </a:lnSpc>
                        <a:spcAft>
                          <a:spcPct val="0"/>
                        </a:spcAft>
                      </a:pPr>
                      <a:r>
                        <a:rPr lang="zh-CN" sz="2300" b="1">
                          <a:latin typeface="宋体" pitchFamily="2" charset="-122"/>
                          <a:ea typeface="宋体" pitchFamily="2" charset="-122"/>
                          <a:cs typeface="Times New Roman"/>
                        </a:rPr>
                        <a:t>所拟论题基本符合要求</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指向较明确。所举史实与论题支撑不足</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或史实与结论之间逻辑性不强</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论述不够严谨</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文字较通顺</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4380">
                <a:tc>
                  <a:txBody>
                    <a:bodyPr vert="horz" wrap="square"/>
                    <a:lstStyle/>
                    <a:p>
                      <a:pPr algn="ctr">
                        <a:lnSpc>
                          <a:spcPct val="100000"/>
                        </a:lnSpc>
                        <a:spcAft>
                          <a:spcPct val="0"/>
                        </a:spcAft>
                      </a:pPr>
                      <a:r>
                        <a:rPr lang="en-US" sz="2300" b="1">
                          <a:latin typeface="宋体" pitchFamily="2" charset="-122"/>
                          <a:ea typeface="宋体" pitchFamily="2" charset="-122"/>
                          <a:cs typeface="Times New Roman"/>
                        </a:rPr>
                        <a:t>0</a:t>
                      </a:r>
                      <a:r>
                        <a:rPr lang="zh-CN" sz="2300" b="1">
                          <a:latin typeface="宋体" pitchFamily="2" charset="-122"/>
                          <a:ea typeface="宋体" pitchFamily="2" charset="-122"/>
                          <a:cs typeface="Times New Roman"/>
                        </a:rPr>
                        <a:t>～</a:t>
                      </a:r>
                      <a:r>
                        <a:rPr lang="en-US" sz="2300" b="1">
                          <a:latin typeface="宋体" pitchFamily="2" charset="-122"/>
                          <a:ea typeface="宋体" pitchFamily="2" charset="-122"/>
                          <a:cs typeface="Times New Roman"/>
                        </a:rPr>
                        <a:t>3</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l">
                        <a:lnSpc>
                          <a:spcPct val="100000"/>
                        </a:lnSpc>
                        <a:spcAft>
                          <a:spcPct val="0"/>
                        </a:spcAft>
                      </a:pPr>
                      <a:r>
                        <a:rPr lang="zh-CN" sz="2300" b="1">
                          <a:latin typeface="宋体" pitchFamily="2" charset="-122"/>
                          <a:ea typeface="宋体" pitchFamily="2" charset="-122"/>
                          <a:cs typeface="Times New Roman"/>
                        </a:rPr>
                        <a:t>所拟论题不符合要求</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或指向不明确。论述文字与论题关系不清</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或无关系</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结论错误</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没有逻辑性</a:t>
                      </a:r>
                      <a:r>
                        <a:rPr lang="en-US" sz="2300" b="1">
                          <a:latin typeface="宋体" pitchFamily="2" charset="-122"/>
                          <a:ea typeface="宋体" pitchFamily="2" charset="-122"/>
                          <a:cs typeface="Times New Roman"/>
                        </a:rPr>
                        <a:t>,</a:t>
                      </a:r>
                      <a:r>
                        <a:rPr lang="zh-CN" sz="2300" b="1">
                          <a:latin typeface="宋体" pitchFamily="2" charset="-122"/>
                          <a:ea typeface="宋体" pitchFamily="2" charset="-122"/>
                          <a:cs typeface="Times New Roman"/>
                        </a:rPr>
                        <a:t>文字不通顺</a:t>
                      </a:r>
                      <a:endParaRPr lang="zh-CN" sz="23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split orient="vert"/>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pSp>
        <p:nvGrpSpPr>
          <p:cNvPr id="9" name="组合 8" title=""/>
          <p:cNvGrpSpPr/>
          <p:nvPr/>
        </p:nvGrpSpPr>
        <p:grpSpPr>
          <a:xfrm>
            <a:off x="3428992" y="142858"/>
            <a:ext cx="1928826" cy="500066"/>
            <a:chOff x="3286116" y="785800"/>
            <a:chExt cx="1928826" cy="500066"/>
          </a:xfrm>
        </p:grpSpPr>
        <p:sp>
          <p:nvSpPr>
            <p:cNvPr id="6" name="矩形 5"/>
            <p:cNvSpPr/>
            <p:nvPr/>
          </p:nvSpPr>
          <p:spPr>
            <a:xfrm>
              <a:off x="3286116" y="785800"/>
              <a:ext cx="214314" cy="500066"/>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571868" y="785800"/>
              <a:ext cx="1643074" cy="50006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3643306" y="801574"/>
              <a:ext cx="1571636" cy="438572"/>
            </a:xfrm>
            <a:prstGeom prst="rect">
              <a:avLst/>
            </a:prstGeom>
            <a:noFill/>
          </p:spPr>
          <p:txBody>
            <a:bodyPr wrap="square" lIns="68571" tIns="34285" rIns="68571" bIns="34285" rtlCol="0">
              <a:spAutoFit/>
            </a:bodyPr>
            <a:lstStyle/>
            <a:p>
              <a:pPr>
                <a:lnSpc>
                  <a:spcPct val="100000"/>
                </a:lnSpc>
              </a:pPr>
              <a:r>
                <a:rPr lang="zh-CN" altLang="en-US" sz="2400" smtClean="0">
                  <a:solidFill>
                    <a:schemeClr val="bg1"/>
                  </a:solidFill>
                  <a:effectLst>
                    <a:outerShdw blurRad="38100" dist="38100" dir="2700000" algn="tl">
                      <a:srgbClr val="000000">
                        <a:alpha val="43137"/>
                      </a:srgbClr>
                    </a:outerShdw>
                  </a:effectLst>
                  <a:latin typeface="黑体" pitchFamily="49" charset="-122"/>
                  <a:ea typeface="黑体" pitchFamily="49" charset="-122"/>
                </a:rPr>
                <a:t>典型例题</a:t>
              </a:r>
              <a:endParaRPr lang="en-US" altLang="zh-CN" sz="2400" smtClean="0">
                <a:solidFill>
                  <a:schemeClr val="bg1"/>
                </a:solidFill>
                <a:effectLst>
                  <a:outerShdw blurRad="38100" dist="38100" dir="2700000" algn="tl">
                    <a:srgbClr val="000000">
                      <a:alpha val="43137"/>
                    </a:srgbClr>
                  </a:outerShdw>
                </a:effectLst>
                <a:latin typeface="黑体" pitchFamily="49" charset="-122"/>
                <a:ea typeface="黑体" pitchFamily="49" charset="-122"/>
              </a:endParaRPr>
            </a:p>
          </p:txBody>
        </p:sp>
      </p:grpSp>
      <p:sp>
        <p:nvSpPr>
          <p:cNvPr id="10" name="TextBox 9" title=""/>
          <p:cNvSpPr txBox="1"/>
          <p:nvPr/>
        </p:nvSpPr>
        <p:spPr>
          <a:xfrm>
            <a:off x="71406" y="783653"/>
            <a:ext cx="9001188" cy="1052596"/>
          </a:xfrm>
          <a:prstGeom prst="rect">
            <a:avLst/>
          </a:prstGeom>
          <a:noFill/>
        </p:spPr>
        <p:txBody>
          <a:bodyPr wrap="square" rtlCol="0">
            <a:spAutoFit/>
          </a:bodyPr>
          <a:lstStyle/>
          <a:p>
            <a:r>
              <a:rPr lang="en-US" sz="2400" smtClean="0">
                <a:latin typeface="楷体" pitchFamily="49" charset="-122"/>
                <a:ea typeface="楷体" pitchFamily="49" charset="-122"/>
              </a:rPr>
              <a:t>(2025·</a:t>
            </a:r>
            <a:r>
              <a:rPr lang="zh-CN" altLang="en-US" sz="2400" smtClean="0">
                <a:latin typeface="楷体" pitchFamily="49" charset="-122"/>
                <a:ea typeface="楷体" pitchFamily="49" charset="-122"/>
              </a:rPr>
              <a:t>浙江温州联考</a:t>
            </a:r>
            <a:r>
              <a:rPr lang="en-US" sz="2400" smtClean="0">
                <a:latin typeface="楷体" pitchFamily="49" charset="-122"/>
                <a:ea typeface="楷体" pitchFamily="49" charset="-122"/>
              </a:rPr>
              <a:t>)</a:t>
            </a:r>
            <a:r>
              <a:rPr lang="zh-CN" altLang="en-US" sz="2400" smtClean="0"/>
              <a:t>阅读材料</a:t>
            </a:r>
            <a:r>
              <a:rPr lang="en-US" sz="2400" smtClean="0"/>
              <a:t>,</a:t>
            </a:r>
            <a:r>
              <a:rPr lang="zh-CN" altLang="en-US" sz="2400" smtClean="0"/>
              <a:t>回答问题。</a:t>
            </a:r>
            <a:r>
              <a:rPr lang="en-US" sz="2400" smtClean="0"/>
              <a:t>(12</a:t>
            </a:r>
            <a:r>
              <a:rPr lang="zh-CN" altLang="en-US" sz="2400" smtClean="0"/>
              <a:t>分</a:t>
            </a:r>
            <a:r>
              <a:rPr lang="en-US" sz="2400" smtClean="0"/>
              <a:t>)</a:t>
            </a:r>
            <a:endParaRPr lang="zh-CN" altLang="en-US" sz="2400" smtClean="0"/>
          </a:p>
          <a:p>
            <a:r>
              <a:rPr lang="zh-CN" altLang="en-US" sz="2400" smtClean="0">
                <a:latin typeface="黑体" pitchFamily="49" charset="-122"/>
                <a:ea typeface="黑体" pitchFamily="49" charset="-122"/>
              </a:rPr>
              <a:t>材料</a:t>
            </a:r>
            <a:endParaRPr lang="zh-CN" altLang="en-US" sz="2000">
              <a:latin typeface="黑体" pitchFamily="49" charset="-122"/>
              <a:ea typeface="黑体" pitchFamily="49" charset="-122"/>
            </a:endParaRPr>
          </a:p>
        </p:txBody>
      </p:sp>
      <p:graphicFrame>
        <p:nvGraphicFramePr>
          <p:cNvPr id="12" name="表格 11" title=""/>
          <p:cNvGraphicFramePr>
            <a:graphicFrameLocks noGrp="1"/>
          </p:cNvGraphicFramePr>
          <p:nvPr/>
        </p:nvGraphicFramePr>
        <p:xfrm>
          <a:off x="142844" y="1877388"/>
          <a:ext cx="8858312" cy="3051816"/>
        </p:xfrm>
        <a:graphic>
          <a:graphicData uri="http://schemas.openxmlformats.org/drawingml/2006/table">
            <a:tbl>
              <a:tblPr/>
              <a:tblGrid>
                <a:gridCol w="2071702"/>
                <a:gridCol w="6786610"/>
              </a:tblGrid>
              <a:tr h="381477">
                <a:tc>
                  <a:txBody>
                    <a:bodyPr vert="horz" wrap="square"/>
                    <a:lstStyle/>
                    <a:p>
                      <a:pPr algn="ctr">
                        <a:lnSpc>
                          <a:spcPct val="100000"/>
                        </a:lnSpc>
                        <a:spcAft>
                          <a:spcPct val="0"/>
                        </a:spcAft>
                      </a:pPr>
                      <a:r>
                        <a:rPr lang="zh-CN" sz="2400" b="1">
                          <a:latin typeface="楷体" pitchFamily="49" charset="-122"/>
                          <a:ea typeface="楷体" pitchFamily="49" charset="-122"/>
                          <a:cs typeface="Times New Roman"/>
                        </a:rPr>
                        <a:t>评价者</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ctr">
                        <a:lnSpc>
                          <a:spcPct val="100000"/>
                        </a:lnSpc>
                        <a:spcAft>
                          <a:spcPct val="0"/>
                        </a:spcAft>
                      </a:pPr>
                      <a:r>
                        <a:rPr lang="zh-CN" sz="2400" b="1">
                          <a:latin typeface="楷体" pitchFamily="49" charset="-122"/>
                          <a:ea typeface="楷体" pitchFamily="49" charset="-122"/>
                          <a:cs typeface="Times New Roman"/>
                        </a:rPr>
                        <a:t>评价</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4431">
                <a:tc>
                  <a:txBody>
                    <a:bodyPr vert="horz" wrap="square"/>
                    <a:lstStyle/>
                    <a:p>
                      <a:pPr algn="ctr">
                        <a:lnSpc>
                          <a:spcPct val="100000"/>
                        </a:lnSpc>
                        <a:spcAft>
                          <a:spcPct val="0"/>
                        </a:spcAft>
                      </a:pPr>
                      <a:r>
                        <a:rPr lang="zh-CN" sz="2400" b="1">
                          <a:latin typeface="楷体" pitchFamily="49" charset="-122"/>
                          <a:ea typeface="楷体" pitchFamily="49" charset="-122"/>
                          <a:cs typeface="Times New Roman"/>
                        </a:rPr>
                        <a:t>清廷</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l">
                        <a:lnSpc>
                          <a:spcPct val="100000"/>
                        </a:lnSpc>
                        <a:spcAft>
                          <a:spcPct val="0"/>
                        </a:spcAft>
                      </a:pPr>
                      <a:r>
                        <a:rPr lang="zh-CN" sz="2400" b="1">
                          <a:latin typeface="楷体" pitchFamily="49" charset="-122"/>
                          <a:ea typeface="楷体" pitchFamily="49" charset="-122"/>
                          <a:cs typeface="Times New Roman"/>
                        </a:rPr>
                        <a:t>称赞他是个“器识渊深、才猷宏远”的“草臣”</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赞李鸿章一生“力疾从公</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未克休息</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忠靖之忱</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老而弥笃”</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5908">
                <a:tc>
                  <a:txBody>
                    <a:bodyPr vert="horz" wrap="square"/>
                    <a:lstStyle/>
                    <a:p>
                      <a:pPr algn="ctr">
                        <a:lnSpc>
                          <a:spcPct val="100000"/>
                        </a:lnSpc>
                        <a:spcAft>
                          <a:spcPct val="0"/>
                        </a:spcAft>
                      </a:pPr>
                      <a:r>
                        <a:rPr lang="zh-CN" sz="2400" b="1">
                          <a:latin typeface="楷体" pitchFamily="49" charset="-122"/>
                          <a:ea typeface="楷体" pitchFamily="49" charset="-122"/>
                          <a:cs typeface="Times New Roman"/>
                        </a:rPr>
                        <a:t>清流</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l">
                        <a:lnSpc>
                          <a:spcPct val="100000"/>
                        </a:lnSpc>
                        <a:spcAft>
                          <a:spcPct val="0"/>
                        </a:spcAft>
                      </a:pPr>
                      <a:r>
                        <a:rPr lang="zh-CN" sz="2400" b="1">
                          <a:latin typeface="楷体" pitchFamily="49" charset="-122"/>
                          <a:ea typeface="楷体" pitchFamily="49" charset="-122"/>
                          <a:cs typeface="Times New Roman"/>
                        </a:rPr>
                        <a:t>将李鸿章比作宋之秦桧、蔡京和明之严嵩、仇鸾</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甚至是比他们更加坏的“奸臣”。说他是个“献媚宫闲”“固宠求荣”“多籍言利”的善迎合的奸臣</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dir="d"/>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aphicFrame>
        <p:nvGraphicFramePr>
          <p:cNvPr id="6" name="表格 5" title=""/>
          <p:cNvGraphicFramePr>
            <a:graphicFrameLocks noGrp="1"/>
          </p:cNvGraphicFramePr>
          <p:nvPr/>
        </p:nvGraphicFramePr>
        <p:xfrm>
          <a:off x="214282" y="180027"/>
          <a:ext cx="8858312" cy="3291840"/>
        </p:xfrm>
        <a:graphic>
          <a:graphicData uri="http://schemas.openxmlformats.org/drawingml/2006/table">
            <a:tbl>
              <a:tblPr/>
              <a:tblGrid>
                <a:gridCol w="1143008"/>
                <a:gridCol w="7715304"/>
              </a:tblGrid>
              <a:tr h="1082993">
                <a:tc>
                  <a:txBody>
                    <a:bodyPr vert="horz" wrap="square"/>
                    <a:lstStyle/>
                    <a:p>
                      <a:pPr algn="ctr">
                        <a:lnSpc>
                          <a:spcPct val="150000"/>
                        </a:lnSpc>
                        <a:spcAft>
                          <a:spcPct val="0"/>
                        </a:spcAft>
                      </a:pPr>
                      <a:r>
                        <a:rPr lang="zh-CN" sz="2400" b="1">
                          <a:latin typeface="楷体" pitchFamily="49" charset="-122"/>
                          <a:ea typeface="楷体" pitchFamily="49" charset="-122"/>
                          <a:cs typeface="Times New Roman"/>
                        </a:rPr>
                        <a:t>洋务派</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l">
                        <a:lnSpc>
                          <a:spcPct val="150000"/>
                        </a:lnSpc>
                        <a:spcAft>
                          <a:spcPct val="0"/>
                        </a:spcAft>
                      </a:pPr>
                      <a:r>
                        <a:rPr lang="zh-CN" sz="2400" b="1">
                          <a:latin typeface="楷体" pitchFamily="49" charset="-122"/>
                          <a:ea typeface="楷体" pitchFamily="49" charset="-122"/>
                          <a:cs typeface="Times New Roman"/>
                        </a:rPr>
                        <a:t>称赞李鸿章“谋国忠诚</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不摇浮义”“忠勤爱国</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非浅识所能窥测”</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2993">
                <a:tc>
                  <a:txBody>
                    <a:bodyPr vert="horz" wrap="square"/>
                    <a:lstStyle/>
                    <a:p>
                      <a:pPr algn="ctr">
                        <a:lnSpc>
                          <a:spcPct val="150000"/>
                        </a:lnSpc>
                        <a:spcAft>
                          <a:spcPct val="0"/>
                        </a:spcAft>
                      </a:pPr>
                      <a:r>
                        <a:rPr lang="zh-CN" sz="2400" b="1">
                          <a:latin typeface="楷体" pitchFamily="49" charset="-122"/>
                          <a:ea typeface="楷体" pitchFamily="49" charset="-122"/>
                          <a:cs typeface="Times New Roman"/>
                        </a:rPr>
                        <a:t>维新派</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l">
                        <a:lnSpc>
                          <a:spcPct val="150000"/>
                        </a:lnSpc>
                        <a:spcAft>
                          <a:spcPct val="0"/>
                        </a:spcAft>
                      </a:pPr>
                      <a:r>
                        <a:rPr lang="zh-CN" sz="2400" b="1">
                          <a:latin typeface="楷体" pitchFamily="49" charset="-122"/>
                          <a:ea typeface="楷体" pitchFamily="49" charset="-122"/>
                          <a:cs typeface="Times New Roman"/>
                        </a:rPr>
                        <a:t>梁启超对李鸿章的评价是“吾敬李鸿章之才</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吾惜李鸿章之识</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吾悲李鸿章之遇”</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2993">
                <a:tc>
                  <a:txBody>
                    <a:bodyPr vert="horz" wrap="square"/>
                    <a:lstStyle/>
                    <a:p>
                      <a:pPr algn="ctr">
                        <a:lnSpc>
                          <a:spcPct val="150000"/>
                        </a:lnSpc>
                        <a:spcAft>
                          <a:spcPct val="0"/>
                        </a:spcAft>
                      </a:pPr>
                      <a:r>
                        <a:rPr lang="zh-CN" sz="2400" b="1">
                          <a:latin typeface="楷体" pitchFamily="49" charset="-122"/>
                          <a:ea typeface="楷体" pitchFamily="49" charset="-122"/>
                          <a:cs typeface="Times New Roman"/>
                        </a:rPr>
                        <a:t>革命派</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gn="l">
                        <a:lnSpc>
                          <a:spcPct val="150000"/>
                        </a:lnSpc>
                        <a:spcAft>
                          <a:spcPct val="0"/>
                        </a:spcAft>
                      </a:pPr>
                      <a:r>
                        <a:rPr lang="zh-CN" sz="2400" b="1">
                          <a:latin typeface="楷体" pitchFamily="49" charset="-122"/>
                          <a:ea typeface="楷体" pitchFamily="49" charset="-122"/>
                          <a:cs typeface="Times New Roman"/>
                        </a:rPr>
                        <a:t>李鸿章“实中国之民贼</a:t>
                      </a:r>
                      <a:r>
                        <a:rPr lang="en-US" sz="2400" b="1">
                          <a:latin typeface="楷体" pitchFamily="49" charset="-122"/>
                          <a:ea typeface="楷体" pitchFamily="49" charset="-122"/>
                          <a:cs typeface="Times New Roman"/>
                        </a:rPr>
                        <a:t>,</a:t>
                      </a:r>
                      <a:r>
                        <a:rPr lang="zh-CN" sz="2400" b="1">
                          <a:latin typeface="楷体" pitchFamily="49" charset="-122"/>
                          <a:ea typeface="楷体" pitchFamily="49" charset="-122"/>
                          <a:cs typeface="Times New Roman"/>
                        </a:rPr>
                        <a:t>为爱新觉罗氏一姓一家之人。却为那拉西后一人一己之人”</a:t>
                      </a:r>
                      <a:endParaRPr lang="zh-CN" sz="2400">
                        <a:latin typeface="楷体" pitchFamily="49" charset="-122"/>
                        <a:ea typeface="楷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TextBox 6" title=""/>
          <p:cNvSpPr txBox="1"/>
          <p:nvPr/>
        </p:nvSpPr>
        <p:spPr>
          <a:xfrm>
            <a:off x="71406" y="3536010"/>
            <a:ext cx="9001188" cy="1464632"/>
          </a:xfrm>
          <a:prstGeom prst="rect">
            <a:avLst/>
          </a:prstGeom>
          <a:noFill/>
        </p:spPr>
        <p:txBody>
          <a:bodyPr wrap="square" rtlCol="0">
            <a:spAutoFit/>
          </a:bodyPr>
          <a:lstStyle/>
          <a:p>
            <a:r>
              <a:rPr lang="zh-CN" altLang="en-US" sz="2400" smtClean="0"/>
              <a:t>根据材料</a:t>
            </a:r>
            <a:r>
              <a:rPr lang="en-US" sz="2400" smtClean="0"/>
              <a:t>,</a:t>
            </a:r>
            <a:r>
              <a:rPr lang="zh-CN" altLang="en-US" sz="2400" smtClean="0"/>
              <a:t>结合所学知识</a:t>
            </a:r>
            <a:r>
              <a:rPr lang="en-US" sz="2400" smtClean="0"/>
              <a:t>,</a:t>
            </a:r>
            <a:r>
              <a:rPr lang="zh-CN" altLang="en-US" sz="2400" smtClean="0"/>
              <a:t>围绕“李鸿章其人”</a:t>
            </a:r>
            <a:r>
              <a:rPr lang="en-US" sz="2400" smtClean="0"/>
              <a:t>,</a:t>
            </a:r>
            <a:r>
              <a:rPr lang="zh-CN" altLang="en-US" sz="2400" smtClean="0"/>
              <a:t>自拟题目</a:t>
            </a:r>
            <a:r>
              <a:rPr lang="en-US" sz="2400" smtClean="0"/>
              <a:t>,</a:t>
            </a:r>
            <a:r>
              <a:rPr lang="zh-CN" altLang="en-US" sz="2400" smtClean="0"/>
              <a:t>写一篇历史小论文。</a:t>
            </a:r>
            <a:r>
              <a:rPr lang="en-US" sz="2400" smtClean="0"/>
              <a:t>(</a:t>
            </a:r>
            <a:r>
              <a:rPr lang="zh-CN" altLang="en-US" sz="2400" smtClean="0"/>
              <a:t>要求</a:t>
            </a:r>
            <a:r>
              <a:rPr lang="en-US" sz="2400" smtClean="0"/>
              <a:t>:</a:t>
            </a:r>
            <a:r>
              <a:rPr lang="zh-CN" altLang="en-US" sz="2400" smtClean="0"/>
              <a:t>立论正确</a:t>
            </a:r>
            <a:r>
              <a:rPr lang="en-US" sz="2400" smtClean="0"/>
              <a:t>,</a:t>
            </a:r>
            <a:r>
              <a:rPr lang="zh-CN" altLang="en-US" sz="2400" smtClean="0"/>
              <a:t>史论结合</a:t>
            </a:r>
            <a:r>
              <a:rPr lang="en-US" sz="2400" smtClean="0"/>
              <a:t>,</a:t>
            </a:r>
            <a:r>
              <a:rPr lang="zh-CN" altLang="en-US" sz="2400" smtClean="0"/>
              <a:t>史实充分</a:t>
            </a:r>
            <a:r>
              <a:rPr lang="en-US" sz="2400" smtClean="0"/>
              <a:t>,</a:t>
            </a:r>
            <a:r>
              <a:rPr lang="zh-CN" altLang="en-US" sz="2400" smtClean="0"/>
              <a:t>逻辑清晰</a:t>
            </a:r>
            <a:r>
              <a:rPr lang="en-US" sz="2400" smtClean="0"/>
              <a:t>,</a:t>
            </a:r>
            <a:r>
              <a:rPr lang="zh-CN" altLang="en-US" sz="2400" smtClean="0"/>
              <a:t>表述成文</a:t>
            </a:r>
            <a:r>
              <a:rPr lang="en-US" sz="2400" smtClean="0"/>
              <a:t>)(12</a:t>
            </a:r>
            <a:r>
              <a:rPr lang="zh-CN" altLang="en-US" sz="2400" smtClean="0"/>
              <a:t>分</a:t>
            </a:r>
            <a:r>
              <a:rPr lang="en-US" sz="2400" smtClean="0"/>
              <a:t>)</a:t>
            </a:r>
            <a:endParaRPr lang="zh-CN" altLang="en-US" sz="2400"/>
          </a:p>
        </p:txBody>
      </p:sp>
    </p:spTree>
  </p:cSld>
  <p:clrMapOvr>
    <a:masterClrMapping/>
  </p:clrMapOvr>
  <p:transition>
    <p:push dir="u"/>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TextBox 2" title=""/>
          <p:cNvSpPr txBox="1"/>
          <p:nvPr/>
        </p:nvSpPr>
        <p:spPr>
          <a:xfrm>
            <a:off x="86646" y="71420"/>
            <a:ext cx="8715436" cy="504369"/>
          </a:xfrm>
          <a:prstGeom prst="rect">
            <a:avLst/>
          </a:prstGeom>
          <a:noFill/>
        </p:spPr>
        <p:txBody>
          <a:bodyPr wrap="square" rtlCol="0">
            <a:spAutoFit/>
          </a:bodyPr>
          <a:lstStyle/>
          <a:p>
            <a:r>
              <a:rPr lang="en-US" sz="2400" smtClean="0">
                <a:solidFill>
                  <a:srgbClr val="FF0000"/>
                </a:solidFill>
                <a:latin typeface="黑体" pitchFamily="49" charset="-122"/>
                <a:ea typeface="黑体" pitchFamily="49" charset="-122"/>
              </a:rPr>
              <a:t>[</a:t>
            </a:r>
            <a:r>
              <a:rPr lang="zh-CN" altLang="en-US" sz="2400" smtClean="0">
                <a:solidFill>
                  <a:srgbClr val="FF0000"/>
                </a:solidFill>
                <a:latin typeface="黑体" pitchFamily="49" charset="-122"/>
                <a:ea typeface="黑体" pitchFamily="49" charset="-122"/>
              </a:rPr>
              <a:t>解题过程</a:t>
            </a:r>
            <a:r>
              <a:rPr lang="en-US" sz="2400" smtClean="0">
                <a:solidFill>
                  <a:srgbClr val="FF0000"/>
                </a:solidFill>
                <a:latin typeface="黑体" pitchFamily="49" charset="-122"/>
                <a:ea typeface="黑体" pitchFamily="49" charset="-122"/>
              </a:rPr>
              <a:t>]</a:t>
            </a:r>
            <a:endParaRPr lang="zh-CN" altLang="en-US" sz="2400">
              <a:solidFill>
                <a:srgbClr val="FF0000"/>
              </a:solidFill>
              <a:latin typeface="黑体" pitchFamily="49" charset="-122"/>
              <a:ea typeface="黑体" pitchFamily="49" charset="-122"/>
            </a:endParaRPr>
          </a:p>
        </p:txBody>
      </p:sp>
      <p:graphicFrame>
        <p:nvGraphicFramePr>
          <p:cNvPr id="5" name="表格 4" title=""/>
          <p:cNvGraphicFramePr>
            <a:graphicFrameLocks noGrp="1"/>
          </p:cNvGraphicFramePr>
          <p:nvPr/>
        </p:nvGraphicFramePr>
        <p:xfrm>
          <a:off x="142844" y="660398"/>
          <a:ext cx="8858312" cy="4197368"/>
        </p:xfrm>
        <a:graphic>
          <a:graphicData uri="http://schemas.openxmlformats.org/drawingml/2006/table">
            <a:tbl>
              <a:tblPr/>
              <a:tblGrid>
                <a:gridCol w="2857520"/>
                <a:gridCol w="6000792"/>
              </a:tblGrid>
              <a:tr h="1144737">
                <a:tc>
                  <a:txBody>
                    <a:bodyPr vert="horz" wrap="square"/>
                    <a:lstStyle/>
                    <a:p>
                      <a:pPr>
                        <a:lnSpc>
                          <a:spcPct val="100000"/>
                        </a:lnSpc>
                        <a:spcAft>
                          <a:spcPct val="0"/>
                        </a:spcAft>
                      </a:pPr>
                      <a:r>
                        <a:rPr lang="zh-CN" sz="2400" b="1">
                          <a:latin typeface="宋体" pitchFamily="2" charset="-122"/>
                          <a:ea typeface="宋体" pitchFamily="2" charset="-122"/>
                          <a:cs typeface="Times New Roman"/>
                        </a:rPr>
                        <a:t>第一步</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阅读题目要求</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是自拟论题</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还是围绕论题去评述</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nSpc>
                          <a:spcPct val="100000"/>
                        </a:lnSpc>
                        <a:spcAft>
                          <a:spcPct val="0"/>
                        </a:spcAft>
                      </a:pPr>
                      <a:r>
                        <a:rPr lang="zh-CN" sz="2400" b="1">
                          <a:latin typeface="宋体" pitchFamily="2" charset="-122"/>
                          <a:ea typeface="宋体" pitchFamily="2" charset="-122"/>
                          <a:cs typeface="Times New Roman"/>
                        </a:rPr>
                        <a:t>依据题目要求“围绕‘李鸿章其人’</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自拟题目”可知</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是自拟论题类型的题目</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52631">
                <a:tc>
                  <a:txBody>
                    <a:bodyPr vert="horz" wrap="square"/>
                    <a:lstStyle/>
                    <a:p>
                      <a:pPr>
                        <a:lnSpc>
                          <a:spcPct val="100000"/>
                        </a:lnSpc>
                        <a:spcAft>
                          <a:spcPct val="0"/>
                        </a:spcAft>
                      </a:pPr>
                      <a:r>
                        <a:rPr lang="zh-CN" sz="2400" b="1">
                          <a:latin typeface="宋体" pitchFamily="2" charset="-122"/>
                          <a:ea typeface="宋体" pitchFamily="2" charset="-122"/>
                          <a:cs typeface="Times New Roman"/>
                        </a:rPr>
                        <a:t>第二步</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确定适当的论题、论点</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nSpc>
                          <a:spcPct val="100000"/>
                        </a:lnSpc>
                        <a:spcAft>
                          <a:spcPct val="0"/>
                        </a:spcAft>
                      </a:pPr>
                      <a:r>
                        <a:rPr lang="zh-CN" sz="2400" b="1">
                          <a:latin typeface="宋体" pitchFamily="2" charset="-122"/>
                          <a:ea typeface="宋体" pitchFamily="2" charset="-122"/>
                          <a:cs typeface="Times New Roman"/>
                        </a:rPr>
                        <a:t>依据材料清廷“称赞他是个‘器识渊深、才猷宏远’的‘草臣’”可知</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清廷对李鸿章评价正面</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依据材料清流“将李鸿章比作宋之秦桧……”可知</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清流对李鸿章评价负面</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依据材料“吾敬李鸿章之才</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吾惜李鸿章之识</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吾悲李鸿章之遇”可知</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维新派对李鸿章评价较为复杂</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综上可得出论题</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李鸿章</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晚清重臣的复杂历史角色</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push dir="d"/>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graphicFrame>
        <p:nvGraphicFramePr>
          <p:cNvPr id="3" name="表格 2" title=""/>
          <p:cNvGraphicFramePr>
            <a:graphicFrameLocks noGrp="1"/>
          </p:cNvGraphicFramePr>
          <p:nvPr/>
        </p:nvGraphicFramePr>
        <p:xfrm>
          <a:off x="135224" y="270502"/>
          <a:ext cx="8929750" cy="4000520"/>
        </p:xfrm>
        <a:graphic>
          <a:graphicData uri="http://schemas.openxmlformats.org/drawingml/2006/table">
            <a:tbl>
              <a:tblPr/>
              <a:tblGrid>
                <a:gridCol w="4143404"/>
                <a:gridCol w="4786346"/>
              </a:tblGrid>
              <a:tr h="2400312">
                <a:tc>
                  <a:txBody>
                    <a:bodyPr vert="horz" wrap="square"/>
                    <a:lstStyle/>
                    <a:p>
                      <a:pPr>
                        <a:lnSpc>
                          <a:spcPct val="100000"/>
                        </a:lnSpc>
                        <a:spcAft>
                          <a:spcPct val="0"/>
                        </a:spcAft>
                      </a:pPr>
                      <a:r>
                        <a:rPr lang="zh-CN" sz="2400" b="1">
                          <a:latin typeface="宋体" pitchFamily="2" charset="-122"/>
                          <a:ea typeface="宋体" pitchFamily="2" charset="-122"/>
                          <a:cs typeface="Times New Roman"/>
                        </a:rPr>
                        <a:t>第三步</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用所学知识证实论题、论点</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nSpc>
                          <a:spcPct val="100000"/>
                        </a:lnSpc>
                        <a:spcAft>
                          <a:spcPct val="0"/>
                        </a:spcAft>
                      </a:pPr>
                      <a:r>
                        <a:rPr lang="zh-CN" sz="2400" b="1">
                          <a:latin typeface="宋体" pitchFamily="2" charset="-122"/>
                          <a:ea typeface="宋体" pitchFamily="2" charset="-122"/>
                          <a:cs typeface="Times New Roman"/>
                        </a:rPr>
                        <a:t>结合所学知识可知</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李鸿章是洋务运动的领军人物</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推动了中国的近代化进程</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这是其评价正面的原因</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但李鸿章受限于国力等原因</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往往只能接受屈辱的外交条件</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这是其评价负面的原因</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0208">
                <a:tc>
                  <a:txBody>
                    <a:bodyPr vert="horz" wrap="square"/>
                    <a:lstStyle/>
                    <a:p>
                      <a:pPr>
                        <a:lnSpc>
                          <a:spcPct val="100000"/>
                        </a:lnSpc>
                        <a:spcAft>
                          <a:spcPct val="0"/>
                        </a:spcAft>
                      </a:pPr>
                      <a:r>
                        <a:rPr lang="zh-CN" sz="2400" b="1">
                          <a:latin typeface="宋体" pitchFamily="2" charset="-122"/>
                          <a:ea typeface="宋体" pitchFamily="2" charset="-122"/>
                          <a:cs typeface="Times New Roman"/>
                        </a:rPr>
                        <a:t>第四步</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结合论题总结全文</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并且升华主题</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vert="horz" wrap="square"/>
                    <a:lstStyle/>
                    <a:p>
                      <a:pPr>
                        <a:lnSpc>
                          <a:spcPct val="100000"/>
                        </a:lnSpc>
                        <a:spcAft>
                          <a:spcPct val="0"/>
                        </a:spcAft>
                      </a:pPr>
                      <a:r>
                        <a:rPr lang="zh-CN" sz="2400" b="1">
                          <a:latin typeface="宋体" pitchFamily="2" charset="-122"/>
                          <a:ea typeface="宋体" pitchFamily="2" charset="-122"/>
                          <a:cs typeface="Times New Roman"/>
                        </a:rPr>
                        <a:t>回扣论题“李鸿章</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晚清重臣的复杂历史角色”进行总结</a:t>
                      </a:r>
                      <a:r>
                        <a:rPr lang="en-US" sz="2400" b="1">
                          <a:latin typeface="宋体" pitchFamily="2" charset="-122"/>
                          <a:ea typeface="宋体" pitchFamily="2" charset="-122"/>
                          <a:cs typeface="Times New Roman"/>
                        </a:rPr>
                        <a:t>,</a:t>
                      </a:r>
                      <a:r>
                        <a:rPr lang="zh-CN" sz="2400" b="1">
                          <a:latin typeface="宋体" pitchFamily="2" charset="-122"/>
                          <a:ea typeface="宋体" pitchFamily="2" charset="-122"/>
                          <a:cs typeface="Times New Roman"/>
                        </a:rPr>
                        <a:t>并且进行升华“我们应全面客观地看待其历史贡献与局限性”</a:t>
                      </a:r>
                      <a:endParaRPr lang="zh-CN" sz="2400">
                        <a:latin typeface="宋体" pitchFamily="2" charset="-122"/>
                        <a:ea typeface="宋体" pitchFamily="2"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amond/>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TextBox 3" title=""/>
          <p:cNvSpPr txBox="1"/>
          <p:nvPr/>
        </p:nvSpPr>
        <p:spPr>
          <a:xfrm>
            <a:off x="107171" y="211286"/>
            <a:ext cx="8893985" cy="4414660"/>
          </a:xfrm>
          <a:prstGeom prst="rect">
            <a:avLst/>
          </a:prstGeom>
          <a:noFill/>
        </p:spPr>
        <p:txBody>
          <a:bodyPr wrap="square" lIns="68571" tIns="34285" rIns="68571" bIns="34285" rtlCol="0">
            <a:spAutoFit/>
          </a:bodyPr>
          <a:lstStyle/>
          <a:p>
            <a:pPr>
              <a:lnSpc>
                <a:spcPct val="150000"/>
              </a:lnSpc>
            </a:pPr>
            <a:r>
              <a:rPr lang="zh-CN" altLang="en-US" sz="2400" smtClean="0">
                <a:solidFill>
                  <a:srgbClr val="FF0000"/>
                </a:solidFill>
                <a:latin typeface="黑体" pitchFamily="49" charset="-122"/>
                <a:ea typeface="黑体" pitchFamily="49" charset="-122"/>
              </a:rPr>
              <a:t>答案</a:t>
            </a:r>
            <a:r>
              <a:rPr lang="en-US" sz="2400" smtClean="0">
                <a:solidFill>
                  <a:srgbClr val="FF0000"/>
                </a:solidFill>
                <a:latin typeface="黑体" pitchFamily="49" charset="-122"/>
                <a:ea typeface="黑体" pitchFamily="49" charset="-122"/>
              </a:rPr>
              <a:t>:</a:t>
            </a:r>
            <a:r>
              <a:rPr lang="zh-CN" altLang="en-US" sz="2400" smtClean="0"/>
              <a:t>示例一</a:t>
            </a:r>
          </a:p>
          <a:p>
            <a:pPr>
              <a:lnSpc>
                <a:spcPct val="150000"/>
              </a:lnSpc>
            </a:pPr>
            <a:r>
              <a:rPr lang="zh-CN" altLang="en-US" sz="2400" smtClean="0"/>
              <a:t>李鸿章</a:t>
            </a:r>
            <a:r>
              <a:rPr lang="en-US" sz="2400" smtClean="0"/>
              <a:t>:</a:t>
            </a:r>
            <a:r>
              <a:rPr lang="zh-CN" altLang="en-US" sz="2400" smtClean="0"/>
              <a:t>晚清重臣的复杂历史角色。</a:t>
            </a:r>
          </a:p>
          <a:p>
            <a:pPr>
              <a:lnSpc>
                <a:spcPct val="150000"/>
              </a:lnSpc>
            </a:pPr>
            <a:r>
              <a:rPr lang="zh-CN" altLang="en-US" sz="2400" smtClean="0"/>
              <a:t>李鸿章</a:t>
            </a:r>
            <a:r>
              <a:rPr lang="en-US" sz="2400" smtClean="0"/>
              <a:t>,</a:t>
            </a:r>
            <a:r>
              <a:rPr lang="zh-CN" altLang="en-US" sz="2400" smtClean="0"/>
              <a:t>晚清时期的政治家、外交家与军事将领</a:t>
            </a:r>
            <a:r>
              <a:rPr lang="en-US" sz="2400" smtClean="0"/>
              <a:t>,</a:t>
            </a:r>
            <a:r>
              <a:rPr lang="zh-CN" altLang="en-US" sz="2400" smtClean="0"/>
              <a:t>其历史角色复杂多面。他既是洋务运动的领军人物</a:t>
            </a:r>
            <a:r>
              <a:rPr lang="en-US" sz="2400" smtClean="0"/>
              <a:t>,</a:t>
            </a:r>
            <a:r>
              <a:rPr lang="zh-CN" altLang="en-US" sz="2400" smtClean="0"/>
              <a:t>推动了中国近代化进程</a:t>
            </a:r>
            <a:r>
              <a:rPr lang="en-US" sz="2400" smtClean="0"/>
              <a:t>,</a:t>
            </a:r>
            <a:r>
              <a:rPr lang="zh-CN" altLang="en-US" sz="2400" smtClean="0"/>
              <a:t>创办了江南机器制造总局、上海轮船招商局等近代企业</a:t>
            </a:r>
            <a:r>
              <a:rPr lang="en-US" sz="2400" smtClean="0"/>
              <a:t>,</a:t>
            </a:r>
            <a:r>
              <a:rPr lang="zh-CN" altLang="en-US" sz="2400" smtClean="0"/>
              <a:t>也组建了北洋水师</a:t>
            </a:r>
            <a:r>
              <a:rPr lang="en-US" sz="2400" smtClean="0"/>
              <a:t>,</a:t>
            </a:r>
            <a:r>
              <a:rPr lang="zh-CN" altLang="en-US" sz="2400" smtClean="0"/>
              <a:t>试图以军事现代化抵御外侮。然而</a:t>
            </a:r>
            <a:r>
              <a:rPr lang="en-US" sz="2400" smtClean="0"/>
              <a:t>,</a:t>
            </a:r>
            <a:r>
              <a:rPr lang="zh-CN" altLang="en-US" sz="2400" smtClean="0"/>
              <a:t>他同时也是一系列不平等条约的签订者</a:t>
            </a:r>
            <a:r>
              <a:rPr lang="en-US" sz="2400" smtClean="0"/>
              <a:t>,</a:t>
            </a:r>
            <a:r>
              <a:rPr lang="zh-CN" altLang="en-US" sz="2400" smtClean="0"/>
              <a:t>如</a:t>
            </a:r>
            <a:r>
              <a:rPr lang="en-US" altLang="zh-CN" sz="2400" smtClean="0"/>
              <a:t>《</a:t>
            </a:r>
            <a:r>
              <a:rPr lang="zh-CN" altLang="en-US" sz="2400" smtClean="0"/>
              <a:t>马关条约</a:t>
            </a:r>
            <a:r>
              <a:rPr lang="en-US" altLang="zh-CN" sz="2400" smtClean="0"/>
              <a:t>》</a:t>
            </a:r>
            <a:r>
              <a:rPr lang="zh-CN" altLang="en-US" sz="2400" smtClean="0"/>
              <a:t>等</a:t>
            </a:r>
            <a:r>
              <a:rPr lang="en-US" sz="2400" smtClean="0"/>
              <a:t>,</a:t>
            </a:r>
            <a:r>
              <a:rPr lang="zh-CN" altLang="en-US" sz="2400" smtClean="0"/>
              <a:t>这些条约使中国陷入了更深的民族危机。</a:t>
            </a:r>
            <a:endParaRPr lang="zh-CN" altLang="en-US" sz="2400"/>
          </a:p>
        </p:txBody>
      </p:sp>
    </p:spTree>
  </p:cSld>
  <p:clrMapOvr>
    <a:masterClrMapping/>
  </p:clrMapOvr>
  <p:transition>
    <p:push dir="r"/>
  </p:transition>
  <p:timing/>
</p:sld>
</file>

<file path=ppt/tags/tag1.xml><?xml version="1.0" encoding="utf-8"?>
<p:tagLst xmlns:p="http://schemas.openxmlformats.org/presentationml/2006/main">
  <p:tag name="AS_OS" val="Unix 3.10 unknown"/>
  <p:tag name="AS_RELEASE_DATE" val="2023.03.31"/>
  <p:tag name="AS_TITLE" val="Aspose.Slides for Java"/>
  <p:tag name="AS_VERSION" val="23.3"/>
</p:tagLst>
</file>

<file path=ppt/theme/theme1.xml><?xml version="1.0" encoding="utf-8"?>
<a:theme xmlns:r="http://schemas.openxmlformats.org/officeDocument/2006/relationships" xmlns:a="http://schemas.openxmlformats.org/drawingml/2006/main" name="7_自定义设计方案">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7_自定义设计方案">
      <a:majorFont>
        <a:latin typeface="Arial"/>
        <a:ea typeface="宋体"/>
        <a:cs typeface="Arial"/>
      </a:majorFont>
      <a:minorFont>
        <a:latin typeface="Arial"/>
        <a:ea typeface="宋体"/>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685800" rtl="0" eaLnBrk="1" fontAlgn="base" latinLnBrk="0" hangingPunct="1">
          <a:lnSpc>
            <a:spcPct val="130000"/>
          </a:lnSpc>
          <a:spcBef>
            <a:spcPct val="0"/>
          </a:spcBef>
          <a:spcAft>
            <a:spcPct val="0"/>
          </a:spcAft>
          <a:buClrTx/>
          <a:buSzTx/>
          <a:buFontTx/>
          <a:buNone/>
          <a:tabLst/>
          <a:defRPr kumimoji="0" lang="zh-CN" sz="2000" b="1" i="0" u="none" strike="noStrike" cap="none" normalizeH="0" baseline="0" smtClean="0">
            <a:ln>
              <a:noFill/>
            </a:ln>
            <a:solidFill>
              <a:schemeClr val="tx1"/>
            </a:solidFill>
            <a:effectLst/>
            <a:latin typeface="宋体" pitchFamily="2" charset="-122"/>
            <a:ea typeface="宋体" pitchFamily="2" charset="-122"/>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685800" rtl="0" eaLnBrk="1" fontAlgn="base" latinLnBrk="0" hangingPunct="1">
          <a:lnSpc>
            <a:spcPct val="130000"/>
          </a:lnSpc>
          <a:spcBef>
            <a:spcPct val="0"/>
          </a:spcBef>
          <a:spcAft>
            <a:spcPct val="0"/>
          </a:spcAft>
          <a:buClrTx/>
          <a:buSzTx/>
          <a:buFontTx/>
          <a:buNone/>
          <a:tabLst/>
          <a:defRPr kumimoji="0" lang="zh-CN" sz="2000" b="1" i="0" u="none" strike="noStrike" cap="none" normalizeH="0" baseline="0" smtClean="0">
            <a:ln>
              <a:noFill/>
            </a:ln>
            <a:solidFill>
              <a:schemeClr val="tx1"/>
            </a:solidFill>
            <a:effectLst/>
            <a:latin typeface="宋体" pitchFamily="2" charset="-122"/>
            <a:ea typeface="宋体" pitchFamily="2" charset="-122"/>
          </a:defRPr>
        </a:defPPr>
      </a:lstStyle>
    </a:lnDef>
    <a:txDef>
      <a:spPr>
        <a:noFill/>
      </a:spPr>
      <a:bodyPr wrap="square" rtlCol="0">
        <a:spAutoFit/>
      </a:bodyPr>
      <a:lstStyle>
        <a:defPPr>
          <a:lnSpc>
            <a:spcPct val="150000"/>
          </a:lnSpc>
          <a:defRPr sz="2000" dirty="0" smtClean="0">
            <a:solidFill>
              <a:srgbClr val="0000FF"/>
            </a:solidFill>
            <a:latin typeface="黑体" pitchFamily="49" charset="-122"/>
            <a:ea typeface="黑体" pitchFamily="49" charset="-122"/>
          </a:defRPr>
        </a:defPPr>
      </a:lstStyle>
    </a:txDef>
  </a:objectDefaults>
  <a:extraClrSchemeLst>
    <a:extraClrScheme>
      <a:clrScheme name="7_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7_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7_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7_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7_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7_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7_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7_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7_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7_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7_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7_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r="http://schemas.openxmlformats.org/officeDocument/2006/relationships" xmlns:a="http://schemas.openxmlformats.org/drawingml/2006/main" name="自定义设计方案">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8_自定义设计方案">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7_自定义设计方案">
      <a:majorFont>
        <a:latin typeface="Arial"/>
        <a:ea typeface="宋体"/>
        <a:cs typeface="Arial"/>
      </a:majorFont>
      <a:minorFont>
        <a:latin typeface="Arial"/>
        <a:ea typeface="宋体"/>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685800" rtl="0" eaLnBrk="1" fontAlgn="base" latinLnBrk="0" hangingPunct="1">
          <a:lnSpc>
            <a:spcPct val="130000"/>
          </a:lnSpc>
          <a:spcBef>
            <a:spcPct val="0"/>
          </a:spcBef>
          <a:spcAft>
            <a:spcPct val="0"/>
          </a:spcAft>
          <a:buClrTx/>
          <a:buSzTx/>
          <a:buFontTx/>
          <a:buNone/>
          <a:tabLst/>
          <a:defRPr kumimoji="0" lang="zh-CN" sz="2000" b="1" i="0" u="none" strike="noStrike" cap="none" normalizeH="0" baseline="0" smtClean="0">
            <a:ln>
              <a:noFill/>
            </a:ln>
            <a:solidFill>
              <a:schemeClr val="tx1"/>
            </a:solidFill>
            <a:effectLst/>
            <a:latin typeface="宋体" pitchFamily="2" charset="-122"/>
            <a:ea typeface="宋体" pitchFamily="2" charset="-122"/>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685800" rtl="0" eaLnBrk="1" fontAlgn="base" latinLnBrk="0" hangingPunct="1">
          <a:lnSpc>
            <a:spcPct val="130000"/>
          </a:lnSpc>
          <a:spcBef>
            <a:spcPct val="0"/>
          </a:spcBef>
          <a:spcAft>
            <a:spcPct val="0"/>
          </a:spcAft>
          <a:buClrTx/>
          <a:buSzTx/>
          <a:buFontTx/>
          <a:buNone/>
          <a:tabLst/>
          <a:defRPr kumimoji="0" lang="zh-CN" sz="2000" b="1" i="0" u="none" strike="noStrike" cap="none" normalizeH="0" baseline="0" smtClean="0">
            <a:ln>
              <a:noFill/>
            </a:ln>
            <a:solidFill>
              <a:schemeClr val="tx1"/>
            </a:solidFill>
            <a:effectLst/>
            <a:latin typeface="宋体" pitchFamily="2" charset="-122"/>
            <a:ea typeface="宋体" pitchFamily="2" charset="-122"/>
          </a:defRPr>
        </a:defPPr>
      </a:lstStyle>
    </a:lnDef>
    <a:txDef>
      <a:spPr>
        <a:noFill/>
      </a:spPr>
      <a:bodyPr wrap="square" rtlCol="0">
        <a:spAutoFit/>
      </a:bodyPr>
      <a:lstStyle>
        <a:defPPr>
          <a:lnSpc>
            <a:spcPct val="150000"/>
          </a:lnSpc>
          <a:defRPr sz="2000" dirty="0" smtClean="0">
            <a:solidFill>
              <a:srgbClr val="0000FF"/>
            </a:solidFill>
            <a:latin typeface="黑体" pitchFamily="49" charset="-122"/>
            <a:ea typeface="黑体" pitchFamily="49" charset="-122"/>
          </a:defRPr>
        </a:defPPr>
      </a:lstStyle>
    </a:txDef>
  </a:objectDefaults>
  <a:extraClrSchemeLst>
    <a:extraClrScheme>
      <a:clrScheme name="7_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7_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7_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7_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7_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7_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7_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7_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7_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7_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7_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7_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r="http://schemas.openxmlformats.org/officeDocument/2006/relationships" xmlns:a="http://schemas.openxmlformats.org/drawingml/2006/main" name="9_自定义设计方案">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7_自定义设计方案">
      <a:majorFont>
        <a:latin typeface="Arial"/>
        <a:ea typeface="宋体"/>
        <a:cs typeface="Arial"/>
      </a:majorFont>
      <a:minorFont>
        <a:latin typeface="Arial"/>
        <a:ea typeface="宋体"/>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685800" rtl="0" eaLnBrk="1" fontAlgn="base" latinLnBrk="0" hangingPunct="1">
          <a:lnSpc>
            <a:spcPct val="130000"/>
          </a:lnSpc>
          <a:spcBef>
            <a:spcPct val="0"/>
          </a:spcBef>
          <a:spcAft>
            <a:spcPct val="0"/>
          </a:spcAft>
          <a:buClrTx/>
          <a:buSzTx/>
          <a:buFontTx/>
          <a:buNone/>
          <a:tabLst/>
          <a:defRPr kumimoji="0" lang="zh-CN" sz="2000" b="1" i="0" u="none" strike="noStrike" cap="none" normalizeH="0" baseline="0" smtClean="0">
            <a:ln>
              <a:noFill/>
            </a:ln>
            <a:solidFill>
              <a:schemeClr val="tx1"/>
            </a:solidFill>
            <a:effectLst/>
            <a:latin typeface="宋体" pitchFamily="2" charset="-122"/>
            <a:ea typeface="宋体" pitchFamily="2" charset="-122"/>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685800" rtl="0" eaLnBrk="1" fontAlgn="base" latinLnBrk="0" hangingPunct="1">
          <a:lnSpc>
            <a:spcPct val="130000"/>
          </a:lnSpc>
          <a:spcBef>
            <a:spcPct val="0"/>
          </a:spcBef>
          <a:spcAft>
            <a:spcPct val="0"/>
          </a:spcAft>
          <a:buClrTx/>
          <a:buSzTx/>
          <a:buFontTx/>
          <a:buNone/>
          <a:tabLst/>
          <a:defRPr kumimoji="0" lang="zh-CN" sz="2000" b="1" i="0" u="none" strike="noStrike" cap="none" normalizeH="0" baseline="0" smtClean="0">
            <a:ln>
              <a:noFill/>
            </a:ln>
            <a:solidFill>
              <a:schemeClr val="tx1"/>
            </a:solidFill>
            <a:effectLst/>
            <a:latin typeface="宋体" pitchFamily="2" charset="-122"/>
            <a:ea typeface="宋体" pitchFamily="2" charset="-122"/>
          </a:defRPr>
        </a:defPPr>
      </a:lstStyle>
    </a:lnDef>
    <a:txDef>
      <a:spPr>
        <a:noFill/>
      </a:spPr>
      <a:bodyPr wrap="square" rtlCol="0">
        <a:spAutoFit/>
      </a:bodyPr>
      <a:lstStyle>
        <a:defPPr>
          <a:lnSpc>
            <a:spcPct val="150000"/>
          </a:lnSpc>
          <a:defRPr sz="2000" dirty="0" smtClean="0">
            <a:solidFill>
              <a:srgbClr val="0000FF"/>
            </a:solidFill>
            <a:latin typeface="黑体" pitchFamily="49" charset="-122"/>
            <a:ea typeface="黑体" pitchFamily="49" charset="-122"/>
          </a:defRPr>
        </a:defPPr>
      </a:lstStyle>
    </a:txDef>
  </a:objectDefaults>
  <a:extraClrSchemeLst>
    <a:extraClrScheme>
      <a:clrScheme name="7_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7_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7_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7_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7_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7_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7_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7_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7_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7_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7_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7_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r="http://schemas.openxmlformats.org/officeDocument/2006/relationships" xmlns:a="http://schemas.openxmlformats.org/drawingml/2006/main" name="1_自定义设计方案">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400" dirty="0" smtClean="0"/>
        </a:defPPr>
      </a:lstStyle>
    </a:txDef>
  </a:objectDefaults>
</a:theme>
</file>

<file path=ppt/theme/theme6.xml><?xml version="1.0" encoding="utf-8"?>
<a:theme xmlns:r="http://schemas.openxmlformats.org/officeDocument/2006/relationships" xmlns:a="http://schemas.openxmlformats.org/drawingml/2006/main" name="2_自定义设计方案">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7.xml><?xml version="1.0" encoding="utf-8"?>
<a:theme xmlns:r="http://schemas.openxmlformats.org/officeDocument/2006/relationships"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89</Paragraphs>
  <Slides>39</Slides>
  <Notes>0</Notes>
  <TotalTime>0</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39</vt:i4>
      </vt:variant>
    </vt:vector>
  </HeadingPairs>
  <TitlesOfParts>
    <vt:vector baseType="lpstr" size="46">
      <vt:lpstr>Arial</vt:lpstr>
      <vt:lpstr>宋体</vt:lpstr>
      <vt:lpstr>Calibri</vt:lpstr>
      <vt:lpstr>黑体</vt:lpstr>
      <vt:lpstr>Times New Roman</vt:lpstr>
      <vt:lpstr>楷体</vt:lpstr>
      <vt:lpstr>7_自定义设计方案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Java</Application>
  <AppVersion>23.0300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2025-01-11T08:12:37.650</cp:lastPrinted>
  <dcterms:created xsi:type="dcterms:W3CDTF">2025-01-11T08:12:37Z</dcterms:created>
  <dcterms:modified xsi:type="dcterms:W3CDTF">2025-01-11T00:12:37Z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