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59"/>
  </p:handoutMasterIdLst>
  <p:sldIdLst>
    <p:sldId id="701" r:id="rId3"/>
    <p:sldId id="965" r:id="rId5"/>
    <p:sldId id="411" r:id="rId6"/>
    <p:sldId id="1035" r:id="rId7"/>
    <p:sldId id="889" r:id="rId8"/>
    <p:sldId id="1298" r:id="rId9"/>
    <p:sldId id="1299" r:id="rId10"/>
    <p:sldId id="1028" r:id="rId11"/>
    <p:sldId id="1034" r:id="rId12"/>
    <p:sldId id="1105" r:id="rId13"/>
    <p:sldId id="1312" r:id="rId14"/>
    <p:sldId id="1316" r:id="rId15"/>
    <p:sldId id="1317" r:id="rId16"/>
    <p:sldId id="1490" r:id="rId17"/>
    <p:sldId id="1491" r:id="rId18"/>
    <p:sldId id="1493" r:id="rId19"/>
    <p:sldId id="1334" r:id="rId20"/>
    <p:sldId id="1336" r:id="rId21"/>
    <p:sldId id="1496" r:id="rId22"/>
    <p:sldId id="1338" r:id="rId23"/>
    <p:sldId id="1108" r:id="rId24"/>
    <p:sldId id="1340" r:id="rId25"/>
    <p:sldId id="1498" r:id="rId26"/>
    <p:sldId id="1343" r:id="rId27"/>
    <p:sldId id="1500" r:id="rId28"/>
    <p:sldId id="1503" r:id="rId29"/>
    <p:sldId id="1355" r:id="rId30"/>
    <p:sldId id="1359" r:id="rId31"/>
    <p:sldId id="1360" r:id="rId32"/>
    <p:sldId id="1507" r:id="rId33"/>
    <p:sldId id="1370" r:id="rId34"/>
    <p:sldId id="1378" r:id="rId35"/>
    <p:sldId id="1109" r:id="rId36"/>
    <p:sldId id="901" r:id="rId37"/>
    <p:sldId id="1382" r:id="rId38"/>
    <p:sldId id="1383" r:id="rId39"/>
    <p:sldId id="1384" r:id="rId40"/>
    <p:sldId id="1517" r:id="rId41"/>
    <p:sldId id="1199" r:id="rId42"/>
    <p:sldId id="1201" r:id="rId43"/>
    <p:sldId id="1510" r:id="rId44"/>
    <p:sldId id="1208" r:id="rId45"/>
    <p:sldId id="1209" r:id="rId46"/>
    <p:sldId id="1387" r:id="rId47"/>
    <p:sldId id="1388" r:id="rId48"/>
    <p:sldId id="1386" r:id="rId49"/>
    <p:sldId id="1515" r:id="rId50"/>
    <p:sldId id="1519" r:id="rId51"/>
    <p:sldId id="1528" r:id="rId52"/>
    <p:sldId id="1531" r:id="rId53"/>
    <p:sldId id="1533" r:id="rId54"/>
    <p:sldId id="1536" r:id="rId55"/>
    <p:sldId id="1538" r:id="rId56"/>
    <p:sldId id="1516" r:id="rId57"/>
    <p:sldId id="747" r:id="rId58"/>
  </p:sldIdLst>
  <p:sldSz cx="12192000" cy="6858000"/>
  <p:notesSz cx="6858000" cy="9144000"/>
  <p:custDataLst>
    <p:tags r:id="rId6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40" userDrawn="1">
          <p15:clr>
            <a:srgbClr val="A4A3A4"/>
          </p15:clr>
        </p15:guide>
        <p15:guide id="2" pos="378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作" lastIdx="0" clrIdx="1"/>
  <p:cmAuthor id="2" name="Administrator" initials="A" lastIdx="1" clrIdx="1"/>
  <p:cmAuthor id="0" name="user" initials="" lastIdx="0" clrIdx="0"/>
  <p:cmAuthor id="7" name="dell" initials="d" lastIdx="0" clrIdx="6"/>
  <p:cmAuthor id="3" name="fafa" initials="f" lastIdx="0" clrIdx="1"/>
  <p:cmAuthor id="4" name="王习习" initials="王" lastIdx="0" clrIdx="0"/>
  <p:cmAuthor id="8" name="未知用户1" initials="未" lastIdx="0" clrIdx="0"/>
  <p:cmAuthor id="5" name="李珺睿" initials="李" lastIdx="1" clrIdx="8"/>
  <p:cmAuthor id="6" name="xkb1.com" initials="x" lastIdx="0" clrIdx="0"/>
  <p:cmAuthor id="9" name="chen hey" initials="ch" lastIdx="0" clrIdx="5"/>
  <p:cmAuthor id="11" name="Emma Liu" initials="E" lastIdx="2" clrIdx="10"/>
  <p:cmAuthor id="10" name="未知用户4" initials="未" lastIdx="0" clrIdx="0"/>
  <p:cmAuthor id="13" name="CommUser" initials="C" lastIdx="0" clrIdx="0"/>
  <p:cmAuthor id="14" name="zq" initials="z" lastIdx="0" clrIdx="0"/>
  <p:cmAuthor id="15" name="viola_yang" initials="v" lastIdx="0" clrIdx="0"/>
  <p:cmAuthor id="16" name="志龙 姜" initials="志" lastIdx="0" clrIdx="0"/>
  <p:cmAuthor id="17" name="SHMILY" initials="S" lastIdx="0" clrIdx="0"/>
  <p:cmAuthor id="18" name="admin" initials="a" lastIdx="0" clrIdx="0"/>
  <p:cmAuthor id="19" name="Tracy Chen" initials="T" lastIdx="0" clrIdx="0"/>
  <p:cmAuthor id="20" name="dongwc0205" initials="d" lastIdx="0" clrIdx="15"/>
  <p:cmAuthor id="21" name="Hi_ Young" initials="H" lastIdx="0" clrIdx="0"/>
  <p:cmAuthor id="22" name="pangyt" initials="p" lastIdx="0" clrIdx="0"/>
  <p:cmAuthor id="23" name="easonyoun" initials="e" lastIdx="0" clrIdx="0"/>
  <p:cmAuthor id="24" name="zhouyangfan" initials="z" lastIdx="0" clrIdx="0"/>
  <p:cmAuthor id="25" name="tplife" initials="t" lastIdx="0" clrIdx="0"/>
  <p:cmAuthor id="26" name="??"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A6633"/>
    <a:srgbClr val="FFD0D3"/>
    <a:srgbClr val="9EC9F9"/>
    <a:srgbClr val="2A4343"/>
    <a:srgbClr val="1A5449"/>
    <a:srgbClr val="B9F2F6"/>
    <a:srgbClr val="195752"/>
    <a:srgbClr val="1C615C"/>
    <a:srgbClr val="F8E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778" autoAdjust="0"/>
    <p:restoredTop sz="80846" autoAdjust="0"/>
  </p:normalViewPr>
  <p:slideViewPr>
    <p:cSldViewPr snapToGrid="0" showGuides="1">
      <p:cViewPr varScale="1">
        <p:scale>
          <a:sx n="59" d="100"/>
          <a:sy n="59" d="100"/>
        </p:scale>
        <p:origin x="-96" y="-738"/>
      </p:cViewPr>
      <p:guideLst>
        <p:guide orient="horz" pos="1940"/>
        <p:guide pos="3788"/>
      </p:guideLst>
    </p:cSldViewPr>
  </p:slideViewPr>
  <p:notesTextViewPr>
    <p:cViewPr>
      <p:scale>
        <a:sx n="3" d="2"/>
        <a:sy n="3" d="2"/>
      </p:scale>
      <p:origin x="0" y="0"/>
    </p:cViewPr>
  </p:notesTextViewPr>
  <p:sorterViewPr>
    <p:cViewPr>
      <p:scale>
        <a:sx n="66" d="100"/>
        <a:sy n="66" d="100"/>
      </p:scale>
      <p:origin x="0" y="0"/>
    </p:cViewPr>
  </p:sorter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4" Type="http://schemas.openxmlformats.org/officeDocument/2006/relationships/tags" Target="tags/tag102.xml"/><Relationship Id="rId63" Type="http://schemas.openxmlformats.org/officeDocument/2006/relationships/commentAuthors" Target="commentAuthors.xml"/><Relationship Id="rId62" Type="http://schemas.openxmlformats.org/officeDocument/2006/relationships/tableStyles" Target="tableStyles.xml"/><Relationship Id="rId61" Type="http://schemas.openxmlformats.org/officeDocument/2006/relationships/viewProps" Target="viewProps.xml"/><Relationship Id="rId60" Type="http://schemas.openxmlformats.org/officeDocument/2006/relationships/presProps" Target="presProps.xml"/><Relationship Id="rId6" Type="http://schemas.openxmlformats.org/officeDocument/2006/relationships/slide" Target="slides/slide3.xml"/><Relationship Id="rId59" Type="http://schemas.openxmlformats.org/officeDocument/2006/relationships/handoutMaster" Target="handoutMasters/handoutMaster1.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F1D0AB8-341E-46D0-B384-DEE42B9FE01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18AA5F0-770B-410C-90B7-ECBA0CF9027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正文">
    <p:spTree>
      <p:nvGrpSpPr>
        <p:cNvPr id="1" name=""/>
        <p:cNvGrpSpPr/>
        <p:nvPr/>
      </p:nvGrpSpPr>
      <p:grpSpPr>
        <a:xfrm>
          <a:off x="0" y="0"/>
          <a:ext cx="0" cy="0"/>
          <a:chOff x="0" y="0"/>
          <a:chExt cx="0" cy="0"/>
        </a:xfrm>
      </p:grpSpPr>
      <p:cxnSp>
        <p:nvCxnSpPr>
          <p:cNvPr id="6" name="直接连接符 5"/>
          <p:cNvCxnSpPr/>
          <p:nvPr userDrawn="1"/>
        </p:nvCxnSpPr>
        <p:spPr>
          <a:xfrm>
            <a:off x="660400" y="817563"/>
            <a:ext cx="10858500" cy="0"/>
          </a:xfrm>
          <a:prstGeom prst="line">
            <a:avLst/>
          </a:prstGeom>
          <a:ln w="28575" cmpd="dbl">
            <a:solidFill>
              <a:schemeClr val="bg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sp>
        <p:nvSpPr>
          <p:cNvPr id="56" name="文本框 55"/>
          <p:cNvSpPr txBox="1"/>
          <p:nvPr userDrawn="1"/>
        </p:nvSpPr>
        <p:spPr>
          <a:xfrm>
            <a:off x="589654" y="6418549"/>
            <a:ext cx="1317625" cy="245110"/>
          </a:xfrm>
          <a:prstGeom prst="rect">
            <a:avLst/>
          </a:prstGeom>
          <a:noFill/>
        </p:spPr>
        <p:txBody>
          <a:bodyPr wrap="none" rtlCol="0">
            <a:spAutoFit/>
          </a:bodyPr>
          <a:lstStyle/>
          <a:p>
            <a:pPr algn="l"/>
            <a:r>
              <a:rPr lang="zh-CN" altLang="en-US" sz="1000" spc="600" dirty="0">
                <a:solidFill>
                  <a:schemeClr val="bg1"/>
                </a:solidFill>
                <a:latin typeface="华文行楷" panose="02010800040101010101" charset="-122"/>
                <a:ea typeface="华文行楷" panose="02010800040101010101" charset="-122"/>
                <a:sym typeface="+mn-ea"/>
              </a:rPr>
              <a:t>诚</a:t>
            </a:r>
            <a:r>
              <a:rPr lang="en-US" altLang="zh-CN" sz="1000" spc="600" dirty="0">
                <a:solidFill>
                  <a:schemeClr val="bg1"/>
                </a:solidFill>
                <a:latin typeface="华文行楷" panose="02010800040101010101" charset="-122"/>
                <a:ea typeface="华文行楷" panose="02010800040101010101" charset="-122"/>
                <a:sym typeface="+mn-ea"/>
              </a:rPr>
              <a:t> </a:t>
            </a:r>
            <a:r>
              <a:rPr lang="zh-CN" altLang="en-US" sz="1000" spc="600" dirty="0">
                <a:solidFill>
                  <a:schemeClr val="bg1"/>
                </a:solidFill>
                <a:latin typeface="华文行楷" panose="02010800040101010101" charset="-122"/>
                <a:ea typeface="华文行楷" panose="02010800040101010101" charset="-122"/>
                <a:sym typeface="+mn-ea"/>
              </a:rPr>
              <a:t>勤</a:t>
            </a:r>
            <a:r>
              <a:rPr lang="en-US" altLang="zh-CN" sz="1000" spc="600" dirty="0">
                <a:solidFill>
                  <a:schemeClr val="bg1"/>
                </a:solidFill>
                <a:latin typeface="华文行楷" panose="02010800040101010101" charset="-122"/>
                <a:ea typeface="华文行楷" panose="02010800040101010101" charset="-122"/>
                <a:sym typeface="+mn-ea"/>
              </a:rPr>
              <a:t> </a:t>
            </a:r>
            <a:r>
              <a:rPr lang="zh-CN" altLang="en-US" sz="1000" spc="600" dirty="0">
                <a:solidFill>
                  <a:schemeClr val="bg1"/>
                </a:solidFill>
                <a:latin typeface="华文行楷" panose="02010800040101010101" charset="-122"/>
                <a:ea typeface="华文行楷" panose="02010800040101010101" charset="-122"/>
                <a:sym typeface="+mn-ea"/>
              </a:rPr>
              <a:t>立</a:t>
            </a:r>
            <a:r>
              <a:rPr lang="en-US" altLang="zh-CN" sz="1000" spc="600" dirty="0">
                <a:solidFill>
                  <a:schemeClr val="bg1"/>
                </a:solidFill>
                <a:latin typeface="华文行楷" panose="02010800040101010101" charset="-122"/>
                <a:ea typeface="华文行楷" panose="02010800040101010101" charset="-122"/>
                <a:sym typeface="+mn-ea"/>
              </a:rPr>
              <a:t> </a:t>
            </a:r>
            <a:r>
              <a:rPr lang="zh-CN" altLang="en-US" sz="1000" spc="600" dirty="0">
                <a:solidFill>
                  <a:schemeClr val="bg1"/>
                </a:solidFill>
                <a:latin typeface="华文行楷" panose="02010800040101010101" charset="-122"/>
                <a:ea typeface="华文行楷" panose="02010800040101010101" charset="-122"/>
                <a:sym typeface="+mn-ea"/>
              </a:rPr>
              <a:t>达</a:t>
            </a:r>
            <a:endParaRPr lang="zh-CN" altLang="en-US" sz="1000" spc="600" dirty="0">
              <a:solidFill>
                <a:schemeClr val="bg1"/>
              </a:solidFill>
              <a:latin typeface="华文行楷" panose="02010800040101010101" charset="-122"/>
              <a:ea typeface="华文行楷" panose="02010800040101010101" charset="-122"/>
              <a:sym typeface="+mn-ea"/>
            </a:endParaRPr>
          </a:p>
        </p:txBody>
      </p:sp>
      <p:sp>
        <p:nvSpPr>
          <p:cNvPr id="52" name="椭圆 51"/>
          <p:cNvSpPr/>
          <p:nvPr userDrawn="1"/>
        </p:nvSpPr>
        <p:spPr>
          <a:xfrm>
            <a:off x="307394" y="147389"/>
            <a:ext cx="594613" cy="594613"/>
          </a:xfrm>
          <a:prstGeom prst="ellipse">
            <a:avLst/>
          </a:prstGeom>
          <a:solidFill>
            <a:srgbClr val="2A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标题 53"/>
          <p:cNvSpPr>
            <a:spLocks noGrp="1"/>
          </p:cNvSpPr>
          <p:nvPr>
            <p:ph type="title" hasCustomPrompt="1"/>
          </p:nvPr>
        </p:nvSpPr>
        <p:spPr>
          <a:xfrm>
            <a:off x="590229" y="203792"/>
            <a:ext cx="7282912" cy="523220"/>
          </a:xfrm>
        </p:spPr>
        <p:txBody>
          <a:bodyPr bIns="0" anchor="b" anchorCtr="0">
            <a:normAutofit/>
          </a:bodyPr>
          <a:lstStyle>
            <a:lvl1pPr>
              <a:defRPr lang="zh-CN" altLang="en-US" sz="2800" b="1" kern="1200" spc="100" baseline="0" dirty="0">
                <a:solidFill>
                  <a:schemeClr val="bg1"/>
                </a:solidFill>
                <a:latin typeface="+mj-ea"/>
                <a:ea typeface="+mj-ea"/>
                <a:cs typeface="+mn-cs"/>
              </a:defRPr>
            </a:lvl1pPr>
          </a:lstStyle>
          <a:p>
            <a:r>
              <a:rPr lang="zh-CN" altLang="en-US" dirty="0"/>
              <a:t>单击此处输入标题</a:t>
            </a:r>
            <a:endParaRPr lang="zh-CN" altLang="en-US" dirty="0"/>
          </a:p>
        </p:txBody>
      </p:sp>
      <p:cxnSp>
        <p:nvCxnSpPr>
          <p:cNvPr id="10" name="直接连接符 9"/>
          <p:cNvCxnSpPr>
            <a:stCxn id="56" idx="3"/>
          </p:cNvCxnSpPr>
          <p:nvPr userDrawn="1"/>
        </p:nvCxnSpPr>
        <p:spPr>
          <a:xfrm>
            <a:off x="1907540" y="6541135"/>
            <a:ext cx="9742805" cy="1905"/>
          </a:xfrm>
          <a:prstGeom prst="line">
            <a:avLst/>
          </a:prstGeom>
          <a:ln>
            <a:solidFill>
              <a:schemeClr val="bg1"/>
            </a:solidFill>
          </a:ln>
        </p:spPr>
        <p:style>
          <a:lnRef idx="2">
            <a:schemeClr val="accent5"/>
          </a:lnRef>
          <a:fillRef idx="0">
            <a:schemeClr val="accent5"/>
          </a:fillRef>
          <a:effectRef idx="1">
            <a:schemeClr val="accent5"/>
          </a:effectRef>
          <a:fontRef idx="minor">
            <a:schemeClr val="tx1"/>
          </a:fontRef>
        </p:style>
      </p:cxnSp>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56750" y="277495"/>
            <a:ext cx="1878330" cy="376555"/>
          </a:xfrm>
          <a:prstGeom prst="rect">
            <a:avLst/>
          </a:prstGeom>
        </p:spPr>
      </p:pic>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正文">
    <p:spTree>
      <p:nvGrpSpPr>
        <p:cNvPr id="1" name=""/>
        <p:cNvGrpSpPr/>
        <p:nvPr/>
      </p:nvGrpSpPr>
      <p:grpSpPr>
        <a:xfrm>
          <a:off x="0" y="0"/>
          <a:ext cx="0" cy="0"/>
          <a:chOff x="0" y="0"/>
          <a:chExt cx="0" cy="0"/>
        </a:xfrm>
      </p:grpSpPr>
      <p:sp>
        <p:nvSpPr>
          <p:cNvPr id="11" name="椭圆 10"/>
          <p:cNvSpPr/>
          <p:nvPr userDrawn="1"/>
        </p:nvSpPr>
        <p:spPr>
          <a:xfrm>
            <a:off x="307394" y="147389"/>
            <a:ext cx="594613" cy="594613"/>
          </a:xfrm>
          <a:prstGeom prst="ellipse">
            <a:avLst/>
          </a:prstGeom>
          <a:solidFill>
            <a:srgbClr val="2A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userDrawn="1"/>
        </p:nvSpPr>
        <p:spPr>
          <a:xfrm>
            <a:off x="589654" y="6418549"/>
            <a:ext cx="1317625" cy="245110"/>
          </a:xfrm>
          <a:prstGeom prst="rect">
            <a:avLst/>
          </a:prstGeom>
          <a:noFill/>
        </p:spPr>
        <p:txBody>
          <a:bodyPr wrap="none" rtlCol="0">
            <a:spAutoFit/>
          </a:bodyPr>
          <a:lstStyle/>
          <a:p>
            <a:pPr algn="l"/>
            <a:r>
              <a:rPr lang="zh-CN" altLang="en-US" sz="1000" spc="600" dirty="0">
                <a:solidFill>
                  <a:schemeClr val="bg1"/>
                </a:solidFill>
                <a:latin typeface="华文行楷" panose="02010800040101010101" charset="-122"/>
                <a:ea typeface="华文行楷" panose="02010800040101010101" charset="-122"/>
                <a:sym typeface="+mn-ea"/>
              </a:rPr>
              <a:t>诚</a:t>
            </a:r>
            <a:r>
              <a:rPr lang="en-US" altLang="zh-CN" sz="1000" spc="600" dirty="0">
                <a:solidFill>
                  <a:schemeClr val="bg1"/>
                </a:solidFill>
                <a:latin typeface="华文行楷" panose="02010800040101010101" charset="-122"/>
                <a:ea typeface="华文行楷" panose="02010800040101010101" charset="-122"/>
                <a:sym typeface="+mn-ea"/>
              </a:rPr>
              <a:t> </a:t>
            </a:r>
            <a:r>
              <a:rPr lang="zh-CN" altLang="en-US" sz="1000" spc="600" dirty="0">
                <a:solidFill>
                  <a:schemeClr val="bg1"/>
                </a:solidFill>
                <a:latin typeface="华文行楷" panose="02010800040101010101" charset="-122"/>
                <a:ea typeface="华文行楷" panose="02010800040101010101" charset="-122"/>
                <a:sym typeface="+mn-ea"/>
              </a:rPr>
              <a:t>勤</a:t>
            </a:r>
            <a:r>
              <a:rPr lang="en-US" altLang="zh-CN" sz="1000" spc="600" dirty="0">
                <a:solidFill>
                  <a:schemeClr val="bg1"/>
                </a:solidFill>
                <a:latin typeface="华文行楷" panose="02010800040101010101" charset="-122"/>
                <a:ea typeface="华文行楷" panose="02010800040101010101" charset="-122"/>
                <a:sym typeface="+mn-ea"/>
              </a:rPr>
              <a:t> </a:t>
            </a:r>
            <a:r>
              <a:rPr lang="zh-CN" altLang="en-US" sz="1000" spc="600" dirty="0">
                <a:solidFill>
                  <a:schemeClr val="bg1"/>
                </a:solidFill>
                <a:latin typeface="华文行楷" panose="02010800040101010101" charset="-122"/>
                <a:ea typeface="华文行楷" panose="02010800040101010101" charset="-122"/>
                <a:sym typeface="+mn-ea"/>
              </a:rPr>
              <a:t>立</a:t>
            </a:r>
            <a:r>
              <a:rPr lang="en-US" altLang="zh-CN" sz="1000" spc="600" dirty="0">
                <a:solidFill>
                  <a:schemeClr val="bg1"/>
                </a:solidFill>
                <a:latin typeface="华文行楷" panose="02010800040101010101" charset="-122"/>
                <a:ea typeface="华文行楷" panose="02010800040101010101" charset="-122"/>
                <a:sym typeface="+mn-ea"/>
              </a:rPr>
              <a:t> </a:t>
            </a:r>
            <a:r>
              <a:rPr lang="zh-CN" altLang="en-US" sz="1000" spc="600" dirty="0">
                <a:solidFill>
                  <a:schemeClr val="bg1"/>
                </a:solidFill>
                <a:latin typeface="华文行楷" panose="02010800040101010101" charset="-122"/>
                <a:ea typeface="华文行楷" panose="02010800040101010101" charset="-122"/>
                <a:sym typeface="+mn-ea"/>
              </a:rPr>
              <a:t>达</a:t>
            </a:r>
            <a:endParaRPr lang="zh-CN" altLang="en-US" sz="1000" spc="600" dirty="0">
              <a:solidFill>
                <a:schemeClr val="bg1"/>
              </a:solidFill>
              <a:latin typeface="华文行楷" panose="02010800040101010101" charset="-122"/>
              <a:ea typeface="华文行楷" panose="02010800040101010101" charset="-122"/>
              <a:sym typeface="+mn-ea"/>
            </a:endParaRPr>
          </a:p>
        </p:txBody>
      </p:sp>
      <p:sp>
        <p:nvSpPr>
          <p:cNvPr id="54" name="标题 53"/>
          <p:cNvSpPr>
            <a:spLocks noGrp="1"/>
          </p:cNvSpPr>
          <p:nvPr>
            <p:ph type="title" hasCustomPrompt="1"/>
          </p:nvPr>
        </p:nvSpPr>
        <p:spPr>
          <a:xfrm>
            <a:off x="590229" y="203792"/>
            <a:ext cx="7282912" cy="523220"/>
          </a:xfrm>
        </p:spPr>
        <p:txBody>
          <a:bodyPr bIns="0" anchor="b" anchorCtr="0">
            <a:normAutofit/>
          </a:bodyPr>
          <a:lstStyle>
            <a:lvl1pPr>
              <a:defRPr lang="zh-CN" altLang="en-US" sz="2800" b="1" kern="1200" spc="100" baseline="0" dirty="0">
                <a:solidFill>
                  <a:schemeClr val="bg1"/>
                </a:solidFill>
                <a:latin typeface="+mj-ea"/>
                <a:ea typeface="+mj-ea"/>
                <a:cs typeface="+mn-cs"/>
              </a:defRPr>
            </a:lvl1pPr>
          </a:lstStyle>
          <a:p>
            <a:r>
              <a:rPr lang="zh-CN" altLang="en-US" dirty="0"/>
              <a:t>单击此处输入标题</a:t>
            </a:r>
            <a:endParaRPr lang="zh-CN" altLang="en-US" dirty="0"/>
          </a:p>
        </p:txBody>
      </p:sp>
      <p:cxnSp>
        <p:nvCxnSpPr>
          <p:cNvPr id="12" name="直接连接符 11"/>
          <p:cNvCxnSpPr/>
          <p:nvPr userDrawn="1"/>
        </p:nvCxnSpPr>
        <p:spPr>
          <a:xfrm>
            <a:off x="660400" y="817563"/>
            <a:ext cx="10858500" cy="0"/>
          </a:xfrm>
          <a:prstGeom prst="line">
            <a:avLst/>
          </a:prstGeom>
          <a:ln w="28575" cmpd="dbl">
            <a:solidFill>
              <a:schemeClr val="bg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56750" y="277495"/>
            <a:ext cx="1878330" cy="376555"/>
          </a:xfrm>
          <a:prstGeom prst="rect">
            <a:avLst/>
          </a:prstGeom>
        </p:spPr>
      </p:pic>
      <p:cxnSp>
        <p:nvCxnSpPr>
          <p:cNvPr id="10" name="直接连接符 9"/>
          <p:cNvCxnSpPr/>
          <p:nvPr userDrawn="1"/>
        </p:nvCxnSpPr>
        <p:spPr>
          <a:xfrm>
            <a:off x="1907540" y="6541135"/>
            <a:ext cx="9742805" cy="1905"/>
          </a:xfrm>
          <a:prstGeom prst="line">
            <a:avLst/>
          </a:prstGeom>
          <a:ln>
            <a:solidFill>
              <a:schemeClr val="bg1"/>
            </a:solidFill>
          </a:ln>
        </p:spPr>
        <p:style>
          <a:lnRef idx="2">
            <a:schemeClr val="accent5"/>
          </a:lnRef>
          <a:fillRef idx="0">
            <a:schemeClr val="accent5"/>
          </a:fillRef>
          <a:effectRef idx="1">
            <a:schemeClr val="accent5"/>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章节标题">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a:off x="6593170" y="0"/>
            <a:ext cx="6840812" cy="6857999"/>
          </a:xfrm>
          <a:prstGeom prst="rect">
            <a:avLst/>
          </a:prstGeom>
          <a:solidFill>
            <a:schemeClr val="bg1">
              <a:lumMod val="50000"/>
              <a:alpha val="0"/>
            </a:schemeClr>
          </a:solidFill>
        </p:spPr>
      </p:pic>
      <p:sp>
        <p:nvSpPr>
          <p:cNvPr id="8" name="矩形 7"/>
          <p:cNvSpPr/>
          <p:nvPr userDrawn="1"/>
        </p:nvSpPr>
        <p:spPr>
          <a:xfrm>
            <a:off x="0" y="6570000"/>
            <a:ext cx="12192000" cy="28800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p>
        </p:txBody>
      </p:sp>
      <p:sp>
        <p:nvSpPr>
          <p:cNvPr id="60" name="任意多边形: 形状 59"/>
          <p:cNvSpPr/>
          <p:nvPr userDrawn="1"/>
        </p:nvSpPr>
        <p:spPr>
          <a:xfrm flipH="1">
            <a:off x="0" y="0"/>
            <a:ext cx="12192000" cy="723900"/>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p:spPr>
        <p:style>
          <a:lnRef idx="3">
            <a:schemeClr val="lt1"/>
          </a:lnRef>
          <a:fillRef idx="1">
            <a:schemeClr val="accent3"/>
          </a:fillRef>
          <a:effectRef idx="1">
            <a:schemeClr val="accent3"/>
          </a:effectRef>
          <a:fontRef idx="minor">
            <a:schemeClr val="lt1"/>
          </a:fontRef>
        </p:style>
        <p:txBody>
          <a:bodyPr wrap="square" rtlCol="0" anchor="ctr">
            <a:noAutofit/>
          </a:bodyPr>
          <a:lstStyle/>
          <a:p>
            <a:pPr algn="ctr"/>
            <a:endParaRPr lang="zh-CN" altLang="en-US"/>
          </a:p>
        </p:txBody>
      </p:sp>
      <p:sp>
        <p:nvSpPr>
          <p:cNvPr id="56" name="文本框 55"/>
          <p:cNvSpPr txBox="1"/>
          <p:nvPr userDrawn="1"/>
        </p:nvSpPr>
        <p:spPr>
          <a:xfrm>
            <a:off x="566794" y="6583649"/>
            <a:ext cx="1317625" cy="245110"/>
          </a:xfrm>
          <a:prstGeom prst="rect">
            <a:avLst/>
          </a:prstGeom>
          <a:noFill/>
        </p:spPr>
        <p:txBody>
          <a:bodyPr wrap="none" rtlCol="0">
            <a:spAutoFit/>
          </a:bodyPr>
          <a:lstStyle/>
          <a:p>
            <a:pPr algn="l"/>
            <a:r>
              <a:rPr lang="zh-CN" altLang="en-US" sz="1000" spc="600" dirty="0">
                <a:solidFill>
                  <a:schemeClr val="bg1"/>
                </a:solidFill>
                <a:latin typeface="华文行楷" panose="02010800040101010101" charset="-122"/>
                <a:ea typeface="华文行楷" panose="02010800040101010101" charset="-122"/>
                <a:sym typeface="+mn-ea"/>
              </a:rPr>
              <a:t>诚</a:t>
            </a:r>
            <a:r>
              <a:rPr lang="en-US" altLang="zh-CN" sz="1000" spc="600" dirty="0">
                <a:solidFill>
                  <a:schemeClr val="bg1"/>
                </a:solidFill>
                <a:latin typeface="华文行楷" panose="02010800040101010101" charset="-122"/>
                <a:ea typeface="华文行楷" panose="02010800040101010101" charset="-122"/>
                <a:sym typeface="+mn-ea"/>
              </a:rPr>
              <a:t> </a:t>
            </a:r>
            <a:r>
              <a:rPr lang="zh-CN" altLang="en-US" sz="1000" spc="600" dirty="0">
                <a:solidFill>
                  <a:schemeClr val="bg1"/>
                </a:solidFill>
                <a:latin typeface="华文行楷" panose="02010800040101010101" charset="-122"/>
                <a:ea typeface="华文行楷" panose="02010800040101010101" charset="-122"/>
                <a:sym typeface="+mn-ea"/>
              </a:rPr>
              <a:t>勤</a:t>
            </a:r>
            <a:r>
              <a:rPr lang="en-US" altLang="zh-CN" sz="1000" spc="600" dirty="0">
                <a:solidFill>
                  <a:schemeClr val="bg1"/>
                </a:solidFill>
                <a:latin typeface="华文行楷" panose="02010800040101010101" charset="-122"/>
                <a:ea typeface="华文行楷" panose="02010800040101010101" charset="-122"/>
                <a:sym typeface="+mn-ea"/>
              </a:rPr>
              <a:t> </a:t>
            </a:r>
            <a:r>
              <a:rPr lang="zh-CN" altLang="en-US" sz="1000" spc="600" dirty="0">
                <a:solidFill>
                  <a:schemeClr val="bg1"/>
                </a:solidFill>
                <a:latin typeface="华文行楷" panose="02010800040101010101" charset="-122"/>
                <a:ea typeface="华文行楷" panose="02010800040101010101" charset="-122"/>
                <a:sym typeface="+mn-ea"/>
              </a:rPr>
              <a:t>立</a:t>
            </a:r>
            <a:r>
              <a:rPr lang="en-US" altLang="zh-CN" sz="1000" spc="600" dirty="0">
                <a:solidFill>
                  <a:schemeClr val="bg1"/>
                </a:solidFill>
                <a:latin typeface="华文行楷" panose="02010800040101010101" charset="-122"/>
                <a:ea typeface="华文行楷" panose="02010800040101010101" charset="-122"/>
                <a:sym typeface="+mn-ea"/>
              </a:rPr>
              <a:t> </a:t>
            </a:r>
            <a:r>
              <a:rPr lang="zh-CN" altLang="en-US" sz="1000" spc="600" dirty="0">
                <a:solidFill>
                  <a:schemeClr val="bg1"/>
                </a:solidFill>
                <a:latin typeface="华文行楷" panose="02010800040101010101" charset="-122"/>
                <a:ea typeface="华文行楷" panose="02010800040101010101" charset="-122"/>
                <a:sym typeface="+mn-ea"/>
              </a:rPr>
              <a:t>达</a:t>
            </a:r>
            <a:endParaRPr lang="zh-CN" altLang="en-US" sz="1000" spc="600" dirty="0">
              <a:solidFill>
                <a:schemeClr val="bg1"/>
              </a:solidFill>
              <a:latin typeface="微软雅黑" panose="020B0503020204020204" pitchFamily="34" charset="-122"/>
              <a:ea typeface="微软雅黑" panose="020B0503020204020204" pitchFamily="34" charset="-122"/>
            </a:endParaRPr>
          </a:p>
        </p:txBody>
      </p:sp>
      <p:pic>
        <p:nvPicPr>
          <p:cNvPr id="54" name="图片 5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8875" y="191135"/>
            <a:ext cx="1828165" cy="38417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空白">
    <p:bg>
      <p:bgPr>
        <a:solidFill>
          <a:srgbClr val="195752"/>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空白">
    <p:bg>
      <p:bgPr>
        <a:solidFill>
          <a:srgbClr val="195752"/>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56750" y="277495"/>
            <a:ext cx="1878330" cy="376555"/>
          </a:xfrm>
          <a:prstGeom prst="rect">
            <a:avLst/>
          </a:prstGeom>
        </p:spPr>
      </p:pic>
      <p:pic>
        <p:nvPicPr>
          <p:cNvPr id="4" name="图片 3" descr="校徽八中"/>
          <p:cNvPicPr>
            <a:picLocks noChangeAspect="1"/>
          </p:cNvPicPr>
          <p:nvPr userDrawn="1"/>
        </p:nvPicPr>
        <p:blipFill>
          <a:blip r:embed="rId3">
            <a:alphaModFix amt="5000"/>
            <a:lum bright="100000" contrast="-70000"/>
          </a:blip>
          <a:stretch>
            <a:fillRect/>
          </a:stretch>
        </p:blipFill>
        <p:spPr>
          <a:xfrm>
            <a:off x="3796665" y="1425575"/>
            <a:ext cx="4598670" cy="472186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图片与标题">
    <p:spTree>
      <p:nvGrpSpPr>
        <p:cNvPr id="1" name=""/>
        <p:cNvGrpSpPr/>
        <p:nvPr/>
      </p:nvGrpSpPr>
      <p:grpSpPr>
        <a:xfrm>
          <a:off x="0" y="0"/>
          <a:ext cx="0" cy="0"/>
          <a:chOff x="0" y="0"/>
          <a:chExt cx="0" cy="0"/>
        </a:xfrm>
      </p:grpSpPr>
      <p:sp>
        <p:nvSpPr>
          <p:cNvPr id="9" name="矩形 8"/>
          <p:cNvSpPr/>
          <p:nvPr userDrawn="1"/>
        </p:nvSpPr>
        <p:spPr>
          <a:xfrm>
            <a:off x="635" y="567690"/>
            <a:ext cx="12212320" cy="76200"/>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2285">
              <a:cs typeface="微软雅黑" panose="020B0503020204020204" pitchFamily="34" charset="-122"/>
            </a:endParaRPr>
          </a:p>
        </p:txBody>
      </p:sp>
      <p:sp>
        <p:nvSpPr>
          <p:cNvPr id="8" name="圆角矩形 7"/>
          <p:cNvSpPr/>
          <p:nvPr userDrawn="1"/>
        </p:nvSpPr>
        <p:spPr>
          <a:xfrm>
            <a:off x="3531989" y="168513"/>
            <a:ext cx="5133603" cy="767184"/>
          </a:xfrm>
          <a:prstGeom prst="roundRect">
            <a:avLst>
              <a:gd name="adj" fmla="val 500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sz="2285">
              <a:cs typeface="微软雅黑" panose="020B0503020204020204" pitchFamily="34" charset="-122"/>
            </a:endParaRPr>
          </a:p>
        </p:txBody>
      </p:sp>
      <p:sp>
        <p:nvSpPr>
          <p:cNvPr id="3" name="文本占位符 24"/>
          <p:cNvSpPr>
            <a:spLocks noGrp="1"/>
          </p:cNvSpPr>
          <p:nvPr>
            <p:ph type="body" sz="quarter" idx="13" hasCustomPrompt="1"/>
          </p:nvPr>
        </p:nvSpPr>
        <p:spPr>
          <a:xfrm>
            <a:off x="4094082" y="290852"/>
            <a:ext cx="4128459" cy="523042"/>
          </a:xfrm>
          <a:prstGeom prst="rect">
            <a:avLst/>
          </a:prstGeom>
        </p:spPr>
        <p:txBody>
          <a:bodyPr anchor="ctr"/>
          <a:lstStyle>
            <a:lvl1pPr marL="0" indent="0" algn="ctr">
              <a:buNone/>
              <a:defRPr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lvl="0"/>
            <a:r>
              <a:rPr lang="zh-CN" altLang="en-US" dirty="0"/>
              <a:t>点击输入标题</a:t>
            </a:r>
            <a:endParaRPr lang="zh-CN" altLang="en-US" dirty="0"/>
          </a:p>
        </p:txBody>
      </p:sp>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93655" y="149860"/>
            <a:ext cx="1597025" cy="32004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0"/>
    </mc:Choice>
    <mc:Fallback>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CFAE0DDB-A00C-41DA-B976-77564956A3F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EBBACC46-F094-4483-8078-01747B98C2C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advClick="0">
        <p14:prism isInverted="1"/>
      </p:transition>
    </mc:Choice>
    <mc:Fallback>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9575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mn-lt"/>
              </a:defRPr>
            </a:lvl1pPr>
          </a:lstStyle>
          <a:p>
            <a:fld id="{75AA9096-2E4D-442F-BCF0-AA35F007B5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0" Type="http://schemas.openxmlformats.org/officeDocument/2006/relationships/notesSlide" Target="../notesSlides/notesSlide2.xml"/><Relationship Id="rId2" Type="http://schemas.openxmlformats.org/officeDocument/2006/relationships/tags" Target="../tags/tag7.xml"/><Relationship Id="rId19" Type="http://schemas.openxmlformats.org/officeDocument/2006/relationships/slideLayout" Target="../slideLayouts/slideLayout3.xml"/><Relationship Id="rId18" Type="http://schemas.openxmlformats.org/officeDocument/2006/relationships/tags" Target="../tags/tag22.xml"/><Relationship Id="rId17" Type="http://schemas.openxmlformats.org/officeDocument/2006/relationships/image" Target="../media/image6.jpeg"/><Relationship Id="rId16" Type="http://schemas.openxmlformats.org/officeDocument/2006/relationships/tags" Target="../tags/tag21.xml"/><Relationship Id="rId15" Type="http://schemas.openxmlformats.org/officeDocument/2006/relationships/tags" Target="../tags/tag20.xml"/><Relationship Id="rId14" Type="http://schemas.openxmlformats.org/officeDocument/2006/relationships/tags" Target="../tags/tag19.xml"/><Relationship Id="rId13" Type="http://schemas.openxmlformats.org/officeDocument/2006/relationships/tags" Target="../tags/tag18.xml"/><Relationship Id="rId12" Type="http://schemas.openxmlformats.org/officeDocument/2006/relationships/tags" Target="../tags/tag17.xml"/><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5.xml"/><Relationship Id="rId1" Type="http://schemas.openxmlformats.org/officeDocument/2006/relationships/tags" Target="../tags/tag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6.xml"/></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s>
</file>

<file path=ppt/slides/_rels/slide13.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2" Type="http://schemas.openxmlformats.org/officeDocument/2006/relationships/slideLayout" Target="../slideLayouts/slideLayout1.xml"/><Relationship Id="rId11" Type="http://schemas.openxmlformats.org/officeDocument/2006/relationships/tags" Target="../tags/tag43.xml"/><Relationship Id="rId10" Type="http://schemas.openxmlformats.org/officeDocument/2006/relationships/tags" Target="../tags/tag42.xml"/><Relationship Id="rId1" Type="http://schemas.openxmlformats.org/officeDocument/2006/relationships/tags" Target="../tags/tag3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5.xml"/></Relationships>
</file>

<file path=ppt/slides/_rels/slide21.xml.rels><?xml version="1.0" encoding="UTF-8" standalone="yes"?>
<Relationships xmlns="http://schemas.openxmlformats.org/package/2006/relationships"><Relationship Id="rId9" Type="http://schemas.openxmlformats.org/officeDocument/2006/relationships/tags" Target="../tags/tag62.xml"/><Relationship Id="rId8" Type="http://schemas.openxmlformats.org/officeDocument/2006/relationships/tags" Target="../tags/tag61.xml"/><Relationship Id="rId7" Type="http://schemas.openxmlformats.org/officeDocument/2006/relationships/tags" Target="../tags/tag60.xml"/><Relationship Id="rId6" Type="http://schemas.openxmlformats.org/officeDocument/2006/relationships/image" Target="../media/image11.png"/><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image" Target="../media/image10.png"/><Relationship Id="rId2" Type="http://schemas.openxmlformats.org/officeDocument/2006/relationships/tags" Target="../tags/tag57.xml"/><Relationship Id="rId12" Type="http://schemas.openxmlformats.org/officeDocument/2006/relationships/slideLayout" Target="../slideLayouts/slideLayout1.xml"/><Relationship Id="rId11" Type="http://schemas.openxmlformats.org/officeDocument/2006/relationships/tags" Target="../tags/tag64.xml"/><Relationship Id="rId10" Type="http://schemas.openxmlformats.org/officeDocument/2006/relationships/tags" Target="../tags/tag63.xml"/><Relationship Id="rId1" Type="http://schemas.openxmlformats.org/officeDocument/2006/relationships/tags" Target="../tags/tag5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0" Type="http://schemas.openxmlformats.org/officeDocument/2006/relationships/slideLayout" Target="../slideLayouts/slideLayout1.xml"/><Relationship Id="rId1" Type="http://schemas.openxmlformats.org/officeDocument/2006/relationships/tags" Target="../tags/tag65.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84.xml"/><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tags" Target="../tags/tag7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6.xml"/><Relationship Id="rId1" Type="http://schemas.openxmlformats.org/officeDocument/2006/relationships/tags" Target="../tags/tag85.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8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image" Target="../media/image13.png"/><Relationship Id="rId3" Type="http://schemas.openxmlformats.org/officeDocument/2006/relationships/tags" Target="../tags/tag89.xml"/><Relationship Id="rId2" Type="http://schemas.openxmlformats.org/officeDocument/2006/relationships/image" Target="../media/image12.png"/><Relationship Id="rId1" Type="http://schemas.openxmlformats.org/officeDocument/2006/relationships/tags" Target="../tags/tag88.xml"/></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93.xml"/><Relationship Id="rId2" Type="http://schemas.openxmlformats.org/officeDocument/2006/relationships/image" Target="../media/image13.png"/><Relationship Id="rId1" Type="http://schemas.openxmlformats.org/officeDocument/2006/relationships/tags" Target="../tags/tag92.xml"/></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9.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7.png"/><Relationship Id="rId1" Type="http://schemas.openxmlformats.org/officeDocument/2006/relationships/image" Target="../media/image1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9.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45.xml.rels><?xml version="1.0" encoding="UTF-8" standalone="yes"?>
<Relationships xmlns="http://schemas.openxmlformats.org/package/2006/relationships"><Relationship Id="rId4" Type="http://schemas.openxmlformats.org/officeDocument/2006/relationships/slideLayout" Target="../slideLayouts/slideLayout9.xml"/><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image" Target="../media/image21.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3.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1.xml"/></Relationships>
</file>

<file path=ppt/slides/_rels/slide54.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0.png"/><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5080" y="6350"/>
            <a:ext cx="12186920" cy="4627245"/>
          </a:xfrm>
          <a:prstGeom prst="rect">
            <a:avLst/>
          </a:prstGeom>
          <a:blipFill dpi="0" rotWithShape="1">
            <a:blip r:embed="rId1">
              <a:alphaModFix amt="5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高</a:t>
            </a:r>
            <a:r>
              <a:rPr lang="en-US" altLang="zh-CN"/>
              <a:t>202</a:t>
            </a:r>
            <a:r>
              <a:rPr lang="en-US" altLang="zh-CN"/>
              <a:t>3</a:t>
            </a:r>
            <a:endParaRPr lang="en-US" altLang="zh-CN"/>
          </a:p>
        </p:txBody>
      </p:sp>
      <p:sp>
        <p:nvSpPr>
          <p:cNvPr id="3" name="文本框 2"/>
          <p:cNvSpPr txBox="1"/>
          <p:nvPr/>
        </p:nvSpPr>
        <p:spPr>
          <a:xfrm>
            <a:off x="5080" y="1976755"/>
            <a:ext cx="12186285" cy="1216660"/>
          </a:xfrm>
          <a:prstGeom prst="rect">
            <a:avLst/>
          </a:prstGeom>
          <a:solidFill>
            <a:srgbClr val="B9F2F6"/>
          </a:solidFill>
        </p:spPr>
        <p:txBody>
          <a:bodyPr wrap="square" rtlCol="0">
            <a:noAutofit/>
          </a:bodyPr>
          <a:lstStyle/>
          <a:p>
            <a:pPr algn="ctr">
              <a:lnSpc>
                <a:spcPct val="110000"/>
              </a:lnSpc>
            </a:pPr>
            <a:r>
              <a:rPr lang="zh-CN" altLang="en-US" sz="4000" dirty="0">
                <a:latin typeface="思源黑体 Bold" panose="020B0800000000000000" pitchFamily="34" charset="-122"/>
                <a:ea typeface="思源黑体 Bold" panose="020B0800000000000000" pitchFamily="34" charset="-122"/>
                <a:sym typeface="+mn-ea"/>
              </a:rPr>
              <a:t>析命题，精选题，巧组卷</a:t>
            </a:r>
            <a:endParaRPr lang="zh-CN" altLang="en-US" sz="2400" dirty="0">
              <a:latin typeface="思源黑体 Bold" panose="020B0800000000000000" pitchFamily="34" charset="-122"/>
              <a:ea typeface="思源黑体 Bold" panose="020B0800000000000000" pitchFamily="34" charset="-122"/>
              <a:sym typeface="+mn-ea"/>
            </a:endParaRPr>
          </a:p>
          <a:p>
            <a:pPr algn="ctr">
              <a:lnSpc>
                <a:spcPct val="110000"/>
              </a:lnSpc>
            </a:pPr>
            <a:r>
              <a:rPr lang="en-US" altLang="zh-CN" sz="2400" dirty="0">
                <a:latin typeface="思源黑体 Bold" panose="020B0800000000000000" pitchFamily="34" charset="-122"/>
                <a:ea typeface="思源黑体 Bold" panose="020B0800000000000000" pitchFamily="34" charset="-122"/>
                <a:sym typeface="+mn-ea"/>
              </a:rPr>
              <a:t>——</a:t>
            </a:r>
            <a:r>
              <a:rPr lang="zh-CN" altLang="en-US" sz="2400" dirty="0">
                <a:latin typeface="思源黑体 Bold" panose="020B0800000000000000" pitchFamily="34" charset="-122"/>
                <a:ea typeface="思源黑体 Bold" panose="020B0800000000000000" pitchFamily="34" charset="-122"/>
                <a:sym typeface="+mn-ea"/>
              </a:rPr>
              <a:t>基于高考命题规律的英语高质量组卷策略</a:t>
            </a:r>
            <a:endParaRPr lang="zh-CN" altLang="en-US" sz="2400" dirty="0">
              <a:latin typeface="思源黑体 Bold" panose="020B0800000000000000" pitchFamily="34" charset="-122"/>
              <a:ea typeface="思源黑体 Bold" panose="020B0800000000000000" pitchFamily="34" charset="-122"/>
              <a:sym typeface="+mn-ea"/>
            </a:endParaRPr>
          </a:p>
        </p:txBody>
      </p:sp>
      <p:sp>
        <p:nvSpPr>
          <p:cNvPr id="2" name="椭圆 1"/>
          <p:cNvSpPr/>
          <p:nvPr/>
        </p:nvSpPr>
        <p:spPr>
          <a:xfrm>
            <a:off x="5399405" y="3860165"/>
            <a:ext cx="1513205" cy="1513205"/>
          </a:xfrm>
          <a:prstGeom prst="ellipse">
            <a:avLst/>
          </a:prstGeom>
          <a:solidFill>
            <a:srgbClr val="195752"/>
          </a:solid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cxnSp>
        <p:nvCxnSpPr>
          <p:cNvPr id="50" name="直接连接符 49"/>
          <p:cNvCxnSpPr/>
          <p:nvPr/>
        </p:nvCxnSpPr>
        <p:spPr>
          <a:xfrm>
            <a:off x="2619305" y="5801505"/>
            <a:ext cx="7073616" cy="0"/>
          </a:xfrm>
          <a:prstGeom prst="line">
            <a:avLst/>
          </a:prstGeom>
          <a:effectLst/>
        </p:spPr>
        <p:style>
          <a:lnRef idx="1">
            <a:schemeClr val="accent5"/>
          </a:lnRef>
          <a:fillRef idx="0">
            <a:schemeClr val="accent5"/>
          </a:fillRef>
          <a:effectRef idx="0">
            <a:schemeClr val="accent5"/>
          </a:effectRef>
          <a:fontRef idx="minor">
            <a:schemeClr val="tx1"/>
          </a:fontRef>
        </p:style>
      </p:cxnSp>
      <p:pic>
        <p:nvPicPr>
          <p:cNvPr id="28" name="图片 27" descr="图片包含 标志, 照片, 房间, 不同&#10;&#10;描述已自动生成"/>
          <p:cNvPicPr>
            <a:picLocks noChangeAspect="1"/>
          </p:cNvPicPr>
          <p:nvPr/>
        </p:nvPicPr>
        <p:blipFill>
          <a:blip r:embed="rId2">
            <a:lum bright="88000" contrast="-70000"/>
            <a:extLst>
              <a:ext uri="{28A0092B-C50C-407E-A947-70E740481C1C}">
                <a14:useLocalDpi xmlns:a14="http://schemas.microsoft.com/office/drawing/2010/main" val="0"/>
              </a:ext>
            </a:extLst>
          </a:blip>
          <a:stretch>
            <a:fillRect/>
          </a:stretch>
        </p:blipFill>
        <p:spPr>
          <a:xfrm>
            <a:off x="5514975" y="3980815"/>
            <a:ext cx="1262380" cy="1264285"/>
          </a:xfrm>
          <a:prstGeom prst="rect">
            <a:avLst/>
          </a:prstGeom>
          <a:ln>
            <a:noFill/>
          </a:ln>
        </p:spPr>
      </p:pic>
      <p:sp>
        <p:nvSpPr>
          <p:cNvPr id="4" name="文本框 3"/>
          <p:cNvSpPr txBox="1"/>
          <p:nvPr/>
        </p:nvSpPr>
        <p:spPr>
          <a:xfrm>
            <a:off x="4721860" y="5948680"/>
            <a:ext cx="3078480" cy="337185"/>
          </a:xfrm>
          <a:prstGeom prst="rect">
            <a:avLst/>
          </a:prstGeom>
          <a:noFill/>
        </p:spPr>
        <p:txBody>
          <a:bodyPr wrap="square" rtlCol="0">
            <a:spAutoFit/>
          </a:bodyPr>
          <a:p>
            <a:pPr algn="ctr"/>
            <a:r>
              <a:rPr lang="en-US" altLang="zh-CN" sz="1600" b="1">
                <a:solidFill>
                  <a:schemeClr val="bg1"/>
                </a:solidFill>
                <a:latin typeface="Times New Roman" panose="02020603050405020304" charset="0"/>
                <a:ea typeface="+mj-ea"/>
                <a:cs typeface="Times New Roman" panose="02020603050405020304" charset="0"/>
              </a:rPr>
              <a:t>2025.09.23</a:t>
            </a:r>
            <a:endParaRPr lang="zh-CN" altLang="en-US" sz="1600" b="1">
              <a:solidFill>
                <a:schemeClr val="bg1"/>
              </a:solidFill>
              <a:latin typeface="Times New Roman" panose="02020603050405020304" charset="0"/>
              <a:ea typeface="+mj-ea"/>
              <a:cs typeface="Times New Roman" panose="02020603050405020304" charset="0"/>
            </a:endParaRPr>
          </a:p>
        </p:txBody>
      </p:sp>
      <p:sp>
        <p:nvSpPr>
          <p:cNvPr id="6" name="文本框 5"/>
          <p:cNvSpPr txBox="1"/>
          <p:nvPr/>
        </p:nvSpPr>
        <p:spPr>
          <a:xfrm>
            <a:off x="4721860" y="5309235"/>
            <a:ext cx="3078480" cy="460375"/>
          </a:xfrm>
          <a:prstGeom prst="rect">
            <a:avLst/>
          </a:prstGeom>
          <a:noFill/>
        </p:spPr>
        <p:txBody>
          <a:bodyPr wrap="square" rtlCol="0">
            <a:spAutoFit/>
          </a:bodyPr>
          <a:p>
            <a:pPr algn="ctr"/>
            <a:r>
              <a:rPr lang="zh-CN" altLang="en-US" sz="2400" b="1">
                <a:solidFill>
                  <a:schemeClr val="bg1"/>
                </a:solidFill>
                <a:latin typeface="楷体" panose="02010609060101010101" charset="-122"/>
                <a:ea typeface="楷体" panose="02010609060101010101" charset="-122"/>
                <a:cs typeface="+mj-ea"/>
              </a:rPr>
              <a:t>重庆八中</a:t>
            </a:r>
            <a:r>
              <a:rPr lang="en-US" altLang="zh-CN" sz="2400" b="1">
                <a:solidFill>
                  <a:schemeClr val="bg1"/>
                </a:solidFill>
                <a:latin typeface="楷体" panose="02010609060101010101" charset="-122"/>
                <a:ea typeface="楷体" panose="02010609060101010101" charset="-122"/>
                <a:cs typeface="+mj-ea"/>
              </a:rPr>
              <a:t>  </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张红强</a:t>
            </a:r>
            <a:r>
              <a:rPr lang="en-US" altLang="zh-CN" sz="2400" b="1">
                <a:solidFill>
                  <a:schemeClr val="bg1"/>
                </a:solidFill>
                <a:latin typeface="楷体" panose="02010609060101010101" charset="-122"/>
                <a:ea typeface="楷体" panose="02010609060101010101" charset="-122"/>
                <a:cs typeface="+mj-ea"/>
              </a:rPr>
              <a:t> </a:t>
            </a:r>
            <a:endParaRPr lang="en-US" altLang="zh-CN" sz="2400" b="1">
              <a:solidFill>
                <a:schemeClr val="bg1"/>
              </a:solidFill>
              <a:latin typeface="楷体" panose="02010609060101010101" charset="-122"/>
              <a:ea typeface="楷体" panose="02010609060101010101" charset="-122"/>
              <a:cs typeface="+mj-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248535" y="2707005"/>
            <a:ext cx="8119745" cy="922020"/>
          </a:xfrm>
          <a:prstGeom prst="rect">
            <a:avLst/>
          </a:prstGeom>
          <a:noFill/>
        </p:spPr>
        <p:txBody>
          <a:bodyPr wrap="square" rtlCol="0">
            <a:spAutoFit/>
          </a:bodyPr>
          <a:p>
            <a:r>
              <a:rPr lang="zh-CN" altLang="en-US" sz="5400">
                <a:solidFill>
                  <a:schemeClr val="bg1"/>
                </a:solidFill>
                <a:latin typeface="楷体" panose="02010609060101010101" charset="-122"/>
                <a:ea typeface="楷体" panose="02010609060101010101" charset="-122"/>
              </a:rPr>
              <a:t>研高考方向，做细处文章</a:t>
            </a:r>
            <a:endParaRPr lang="zh-CN" altLang="en-US" sz="5400">
              <a:solidFill>
                <a:schemeClr val="bg1"/>
              </a:solidFill>
              <a:latin typeface="楷体" panose="02010609060101010101" charset="-122"/>
              <a:ea typeface="楷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对角圆角矩形 65"/>
          <p:cNvSpPr/>
          <p:nvPr/>
        </p:nvSpPr>
        <p:spPr>
          <a:xfrm>
            <a:off x="669927" y="857250"/>
            <a:ext cx="2435526" cy="5143500"/>
          </a:xfrm>
          <a:prstGeom prst="round2DiagRect">
            <a:avLst/>
          </a:prstGeom>
          <a:effectLst>
            <a:innerShdw blurRad="63500" dist="50800" dir="10800000">
              <a:prstClr val="black">
                <a:alpha val="50000"/>
              </a:prstClr>
            </a:innerShdw>
          </a:effectLst>
        </p:spPr>
        <p:style>
          <a:lnRef idx="2">
            <a:schemeClr val="accent3">
              <a:shade val="50000"/>
            </a:schemeClr>
          </a:lnRef>
          <a:fillRef idx="1">
            <a:schemeClr val="accent3"/>
          </a:fillRef>
          <a:effectRef idx="0">
            <a:schemeClr val="accent3"/>
          </a:effectRef>
          <a:fontRef idx="minor">
            <a:schemeClr val="lt1"/>
          </a:fontRef>
        </p:style>
        <p:txBody>
          <a:bodyPr lIns="68573" tIns="34286" rIns="68573" bIns="34286" spcCol="0" rtlCol="0" anchor="ctr"/>
          <a:lstStyle/>
          <a:p>
            <a:pPr algn="ctr"/>
            <a:endParaRPr lang="zh-CN" altLang="en-US"/>
          </a:p>
        </p:txBody>
      </p:sp>
      <p:sp>
        <p:nvSpPr>
          <p:cNvPr id="68" name="TextBox 67"/>
          <p:cNvSpPr txBox="1"/>
          <p:nvPr/>
        </p:nvSpPr>
        <p:spPr>
          <a:xfrm>
            <a:off x="1428115" y="1525905"/>
            <a:ext cx="1028700" cy="3187700"/>
          </a:xfrm>
          <a:prstGeom prst="rect">
            <a:avLst/>
          </a:prstGeom>
          <a:noFill/>
        </p:spPr>
        <p:txBody>
          <a:bodyPr vert="eaVert" wrap="none" rtlCol="0">
            <a:spAutoFit/>
          </a:bodyPr>
          <a:lstStyle/>
          <a:p>
            <a:r>
              <a:rPr lang="zh-CN" altLang="en-US" sz="5500" spc="599" dirty="0">
                <a:solidFill>
                  <a:schemeClr val="bg1"/>
                </a:solidFill>
                <a:latin typeface="楷体" panose="02010609060101010101" charset="-122"/>
                <a:ea typeface="楷体" panose="02010609060101010101" charset="-122"/>
              </a:rPr>
              <a:t>内容</a:t>
            </a:r>
            <a:r>
              <a:rPr lang="zh-CN" altLang="en-US" sz="5500" spc="599" dirty="0">
                <a:solidFill>
                  <a:schemeClr val="bg1"/>
                </a:solidFill>
                <a:latin typeface="楷体" panose="02010609060101010101" charset="-122"/>
                <a:ea typeface="楷体" panose="02010609060101010101" charset="-122"/>
              </a:rPr>
              <a:t>要点</a:t>
            </a:r>
            <a:endParaRPr lang="zh-CN" altLang="en-US" sz="5500" spc="599" dirty="0">
              <a:solidFill>
                <a:schemeClr val="bg1"/>
              </a:solidFill>
              <a:latin typeface="楷体" panose="02010609060101010101" charset="-122"/>
              <a:ea typeface="楷体" panose="02010609060101010101" charset="-122"/>
            </a:endParaRPr>
          </a:p>
        </p:txBody>
      </p:sp>
      <p:grpSp>
        <p:nvGrpSpPr>
          <p:cNvPr id="4" name="组合 3"/>
          <p:cNvGrpSpPr/>
          <p:nvPr>
            <p:custDataLst>
              <p:tags r:id="rId1"/>
            </p:custDataLst>
          </p:nvPr>
        </p:nvGrpSpPr>
        <p:grpSpPr>
          <a:xfrm>
            <a:off x="3840480" y="1330325"/>
            <a:ext cx="1463675" cy="1397000"/>
            <a:chOff x="6440" y="2403"/>
            <a:chExt cx="2305" cy="2200"/>
          </a:xfrm>
        </p:grpSpPr>
        <p:sp>
          <p:nvSpPr>
            <p:cNvPr id="73" name="五边形 72"/>
            <p:cNvSpPr/>
            <p:nvPr>
              <p:custDataLst>
                <p:tags r:id="rId2"/>
              </p:custDataLst>
            </p:nvPr>
          </p:nvSpPr>
          <p:spPr>
            <a:xfrm>
              <a:off x="6440" y="2457"/>
              <a:ext cx="2305" cy="76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b="0"/>
            </a:p>
          </p:txBody>
        </p:sp>
        <p:sp>
          <p:nvSpPr>
            <p:cNvPr id="74" name="TextBox 73"/>
            <p:cNvSpPr txBox="1"/>
            <p:nvPr>
              <p:custDataLst>
                <p:tags r:id="rId3"/>
              </p:custDataLst>
            </p:nvPr>
          </p:nvSpPr>
          <p:spPr>
            <a:xfrm>
              <a:off x="6638" y="2403"/>
              <a:ext cx="1350" cy="9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altLang="zh-CN" sz="3200" b="0" dirty="0">
                  <a:solidFill>
                    <a:schemeClr val="bg1"/>
                  </a:solidFill>
                  <a:latin typeface="Impact" panose="020B0806030902050204" pitchFamily="34" charset="0"/>
                  <a:ea typeface="Arial Unicode MS" panose="020B0604020202020204" charset="-122"/>
                  <a:cs typeface="Arial Unicode MS" panose="020B0604020202020204" charset="-122"/>
                </a:rPr>
                <a:t>01</a:t>
              </a:r>
              <a:endParaRPr lang="zh-CN" altLang="en-US" sz="3200" b="0" dirty="0">
                <a:solidFill>
                  <a:schemeClr val="bg1"/>
                </a:solidFill>
                <a:latin typeface="Impact" panose="020B0806030902050204" pitchFamily="34" charset="0"/>
                <a:ea typeface="Arial Unicode MS" panose="020B0604020202020204" charset="-122"/>
                <a:cs typeface="Arial Unicode MS" panose="020B0604020202020204" charset="-122"/>
              </a:endParaRPr>
            </a:p>
          </p:txBody>
        </p:sp>
        <p:sp>
          <p:nvSpPr>
            <p:cNvPr id="124" name="五边形 123"/>
            <p:cNvSpPr/>
            <p:nvPr>
              <p:custDataLst>
                <p:tags r:id="rId4"/>
              </p:custDataLst>
            </p:nvPr>
          </p:nvSpPr>
          <p:spPr>
            <a:xfrm>
              <a:off x="6440" y="3841"/>
              <a:ext cx="2305" cy="76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b="0"/>
            </a:p>
          </p:txBody>
        </p:sp>
        <p:sp>
          <p:nvSpPr>
            <p:cNvPr id="125" name="TextBox 124"/>
            <p:cNvSpPr txBox="1"/>
            <p:nvPr>
              <p:custDataLst>
                <p:tags r:id="rId5"/>
              </p:custDataLst>
            </p:nvPr>
          </p:nvSpPr>
          <p:spPr>
            <a:xfrm>
              <a:off x="6638" y="3781"/>
              <a:ext cx="1465" cy="82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altLang="zh-CN" sz="3200" b="0" dirty="0">
                  <a:solidFill>
                    <a:schemeClr val="bg1"/>
                  </a:solidFill>
                  <a:latin typeface="Impact" panose="020B0806030902050204" pitchFamily="34" charset="0"/>
                  <a:ea typeface="Arial Unicode MS" panose="020B0604020202020204" charset="-122"/>
                  <a:cs typeface="Arial Unicode MS" panose="020B0604020202020204" charset="-122"/>
                </a:rPr>
                <a:t>02</a:t>
              </a:r>
              <a:endParaRPr lang="zh-CN" altLang="en-US" sz="2800" b="0" dirty="0">
                <a:solidFill>
                  <a:schemeClr val="bg1"/>
                </a:solidFill>
                <a:latin typeface="Impact" panose="020B0806030902050204" pitchFamily="34" charset="0"/>
                <a:ea typeface="Arial Unicode MS" panose="020B0604020202020204" charset="-122"/>
                <a:cs typeface="Arial Unicode MS" panose="020B0604020202020204" charset="-122"/>
              </a:endParaRPr>
            </a:p>
          </p:txBody>
        </p:sp>
      </p:grpSp>
      <p:grpSp>
        <p:nvGrpSpPr>
          <p:cNvPr id="5" name="组合 4"/>
          <p:cNvGrpSpPr/>
          <p:nvPr>
            <p:custDataLst>
              <p:tags r:id="rId6"/>
            </p:custDataLst>
          </p:nvPr>
        </p:nvGrpSpPr>
        <p:grpSpPr>
          <a:xfrm>
            <a:off x="3840480" y="3085465"/>
            <a:ext cx="1463675" cy="2366010"/>
            <a:chOff x="6440" y="2117"/>
            <a:chExt cx="2305" cy="3726"/>
          </a:xfrm>
        </p:grpSpPr>
        <p:sp>
          <p:nvSpPr>
            <p:cNvPr id="7" name="五边形 6"/>
            <p:cNvSpPr/>
            <p:nvPr>
              <p:custDataLst>
                <p:tags r:id="rId7"/>
              </p:custDataLst>
            </p:nvPr>
          </p:nvSpPr>
          <p:spPr>
            <a:xfrm>
              <a:off x="6440" y="2175"/>
              <a:ext cx="2305" cy="76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b="0"/>
            </a:p>
          </p:txBody>
        </p:sp>
        <p:sp>
          <p:nvSpPr>
            <p:cNvPr id="8" name="TextBox 73"/>
            <p:cNvSpPr txBox="1"/>
            <p:nvPr>
              <p:custDataLst>
                <p:tags r:id="rId8"/>
              </p:custDataLst>
            </p:nvPr>
          </p:nvSpPr>
          <p:spPr>
            <a:xfrm>
              <a:off x="6638" y="2117"/>
              <a:ext cx="1350" cy="9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altLang="zh-CN" sz="3200" b="0" dirty="0">
                  <a:solidFill>
                    <a:schemeClr val="bg1"/>
                  </a:solidFill>
                  <a:latin typeface="Impact" panose="020B0806030902050204" pitchFamily="34" charset="0"/>
                  <a:ea typeface="Arial Unicode MS" panose="020B0604020202020204" charset="-122"/>
                  <a:cs typeface="Arial Unicode MS" panose="020B0604020202020204" charset="-122"/>
                </a:rPr>
                <a:t>03</a:t>
              </a:r>
              <a:endParaRPr lang="zh-CN" altLang="en-US" sz="3200" b="0" dirty="0">
                <a:solidFill>
                  <a:schemeClr val="bg1"/>
                </a:solidFill>
                <a:latin typeface="Impact" panose="020B0806030902050204" pitchFamily="34" charset="0"/>
                <a:ea typeface="Arial Unicode MS" panose="020B0604020202020204" charset="-122"/>
                <a:cs typeface="Arial Unicode MS" panose="020B0604020202020204" charset="-122"/>
              </a:endParaRPr>
            </a:p>
          </p:txBody>
        </p:sp>
        <p:sp>
          <p:nvSpPr>
            <p:cNvPr id="10" name="五边形 9"/>
            <p:cNvSpPr/>
            <p:nvPr>
              <p:custDataLst>
                <p:tags r:id="rId9"/>
              </p:custDataLst>
            </p:nvPr>
          </p:nvSpPr>
          <p:spPr>
            <a:xfrm>
              <a:off x="6440" y="3600"/>
              <a:ext cx="2305" cy="76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b="0"/>
            </a:p>
          </p:txBody>
        </p:sp>
        <p:sp>
          <p:nvSpPr>
            <p:cNvPr id="11" name="TextBox 124"/>
            <p:cNvSpPr txBox="1"/>
            <p:nvPr>
              <p:custDataLst>
                <p:tags r:id="rId10"/>
              </p:custDataLst>
            </p:nvPr>
          </p:nvSpPr>
          <p:spPr>
            <a:xfrm>
              <a:off x="6638" y="3557"/>
              <a:ext cx="1465" cy="9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altLang="zh-CN" sz="3200" b="0" dirty="0">
                  <a:solidFill>
                    <a:schemeClr val="bg1"/>
                  </a:solidFill>
                  <a:latin typeface="Impact" panose="020B0806030902050204" pitchFamily="34" charset="0"/>
                  <a:ea typeface="Arial Unicode MS" panose="020B0604020202020204" charset="-122"/>
                  <a:cs typeface="Arial Unicode MS" panose="020B0604020202020204" charset="-122"/>
                </a:rPr>
                <a:t>04</a:t>
              </a:r>
              <a:endParaRPr lang="zh-CN" altLang="en-US" sz="2800" b="0" dirty="0">
                <a:solidFill>
                  <a:schemeClr val="bg1"/>
                </a:solidFill>
                <a:latin typeface="Impact" panose="020B0806030902050204" pitchFamily="34" charset="0"/>
                <a:ea typeface="Arial Unicode MS" panose="020B0604020202020204" charset="-122"/>
                <a:cs typeface="Arial Unicode MS" panose="020B0604020202020204" charset="-122"/>
              </a:endParaRPr>
            </a:p>
          </p:txBody>
        </p:sp>
        <p:sp>
          <p:nvSpPr>
            <p:cNvPr id="2" name="五边形 1"/>
            <p:cNvSpPr/>
            <p:nvPr>
              <p:custDataLst>
                <p:tags r:id="rId11"/>
              </p:custDataLst>
            </p:nvPr>
          </p:nvSpPr>
          <p:spPr>
            <a:xfrm>
              <a:off x="6440" y="4997"/>
              <a:ext cx="2305" cy="76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endParaRPr lang="zh-CN" altLang="en-US" b="0"/>
            </a:p>
          </p:txBody>
        </p:sp>
        <p:sp>
          <p:nvSpPr>
            <p:cNvPr id="9" name="TextBox 124"/>
            <p:cNvSpPr txBox="1"/>
            <p:nvPr>
              <p:custDataLst>
                <p:tags r:id="rId12"/>
              </p:custDataLst>
            </p:nvPr>
          </p:nvSpPr>
          <p:spPr>
            <a:xfrm>
              <a:off x="6638" y="4924"/>
              <a:ext cx="1465" cy="9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p>
              <a:r>
                <a:rPr lang="en-US" altLang="zh-CN" sz="3200" b="0" dirty="0">
                  <a:solidFill>
                    <a:schemeClr val="bg1"/>
                  </a:solidFill>
                  <a:latin typeface="Impact" panose="020B0806030902050204" pitchFamily="34" charset="0"/>
                  <a:ea typeface="Arial Unicode MS" panose="020B0604020202020204" charset="-122"/>
                  <a:cs typeface="Arial Unicode MS" panose="020B0604020202020204" charset="-122"/>
                </a:rPr>
                <a:t>05</a:t>
              </a:r>
              <a:endParaRPr lang="zh-CN" altLang="en-US" sz="2800" b="0" dirty="0">
                <a:solidFill>
                  <a:schemeClr val="bg1"/>
                </a:solidFill>
                <a:latin typeface="Impact" panose="020B0806030902050204" pitchFamily="34" charset="0"/>
                <a:ea typeface="Arial Unicode MS" panose="020B0604020202020204" charset="-122"/>
                <a:cs typeface="Arial Unicode MS" panose="020B0604020202020204" charset="-122"/>
              </a:endParaRPr>
            </a:p>
          </p:txBody>
        </p:sp>
      </p:grpSp>
      <p:sp>
        <p:nvSpPr>
          <p:cNvPr id="12" name="文本框 11"/>
          <p:cNvSpPr txBox="1"/>
          <p:nvPr>
            <p:custDataLst>
              <p:tags r:id="rId13"/>
            </p:custDataLst>
          </p:nvPr>
        </p:nvSpPr>
        <p:spPr>
          <a:xfrm>
            <a:off x="5933440" y="3128010"/>
            <a:ext cx="1503680" cy="460375"/>
          </a:xfrm>
          <a:prstGeom prst="rect">
            <a:avLst/>
          </a:prstGeom>
          <a:noFill/>
        </p:spPr>
        <p:txBody>
          <a:bodyPr wrap="none" rtlCol="0" anchor="t">
            <a:spAutoFit/>
          </a:bodyPr>
          <a:lstStyle/>
          <a:p>
            <a:pPr algn="l">
              <a:buClrTx/>
              <a:buSzTx/>
              <a:buFontTx/>
            </a:pPr>
            <a:r>
              <a:rPr lang="zh-CN" altLang="en-US" sz="2400" b="1" spc="200" dirty="0" smtClean="0">
                <a:solidFill>
                  <a:schemeClr val="bg1"/>
                </a:solidFill>
                <a:latin typeface="+mn-ea"/>
                <a:cs typeface="+mj-cs"/>
                <a:sym typeface="+mn-ea"/>
              </a:rPr>
              <a:t>完形</a:t>
            </a:r>
            <a:r>
              <a:rPr lang="zh-CN" altLang="en-US" sz="2400" b="1" spc="200" dirty="0" smtClean="0">
                <a:solidFill>
                  <a:schemeClr val="bg1"/>
                </a:solidFill>
                <a:latin typeface="+mn-ea"/>
                <a:cs typeface="+mj-cs"/>
                <a:sym typeface="+mn-ea"/>
              </a:rPr>
              <a:t>填空</a:t>
            </a:r>
            <a:endParaRPr lang="zh-CN" altLang="en-US" sz="2400" b="1" spc="200" dirty="0" smtClean="0">
              <a:solidFill>
                <a:schemeClr val="bg1"/>
              </a:solidFill>
              <a:latin typeface="+mn-ea"/>
              <a:cs typeface="+mj-cs"/>
              <a:sym typeface="+mn-ea"/>
            </a:endParaRPr>
          </a:p>
        </p:txBody>
      </p:sp>
      <p:sp>
        <p:nvSpPr>
          <p:cNvPr id="13" name="文本框 12"/>
          <p:cNvSpPr txBox="1"/>
          <p:nvPr>
            <p:custDataLst>
              <p:tags r:id="rId14"/>
            </p:custDataLst>
          </p:nvPr>
        </p:nvSpPr>
        <p:spPr>
          <a:xfrm>
            <a:off x="5933440" y="4052570"/>
            <a:ext cx="1503680" cy="460375"/>
          </a:xfrm>
          <a:prstGeom prst="rect">
            <a:avLst/>
          </a:prstGeom>
          <a:noFill/>
        </p:spPr>
        <p:txBody>
          <a:bodyPr wrap="none" rtlCol="0" anchor="t">
            <a:spAutoFit/>
          </a:bodyPr>
          <a:lstStyle/>
          <a:p>
            <a:pPr algn="l">
              <a:buClrTx/>
              <a:buSzTx/>
              <a:buFontTx/>
            </a:pPr>
            <a:r>
              <a:rPr lang="zh-CN" altLang="en-US" sz="2400" b="1" spc="200" dirty="0" smtClean="0">
                <a:solidFill>
                  <a:schemeClr val="bg1"/>
                </a:solidFill>
                <a:latin typeface="+mn-ea"/>
                <a:cs typeface="+mj-cs"/>
                <a:sym typeface="+mn-ea"/>
              </a:rPr>
              <a:t>语法</a:t>
            </a:r>
            <a:r>
              <a:rPr lang="zh-CN" altLang="en-US" sz="2400" b="1" spc="200" dirty="0" smtClean="0">
                <a:solidFill>
                  <a:schemeClr val="bg1"/>
                </a:solidFill>
                <a:latin typeface="+mn-ea"/>
                <a:cs typeface="+mj-cs"/>
                <a:sym typeface="+mn-ea"/>
              </a:rPr>
              <a:t>填空</a:t>
            </a:r>
            <a:endParaRPr lang="zh-CN" altLang="en-US" sz="2400" b="1" spc="200" dirty="0" smtClean="0">
              <a:solidFill>
                <a:schemeClr val="bg1"/>
              </a:solidFill>
              <a:latin typeface="+mn-ea"/>
              <a:cs typeface="+mj-cs"/>
              <a:sym typeface="+mn-ea"/>
            </a:endParaRPr>
          </a:p>
        </p:txBody>
      </p:sp>
      <p:sp>
        <p:nvSpPr>
          <p:cNvPr id="15" name="文本框 14"/>
          <p:cNvSpPr txBox="1"/>
          <p:nvPr>
            <p:custDataLst>
              <p:tags r:id="rId15"/>
            </p:custDataLst>
          </p:nvPr>
        </p:nvSpPr>
        <p:spPr>
          <a:xfrm>
            <a:off x="5918835" y="1384300"/>
            <a:ext cx="1503680" cy="460375"/>
          </a:xfrm>
          <a:prstGeom prst="rect">
            <a:avLst/>
          </a:prstGeom>
          <a:noFill/>
        </p:spPr>
        <p:txBody>
          <a:bodyPr wrap="none" rtlCol="0" anchor="t">
            <a:spAutoFit/>
          </a:bodyPr>
          <a:p>
            <a:pPr algn="l">
              <a:buClrTx/>
              <a:buSzTx/>
              <a:buFontTx/>
            </a:pPr>
            <a:r>
              <a:rPr lang="zh-CN" altLang="en-US" sz="2400" b="1" spc="200" dirty="0" smtClean="0">
                <a:solidFill>
                  <a:schemeClr val="bg1"/>
                </a:solidFill>
                <a:uFillTx/>
                <a:latin typeface="+mn-ea"/>
                <a:cs typeface="+mj-cs"/>
                <a:sym typeface="+mn-ea"/>
              </a:rPr>
              <a:t>听力</a:t>
            </a:r>
            <a:r>
              <a:rPr lang="zh-CN" altLang="en-US" sz="2400" b="1" spc="200" dirty="0" smtClean="0">
                <a:solidFill>
                  <a:schemeClr val="bg1"/>
                </a:solidFill>
                <a:uFillTx/>
                <a:latin typeface="+mn-ea"/>
                <a:cs typeface="+mj-cs"/>
                <a:sym typeface="+mn-ea"/>
              </a:rPr>
              <a:t>理解</a:t>
            </a:r>
            <a:endParaRPr lang="zh-CN" altLang="en-US" sz="2400" b="1" spc="200" dirty="0" smtClean="0">
              <a:solidFill>
                <a:schemeClr val="bg1"/>
              </a:solidFill>
              <a:uFillTx/>
              <a:latin typeface="+mn-ea"/>
              <a:cs typeface="+mj-cs"/>
              <a:sym typeface="+mn-ea"/>
            </a:endParaRPr>
          </a:p>
        </p:txBody>
      </p:sp>
      <p:sp>
        <p:nvSpPr>
          <p:cNvPr id="16" name="文本框 15"/>
          <p:cNvSpPr txBox="1"/>
          <p:nvPr>
            <p:custDataLst>
              <p:tags r:id="rId16"/>
            </p:custDataLst>
          </p:nvPr>
        </p:nvSpPr>
        <p:spPr>
          <a:xfrm>
            <a:off x="5918835" y="2256790"/>
            <a:ext cx="1619885" cy="460375"/>
          </a:xfrm>
          <a:prstGeom prst="rect">
            <a:avLst/>
          </a:prstGeom>
          <a:noFill/>
        </p:spPr>
        <p:txBody>
          <a:bodyPr wrap="none" rtlCol="0" anchor="t">
            <a:spAutoFit/>
          </a:bodyPr>
          <a:lstStyle/>
          <a:p>
            <a:pPr algn="l">
              <a:buClrTx/>
              <a:buSzTx/>
              <a:buFontTx/>
            </a:pPr>
            <a:r>
              <a:rPr lang="zh-CN" altLang="en-US" sz="2400" b="1" spc="200" dirty="0" smtClean="0">
                <a:solidFill>
                  <a:schemeClr val="bg1"/>
                </a:solidFill>
                <a:latin typeface="+mn-ea"/>
                <a:cs typeface="+mj-cs"/>
                <a:sym typeface="+mn-ea"/>
              </a:rPr>
              <a:t>阅读理解</a:t>
            </a:r>
            <a:r>
              <a:rPr lang="en-US" altLang="zh-CN" sz="2400" b="1" spc="200" dirty="0" smtClean="0">
                <a:solidFill>
                  <a:schemeClr val="bg1"/>
                </a:solidFill>
                <a:latin typeface="+mn-ea"/>
                <a:cs typeface="+mj-cs"/>
                <a:sym typeface="+mn-ea"/>
              </a:rPr>
              <a:t> </a:t>
            </a:r>
            <a:endParaRPr lang="en-US" altLang="zh-CN" sz="2400" b="1" spc="200" dirty="0" smtClean="0">
              <a:solidFill>
                <a:schemeClr val="bg1"/>
              </a:solidFill>
              <a:latin typeface="+mn-ea"/>
              <a:cs typeface="+mj-cs"/>
              <a:sym typeface="+mn-ea"/>
            </a:endParaRPr>
          </a:p>
        </p:txBody>
      </p:sp>
      <p:pic>
        <p:nvPicPr>
          <p:cNvPr id="3" name="图片 2" descr="qrcode_for_gh_1f3361100562_1280"/>
          <p:cNvPicPr>
            <a:picLocks noChangeAspect="1"/>
          </p:cNvPicPr>
          <p:nvPr/>
        </p:nvPicPr>
        <p:blipFill>
          <a:blip r:embed="rId17"/>
          <a:stretch>
            <a:fillRect/>
          </a:stretch>
        </p:blipFill>
        <p:spPr>
          <a:xfrm>
            <a:off x="8453755" y="1391920"/>
            <a:ext cx="3117850" cy="3117850"/>
          </a:xfrm>
          <a:prstGeom prst="rect">
            <a:avLst/>
          </a:prstGeom>
        </p:spPr>
      </p:pic>
      <p:sp>
        <p:nvSpPr>
          <p:cNvPr id="6" name="文本框 5"/>
          <p:cNvSpPr txBox="1"/>
          <p:nvPr/>
        </p:nvSpPr>
        <p:spPr>
          <a:xfrm>
            <a:off x="8237220" y="4914265"/>
            <a:ext cx="3684270" cy="977265"/>
          </a:xfrm>
          <a:prstGeom prst="rect">
            <a:avLst/>
          </a:prstGeom>
          <a:noFill/>
        </p:spPr>
        <p:txBody>
          <a:bodyPr wrap="square" rtlCol="0">
            <a:spAutoFit/>
          </a:bodyPr>
          <a:p>
            <a:pPr>
              <a:lnSpc>
                <a:spcPct val="150000"/>
              </a:lnSpc>
            </a:pPr>
            <a:r>
              <a:rPr lang="zh-CN" altLang="en-US" sz="1600">
                <a:solidFill>
                  <a:schemeClr val="tx2">
                    <a:lumMod val="20000"/>
                    <a:lumOff val="80000"/>
                  </a:schemeClr>
                </a:solidFill>
              </a:rPr>
              <a:t>微信公众号</a:t>
            </a:r>
            <a:r>
              <a:rPr lang="zh-CN" altLang="en-US" sz="1600">
                <a:solidFill>
                  <a:schemeClr val="bg1"/>
                </a:solidFill>
              </a:rPr>
              <a:t>：</a:t>
            </a:r>
            <a:r>
              <a:rPr lang="zh-CN" altLang="en-US" sz="1600" b="1">
                <a:solidFill>
                  <a:schemeClr val="bg1"/>
                </a:solidFill>
              </a:rPr>
              <a:t>高中英语命题技术与研究</a:t>
            </a:r>
            <a:endParaRPr lang="zh-CN" altLang="en-US" sz="1600" b="1">
              <a:solidFill>
                <a:schemeClr val="bg1"/>
              </a:solidFill>
            </a:endParaRPr>
          </a:p>
          <a:p>
            <a:pPr algn="l">
              <a:lnSpc>
                <a:spcPct val="210000"/>
              </a:lnSpc>
              <a:buClrTx/>
              <a:buSzTx/>
              <a:buFontTx/>
            </a:pPr>
            <a:endParaRPr lang="zh-CN" altLang="en-US" sz="1600" b="1">
              <a:solidFill>
                <a:schemeClr val="bg1"/>
              </a:solidFill>
              <a:latin typeface="Times New Roman" panose="02020603050405020304" charset="0"/>
              <a:cs typeface="Times New Roman" panose="02020603050405020304" charset="0"/>
              <a:sym typeface="+mn-ea"/>
            </a:endParaRPr>
          </a:p>
        </p:txBody>
      </p:sp>
      <p:sp>
        <p:nvSpPr>
          <p:cNvPr id="14" name="文本框 13"/>
          <p:cNvSpPr txBox="1"/>
          <p:nvPr>
            <p:custDataLst>
              <p:tags r:id="rId18"/>
            </p:custDataLst>
          </p:nvPr>
        </p:nvSpPr>
        <p:spPr>
          <a:xfrm>
            <a:off x="5933440" y="4895850"/>
            <a:ext cx="1503680" cy="460375"/>
          </a:xfrm>
          <a:prstGeom prst="rect">
            <a:avLst/>
          </a:prstGeom>
          <a:noFill/>
        </p:spPr>
        <p:txBody>
          <a:bodyPr wrap="none" rtlCol="0" anchor="t">
            <a:spAutoFit/>
          </a:bodyPr>
          <a:p>
            <a:pPr algn="l">
              <a:buClrTx/>
              <a:buSzTx/>
              <a:buFontTx/>
            </a:pPr>
            <a:r>
              <a:rPr lang="zh-CN" altLang="en-US" sz="2400" b="1" spc="200" dirty="0" smtClean="0">
                <a:solidFill>
                  <a:schemeClr val="bg1"/>
                </a:solidFill>
                <a:latin typeface="+mn-ea"/>
                <a:cs typeface="+mj-cs"/>
                <a:sym typeface="+mn-ea"/>
              </a:rPr>
              <a:t>组题</a:t>
            </a:r>
            <a:r>
              <a:rPr lang="zh-CN" altLang="en-US" sz="2400" b="1" spc="200" dirty="0" smtClean="0">
                <a:solidFill>
                  <a:schemeClr val="bg1"/>
                </a:solidFill>
                <a:latin typeface="+mn-ea"/>
                <a:cs typeface="+mj-cs"/>
                <a:sym typeface="+mn-ea"/>
              </a:rPr>
              <a:t>实践</a:t>
            </a:r>
            <a:endParaRPr lang="zh-CN" altLang="en-US" sz="2400" b="1" spc="200" dirty="0" smtClean="0">
              <a:solidFill>
                <a:schemeClr val="bg1"/>
              </a:solidFill>
              <a:latin typeface="+mn-ea"/>
              <a:cs typeface="+mj-cs"/>
              <a:sym typeface="+mn-ea"/>
            </a:endParaRPr>
          </a:p>
        </p:txBody>
      </p:sp>
    </p:spTree>
  </p:cSld>
  <p:clrMapOvr>
    <a:masterClrMapping/>
  </p:clrMapOvr>
  <p:timing>
    <p:tnLst>
      <p:par>
        <p:cTn id="1" dur="indefinite" restart="never" nodeType="tmRoot"/>
      </p:par>
    </p:tnLst>
    <p:bldLst>
      <p:bldP spid="66"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50"/>
          <p:cNvSpPr>
            <a:spLocks noChangeArrowheads="1"/>
          </p:cNvSpPr>
          <p:nvPr/>
        </p:nvSpPr>
        <p:spPr bwMode="auto">
          <a:xfrm>
            <a:off x="4466590" y="3113405"/>
            <a:ext cx="2993390" cy="829945"/>
          </a:xfrm>
          <a:prstGeom prst="rect">
            <a:avLst/>
          </a:prstGeom>
          <a:noFill/>
          <a:ln w="9525">
            <a:noFill/>
            <a:miter lim="800000"/>
          </a:ln>
        </p:spPr>
        <p:txBody>
          <a:bodyPr wrap="square">
            <a:spAutoFit/>
          </a:bodyPr>
          <a:lstStyle/>
          <a:p>
            <a:pPr algn="ctr"/>
            <a:r>
              <a:rPr lang="zh-CN" altLang="en-US" sz="4800" b="1" dirty="0">
                <a:solidFill>
                  <a:schemeClr val="bg1"/>
                </a:solidFill>
                <a:effectLst>
                  <a:outerShdw blurRad="38100" dist="38100" dir="2700000" algn="tl">
                    <a:srgbClr val="000000">
                      <a:alpha val="43137"/>
                    </a:srgbClr>
                  </a:outerShdw>
                </a:effectLst>
              </a:rPr>
              <a:t>听力理解</a:t>
            </a:r>
            <a:endParaRPr lang="zh-CN" altLang="en-US" sz="4800" b="1" dirty="0">
              <a:solidFill>
                <a:schemeClr val="bg1"/>
              </a:solidFill>
              <a:effectLst>
                <a:outerShdw blurRad="38100" dist="38100" dir="2700000" algn="tl">
                  <a:srgbClr val="000000">
                    <a:alpha val="43137"/>
                  </a:srgbClr>
                </a:outerShdw>
              </a:effectLst>
            </a:endParaRPr>
          </a:p>
        </p:txBody>
      </p:sp>
      <p:grpSp>
        <p:nvGrpSpPr>
          <p:cNvPr id="5" name="组合 4"/>
          <p:cNvGrpSpPr/>
          <p:nvPr/>
        </p:nvGrpSpPr>
        <p:grpSpPr>
          <a:xfrm>
            <a:off x="4591050" y="2884170"/>
            <a:ext cx="2884170" cy="1136015"/>
            <a:chOff x="3508990" y="2487940"/>
            <a:chExt cx="4818916" cy="1516066"/>
          </a:xfrm>
        </p:grpSpPr>
        <p:grpSp>
          <p:nvGrpSpPr>
            <p:cNvPr id="6" name="组合 5"/>
            <p:cNvGrpSpPr/>
            <p:nvPr/>
          </p:nvGrpSpPr>
          <p:grpSpPr>
            <a:xfrm>
              <a:off x="3508990" y="2526044"/>
              <a:ext cx="722313" cy="1477962"/>
              <a:chOff x="2806699" y="2681288"/>
              <a:chExt cx="722313" cy="1477962"/>
            </a:xfrm>
          </p:grpSpPr>
          <p:sp>
            <p:nvSpPr>
              <p:cNvPr id="7" name="Line 6"/>
              <p:cNvSpPr>
                <a:spLocks noChangeShapeType="1"/>
              </p:cNvSpPr>
              <p:nvPr/>
            </p:nvSpPr>
            <p:spPr bwMode="auto">
              <a:xfrm rot="16200000">
                <a:off x="3167855" y="3759991"/>
                <a:ext cx="1" cy="722313"/>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sp>
            <p:nvSpPr>
              <p:cNvPr id="13" name="Line 6"/>
              <p:cNvSpPr>
                <a:spLocks noChangeShapeType="1"/>
              </p:cNvSpPr>
              <p:nvPr/>
            </p:nvSpPr>
            <p:spPr bwMode="auto">
              <a:xfrm>
                <a:off x="2832100" y="2681288"/>
                <a:ext cx="1" cy="1477962"/>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grpSp>
        <p:grpSp>
          <p:nvGrpSpPr>
            <p:cNvPr id="14" name="组合 13"/>
            <p:cNvGrpSpPr/>
            <p:nvPr/>
          </p:nvGrpSpPr>
          <p:grpSpPr>
            <a:xfrm rot="10800000">
              <a:off x="7605593" y="2487940"/>
              <a:ext cx="722313" cy="1477962"/>
              <a:chOff x="2806699" y="2681288"/>
              <a:chExt cx="722313" cy="1477962"/>
            </a:xfrm>
          </p:grpSpPr>
          <p:sp>
            <p:nvSpPr>
              <p:cNvPr id="15" name="Line 6"/>
              <p:cNvSpPr>
                <a:spLocks noChangeShapeType="1"/>
              </p:cNvSpPr>
              <p:nvPr/>
            </p:nvSpPr>
            <p:spPr bwMode="auto">
              <a:xfrm rot="16200000">
                <a:off x="3167855" y="3759991"/>
                <a:ext cx="1" cy="722313"/>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sp>
            <p:nvSpPr>
              <p:cNvPr id="16" name="Line 6"/>
              <p:cNvSpPr>
                <a:spLocks noChangeShapeType="1"/>
              </p:cNvSpPr>
              <p:nvPr/>
            </p:nvSpPr>
            <p:spPr bwMode="auto">
              <a:xfrm>
                <a:off x="2832100" y="2681288"/>
                <a:ext cx="1" cy="1477962"/>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gr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en-US" altLang="zh-CN"/>
              <a:t>   1. 听力理解</a:t>
            </a:r>
            <a:endParaRPr lang="en-US" altLang="zh-CN"/>
          </a:p>
        </p:txBody>
      </p:sp>
      <p:sp>
        <p:nvSpPr>
          <p:cNvPr id="3" name="文本框 2"/>
          <p:cNvSpPr txBox="1"/>
          <p:nvPr/>
        </p:nvSpPr>
        <p:spPr>
          <a:xfrm>
            <a:off x="656590" y="2291715"/>
            <a:ext cx="10878820" cy="2393315"/>
          </a:xfrm>
          <a:prstGeom prst="rect">
            <a:avLst/>
          </a:prstGeom>
          <a:noFill/>
        </p:spPr>
        <p:txBody>
          <a:bodyPr wrap="square" rtlCol="0">
            <a:spAutoFit/>
          </a:bodyPr>
          <a:p>
            <a:pPr marL="285750" indent="-285750">
              <a:lnSpc>
                <a:spcPct val="170000"/>
              </a:lnSpc>
              <a:buFont typeface="Arial" panose="020B0604020202020204" pitchFamily="34" charset="0"/>
              <a:buChar char="•"/>
            </a:pPr>
            <a:r>
              <a:rPr lang="zh-CN" altLang="en-US" sz="4400" b="1">
                <a:solidFill>
                  <a:schemeClr val="bg1"/>
                </a:solidFill>
                <a:latin typeface="楷体" panose="02010609060101010101" charset="-122"/>
                <a:ea typeface="楷体" panose="02010609060101010101" charset="-122"/>
              </a:rPr>
              <a:t>命题特点</a:t>
            </a:r>
            <a:r>
              <a:rPr lang="en-US" altLang="zh-CN" sz="3600" b="1">
                <a:solidFill>
                  <a:schemeClr val="bg1"/>
                </a:solidFill>
                <a:latin typeface="楷体" panose="02010609060101010101" charset="-122"/>
                <a:ea typeface="楷体" panose="02010609060101010101" charset="-122"/>
              </a:rPr>
              <a:t>: </a:t>
            </a:r>
            <a:r>
              <a:rPr lang="zh-CN" altLang="en-US" sz="3600">
                <a:solidFill>
                  <a:schemeClr val="bg1"/>
                </a:solidFill>
                <a:latin typeface="楷体" panose="02010609060101010101" charset="-122"/>
                <a:ea typeface="楷体" panose="02010609060101010101" charset="-122"/>
              </a:rPr>
              <a:t>选材、考点、题干、答案、</a:t>
            </a:r>
            <a:r>
              <a:rPr lang="zh-CN" altLang="en-US" sz="3600">
                <a:solidFill>
                  <a:schemeClr val="bg1"/>
                </a:solidFill>
                <a:latin typeface="楷体" panose="02010609060101010101" charset="-122"/>
                <a:ea typeface="楷体" panose="02010609060101010101" charset="-122"/>
              </a:rPr>
              <a:t>干扰项</a:t>
            </a:r>
            <a:endParaRPr lang="zh-CN" altLang="en-US" sz="3600">
              <a:solidFill>
                <a:schemeClr val="bg1"/>
              </a:solidFill>
              <a:latin typeface="楷体" panose="02010609060101010101" charset="-122"/>
              <a:ea typeface="楷体" panose="02010609060101010101" charset="-122"/>
            </a:endParaRPr>
          </a:p>
          <a:p>
            <a:pPr marL="285750" indent="-285750" algn="l">
              <a:lnSpc>
                <a:spcPct val="170000"/>
              </a:lnSpc>
              <a:buClrTx/>
              <a:buSzTx/>
              <a:buFont typeface="Arial" panose="020B0604020202020204" pitchFamily="34" charset="0"/>
              <a:buChar char="•"/>
            </a:pPr>
            <a:r>
              <a:rPr lang="zh-CN" altLang="en-US" sz="4400" b="1">
                <a:solidFill>
                  <a:schemeClr val="bg1"/>
                </a:solidFill>
                <a:latin typeface="楷体" panose="02010609060101010101" charset="-122"/>
                <a:ea typeface="楷体" panose="02010609060101010101" charset="-122"/>
                <a:sym typeface="+mn-ea"/>
              </a:rPr>
              <a:t>组题建议</a:t>
            </a:r>
            <a:r>
              <a:rPr lang="en-US" altLang="zh-CN" sz="3600" b="1">
                <a:solidFill>
                  <a:schemeClr val="bg1"/>
                </a:solidFill>
                <a:latin typeface="楷体" panose="02010609060101010101" charset="-122"/>
                <a:ea typeface="楷体" panose="02010609060101010101" charset="-122"/>
                <a:sym typeface="+mn-ea"/>
              </a:rPr>
              <a:t>: </a:t>
            </a:r>
            <a:r>
              <a:rPr lang="zh-CN" altLang="en-US" sz="3600">
                <a:solidFill>
                  <a:schemeClr val="bg1"/>
                </a:solidFill>
                <a:latin typeface="楷体" panose="02010609060101010101" charset="-122"/>
                <a:ea typeface="楷体" panose="02010609060101010101" charset="-122"/>
                <a:sym typeface="+mn-ea"/>
              </a:rPr>
              <a:t>同上 </a:t>
            </a:r>
            <a:endParaRPr lang="zh-CN" altLang="en-US" sz="3600">
              <a:solidFill>
                <a:schemeClr val="bg1"/>
              </a:solidFill>
              <a:latin typeface="楷体" panose="02010609060101010101" charset="-122"/>
              <a:ea typeface="楷体" panose="0201060906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标题 5"/>
          <p:cNvSpPr/>
          <p:nvPr>
            <p:ph type="title"/>
          </p:nvPr>
        </p:nvSpPr>
        <p:spPr>
          <a:xfrm>
            <a:off x="589915" y="203835"/>
            <a:ext cx="8628380" cy="523240"/>
          </a:xfrm>
        </p:spPr>
        <p:txBody>
          <a:bodyPr>
            <a:normAutofit/>
          </a:bodyPr>
          <a:p>
            <a:r>
              <a:rPr lang="zh-CN" altLang="en-US"/>
              <a:t>2024年浙江首考英语“听力”版块有哪些命题亮点？</a:t>
            </a:r>
            <a:endParaRPr lang="zh-CN" altLang="en-US"/>
          </a:p>
        </p:txBody>
      </p:sp>
      <p:sp>
        <p:nvSpPr>
          <p:cNvPr id="8" name="文本框 7"/>
          <p:cNvSpPr txBox="1"/>
          <p:nvPr/>
        </p:nvSpPr>
        <p:spPr>
          <a:xfrm>
            <a:off x="9100820" y="2441575"/>
            <a:ext cx="2630170" cy="368300"/>
          </a:xfrm>
          <a:prstGeom prst="rect">
            <a:avLst/>
          </a:prstGeom>
          <a:noFill/>
        </p:spPr>
        <p:txBody>
          <a:bodyPr wrap="square" rtlCol="0">
            <a:spAutoFit/>
          </a:bodyPr>
          <a:p>
            <a:r>
              <a:rPr lang="zh-CN" altLang="en-US">
                <a:solidFill>
                  <a:srgbClr val="FF0000"/>
                </a:solidFill>
                <a:highlight>
                  <a:srgbClr val="00FFFF"/>
                </a:highlight>
              </a:rPr>
              <a:t> 2024年02月01日 16:19</a:t>
            </a:r>
            <a:endParaRPr lang="zh-CN" altLang="en-US">
              <a:solidFill>
                <a:srgbClr val="FF0000"/>
              </a:solidFill>
              <a:highlight>
                <a:srgbClr val="00FFFF"/>
              </a:highlight>
            </a:endParaRPr>
          </a:p>
        </p:txBody>
      </p:sp>
      <p:pic>
        <p:nvPicPr>
          <p:cNvPr id="10" name="图片 9"/>
          <p:cNvPicPr>
            <a:picLocks noChangeAspect="1"/>
          </p:cNvPicPr>
          <p:nvPr/>
        </p:nvPicPr>
        <p:blipFill>
          <a:blip r:embed="rId1"/>
          <a:stretch>
            <a:fillRect/>
          </a:stretch>
        </p:blipFill>
        <p:spPr>
          <a:xfrm>
            <a:off x="1614170" y="893445"/>
            <a:ext cx="6789420" cy="539496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表格 2"/>
          <p:cNvGraphicFramePr/>
          <p:nvPr>
            <p:custDataLst>
              <p:tags r:id="rId1"/>
            </p:custDataLst>
          </p:nvPr>
        </p:nvGraphicFramePr>
        <p:xfrm>
          <a:off x="600710" y="146685"/>
          <a:ext cx="10950575" cy="6302375"/>
        </p:xfrm>
        <a:graphic>
          <a:graphicData uri="http://schemas.openxmlformats.org/drawingml/2006/table">
            <a:tbl>
              <a:tblPr firstRow="1" bandRow="1">
                <a:tableStyleId>{5C22544A-7EE6-4342-B048-85BDC9FD1C3A}</a:tableStyleId>
              </a:tblPr>
              <a:tblGrid>
                <a:gridCol w="1013460"/>
                <a:gridCol w="2200275"/>
                <a:gridCol w="7736840"/>
              </a:tblGrid>
              <a:tr h="455295">
                <a:tc gridSpan="2">
                  <a:txBody>
                    <a:bodyPr/>
                    <a:p>
                      <a:pPr algn="ctr">
                        <a:buNone/>
                      </a:pPr>
                      <a:r>
                        <a:rPr lang="zh-CN" altLang="en-US"/>
                        <a:t>分析指标</a:t>
                      </a:r>
                      <a:endParaRPr lang="zh-CN" altLang="en-US"/>
                    </a:p>
                  </a:txBody>
                  <a:tcPr anchor="ctr" anchorCtr="0"/>
                </a:tc>
                <a:tc hMerge="1">
                  <a:tcPr/>
                </a:tc>
                <a:tc>
                  <a:txBody>
                    <a:bodyPr/>
                    <a:p>
                      <a:pPr algn="ctr">
                        <a:buNone/>
                      </a:pPr>
                      <a:r>
                        <a:rPr lang="zh-CN" altLang="en-US"/>
                        <a:t>具体</a:t>
                      </a:r>
                      <a:r>
                        <a:rPr lang="zh-CN" altLang="en-US"/>
                        <a:t>要求</a:t>
                      </a:r>
                      <a:endParaRPr lang="zh-CN" altLang="en-US"/>
                    </a:p>
                  </a:txBody>
                  <a:tcPr anchor="ctr" anchorCtr="0"/>
                </a:tc>
              </a:tr>
              <a:tr h="730885">
                <a:tc gridSpan="2">
                  <a:txBody>
                    <a:bodyPr/>
                    <a:p>
                      <a:pPr algn="ctr">
                        <a:buNone/>
                      </a:pPr>
                      <a:r>
                        <a:rPr lang="zh-CN" altLang="en-US" b="1"/>
                        <a:t>选材</a:t>
                      </a:r>
                      <a:endParaRPr lang="zh-CN" altLang="en-US" b="1"/>
                    </a:p>
                  </a:txBody>
                  <a:tcPr anchor="ctr" anchorCtr="0"/>
                </a:tc>
                <a:tc hMerge="1">
                  <a:tcPr/>
                </a:tc>
                <a:tc>
                  <a:txBody>
                    <a:bodyPr/>
                    <a:p>
                      <a:pPr algn="l">
                        <a:lnSpc>
                          <a:spcPct val="110000"/>
                        </a:lnSpc>
                        <a:buNone/>
                      </a:pPr>
                      <a:r>
                        <a:rPr lang="zh-CN" altLang="en-US"/>
                        <a:t>选材涉及</a:t>
                      </a:r>
                      <a:r>
                        <a:rPr lang="zh-CN" altLang="en-US"/>
                        <a:t>到生活的方方面面，比如</a:t>
                      </a:r>
                      <a:r>
                        <a:rPr lang="zh-CN" altLang="en-US" b="1">
                          <a:highlight>
                            <a:srgbClr val="00FFFF"/>
                          </a:highlight>
                        </a:rPr>
                        <a:t>衣食住行</a:t>
                      </a:r>
                      <a:r>
                        <a:rPr lang="zh-CN" altLang="en-US"/>
                        <a:t>、</a:t>
                      </a:r>
                      <a:r>
                        <a:rPr lang="zh-CN" altLang="en-US" b="1">
                          <a:highlight>
                            <a:srgbClr val="00FFFF"/>
                          </a:highlight>
                        </a:rPr>
                        <a:t>购物</a:t>
                      </a:r>
                      <a:r>
                        <a:rPr lang="zh-CN" altLang="en-US"/>
                        <a:t>、</a:t>
                      </a:r>
                      <a:r>
                        <a:rPr lang="zh-CN" altLang="en-US" b="1">
                          <a:highlight>
                            <a:srgbClr val="00FFFF"/>
                          </a:highlight>
                        </a:rPr>
                        <a:t>工作</a:t>
                      </a:r>
                      <a:r>
                        <a:rPr lang="zh-CN" altLang="en-US"/>
                        <a:t>、</a:t>
                      </a:r>
                      <a:r>
                        <a:rPr lang="zh-CN" altLang="en-US" b="1">
                          <a:highlight>
                            <a:srgbClr val="00FFFF"/>
                          </a:highlight>
                        </a:rPr>
                        <a:t>学习</a:t>
                      </a:r>
                      <a:r>
                        <a:rPr lang="zh-CN" altLang="en-US"/>
                        <a:t>、</a:t>
                      </a:r>
                      <a:r>
                        <a:rPr lang="zh-CN" altLang="en-US" b="1">
                          <a:highlight>
                            <a:srgbClr val="00FFFF"/>
                          </a:highlight>
                        </a:rPr>
                        <a:t>休闲</a:t>
                      </a:r>
                      <a:r>
                        <a:rPr lang="zh-CN" altLang="en-US"/>
                        <a:t>等。部分话题重复出现，比如</a:t>
                      </a:r>
                      <a:r>
                        <a:rPr lang="zh-CN" altLang="en-US" sz="1800" b="1">
                          <a:sym typeface="+mn-ea"/>
                        </a:rPr>
                        <a:t>工作、</a:t>
                      </a:r>
                      <a:r>
                        <a:rPr lang="zh-CN" altLang="en-US" b="1"/>
                        <a:t>学习、预约、邀约、周末活动</a:t>
                      </a:r>
                      <a:r>
                        <a:rPr lang="zh-CN" altLang="en-US"/>
                        <a:t>等</a:t>
                      </a:r>
                      <a:endParaRPr lang="zh-CN" altLang="en-US"/>
                    </a:p>
                  </a:txBody>
                  <a:tcPr anchor="t" anchorCtr="0"/>
                </a:tc>
              </a:tr>
              <a:tr h="730885">
                <a:tc gridSpan="2">
                  <a:txBody>
                    <a:bodyPr/>
                    <a:p>
                      <a:pPr algn="ctr">
                        <a:buNone/>
                      </a:pPr>
                      <a:r>
                        <a:rPr lang="zh-CN" altLang="en-US" b="1"/>
                        <a:t>考点</a:t>
                      </a:r>
                      <a:endParaRPr lang="zh-CN" altLang="en-US" b="1"/>
                    </a:p>
                  </a:txBody>
                  <a:tcPr anchor="ctr" anchorCtr="0"/>
                </a:tc>
                <a:tc hMerge="1">
                  <a:tcPr/>
                </a:tc>
                <a:tc>
                  <a:txBody>
                    <a:bodyPr/>
                    <a:p>
                      <a:pPr algn="ctr">
                        <a:buNone/>
                      </a:pPr>
                      <a:r>
                        <a:rPr lang="zh-CN" altLang="en-US" b="1">
                          <a:solidFill>
                            <a:srgbClr val="FF0000"/>
                          </a:solidFill>
                          <a:highlight>
                            <a:srgbClr val="00FFFF"/>
                          </a:highlight>
                        </a:rPr>
                        <a:t>八大考点</a:t>
                      </a:r>
                      <a:r>
                        <a:rPr lang="zh-CN" altLang="en-US"/>
                        <a:t>：主旨大意（1），事实细节，细节推理，观点态度（1），人物关系（1），谈话地点（1），数字计算（</a:t>
                      </a:r>
                      <a:r>
                        <a:rPr lang="en-US" altLang="zh-CN"/>
                        <a:t>1</a:t>
                      </a:r>
                      <a:r>
                        <a:rPr lang="zh-CN" altLang="en-US"/>
                        <a:t>），数字选择（</a:t>
                      </a:r>
                      <a:r>
                        <a:rPr lang="en-US" altLang="zh-CN"/>
                        <a:t>1</a:t>
                      </a:r>
                      <a:r>
                        <a:rPr lang="zh-CN" altLang="en-US"/>
                        <a:t>）</a:t>
                      </a:r>
                      <a:endParaRPr lang="zh-CN" altLang="en-US"/>
                    </a:p>
                  </a:txBody>
                  <a:tcPr anchor="ctr" anchorCtr="0"/>
                </a:tc>
              </a:tr>
              <a:tr h="730885">
                <a:tc rowSpan="2">
                  <a:txBody>
                    <a:bodyPr/>
                    <a:p>
                      <a:pPr algn="ctr">
                        <a:buNone/>
                      </a:pPr>
                      <a:r>
                        <a:rPr lang="zh-CN" altLang="en-US" b="1"/>
                        <a:t>题干</a:t>
                      </a:r>
                      <a:endParaRPr lang="zh-CN" altLang="en-US" b="1"/>
                    </a:p>
                  </a:txBody>
                  <a:tcPr anchor="ctr" anchorCtr="0"/>
                </a:tc>
                <a:tc>
                  <a:txBody>
                    <a:bodyPr/>
                    <a:p>
                      <a:pPr algn="ctr">
                        <a:buNone/>
                      </a:pPr>
                      <a:r>
                        <a:rPr lang="en-US" altLang="zh-CN"/>
                        <a:t>Wh-</a:t>
                      </a:r>
                      <a:r>
                        <a:rPr lang="zh-CN" altLang="en-US"/>
                        <a:t>分布</a:t>
                      </a:r>
                      <a:endParaRPr lang="zh-CN" altLang="en-US"/>
                    </a:p>
                  </a:txBody>
                  <a:tcPr anchor="ctr" anchorCtr="0"/>
                </a:tc>
                <a:tc>
                  <a:txBody>
                    <a:bodyPr/>
                    <a:p>
                      <a:pPr algn="l">
                        <a:buNone/>
                      </a:pPr>
                      <a:r>
                        <a:rPr lang="zh-CN" altLang="en-US"/>
                        <a:t>通常情况下，题干会涉及到</a:t>
                      </a:r>
                      <a:r>
                        <a:rPr lang="zh-CN" altLang="en-US" b="1">
                          <a:solidFill>
                            <a:srgbClr val="FF0000"/>
                          </a:solidFill>
                          <a:highlight>
                            <a:srgbClr val="00FFFF"/>
                          </a:highlight>
                        </a:rPr>
                        <a:t>六大疑问词</a:t>
                      </a:r>
                      <a:r>
                        <a:rPr lang="zh-CN" altLang="en-US"/>
                        <a:t>：</a:t>
                      </a:r>
                      <a:r>
                        <a:rPr lang="zh-CN" altLang="en-US" sz="2000">
                          <a:latin typeface="Times New Roman" panose="02020603050405020304" charset="0"/>
                          <a:cs typeface="Times New Roman" panose="02020603050405020304" charset="0"/>
                        </a:rPr>
                        <a:t>Who，What，When，Where，Why，How;</a:t>
                      </a:r>
                      <a:r>
                        <a:rPr lang="zh-CN" altLang="en-US"/>
                        <a:t> （Whose，</a:t>
                      </a:r>
                      <a:r>
                        <a:rPr lang="en-US" altLang="zh-CN"/>
                        <a:t>Which</a:t>
                      </a:r>
                      <a:r>
                        <a:rPr lang="zh-CN" altLang="en-US"/>
                        <a:t>）</a:t>
                      </a:r>
                      <a:endParaRPr lang="zh-CN" altLang="en-US"/>
                    </a:p>
                  </a:txBody>
                  <a:tcPr anchor="ctr" anchorCtr="0"/>
                </a:tc>
              </a:tr>
              <a:tr h="730885">
                <a:tc vMerge="1">
                  <a:tcPr/>
                </a:tc>
                <a:tc>
                  <a:txBody>
                    <a:bodyPr/>
                    <a:p>
                      <a:pPr algn="ctr">
                        <a:buNone/>
                      </a:pPr>
                      <a:r>
                        <a:rPr lang="zh-CN" altLang="en-US"/>
                        <a:t>关键词（复现</a:t>
                      </a:r>
                      <a:r>
                        <a:rPr lang="en-US" altLang="zh-CN"/>
                        <a:t>/</a:t>
                      </a:r>
                      <a:r>
                        <a:rPr lang="zh-CN" altLang="en-US"/>
                        <a:t>转</a:t>
                      </a:r>
                      <a:r>
                        <a:rPr lang="zh-CN" altLang="en-US"/>
                        <a:t>述）</a:t>
                      </a:r>
                      <a:endParaRPr lang="zh-CN" altLang="en-US"/>
                    </a:p>
                  </a:txBody>
                  <a:tcPr anchor="ctr" anchorCtr="0"/>
                </a:tc>
                <a:tc>
                  <a:txBody>
                    <a:bodyPr/>
                    <a:p>
                      <a:pPr algn="l">
                        <a:buNone/>
                      </a:pPr>
                      <a:r>
                        <a:rPr lang="zh-CN" altLang="en-US" sz="1800" b="1">
                          <a:sym typeface="+mn-ea"/>
                        </a:rPr>
                        <a:t>缺乏关键词</a:t>
                      </a:r>
                      <a:r>
                        <a:rPr lang="zh-CN" altLang="en-US" sz="1800">
                          <a:sym typeface="+mn-ea"/>
                        </a:rPr>
                        <a:t>的题涉及到：职业身份，谈话地点，观点态度, 谈话目的</a:t>
                      </a:r>
                      <a:r>
                        <a:rPr lang="en-US" altLang="zh-CN" sz="1800">
                          <a:sym typeface="+mn-ea"/>
                        </a:rPr>
                        <a:t>/</a:t>
                      </a:r>
                      <a:r>
                        <a:rPr lang="zh-CN" altLang="en-US" sz="1800">
                          <a:sym typeface="+mn-ea"/>
                        </a:rPr>
                        <a:t>内容</a:t>
                      </a:r>
                      <a:r>
                        <a:rPr lang="zh-CN" altLang="en-US" sz="1800">
                          <a:sym typeface="+mn-ea"/>
                        </a:rPr>
                        <a:t>等；</a:t>
                      </a:r>
                      <a:r>
                        <a:rPr lang="zh-CN" altLang="en-US" sz="1800" b="1">
                          <a:sym typeface="+mn-ea"/>
                        </a:rPr>
                        <a:t>含有</a:t>
                      </a:r>
                      <a:r>
                        <a:rPr lang="zh-CN" altLang="en-US" sz="1800" b="1">
                          <a:solidFill>
                            <a:srgbClr val="FF0000"/>
                          </a:solidFill>
                          <a:highlight>
                            <a:srgbClr val="00FFFF"/>
                          </a:highlight>
                          <a:sym typeface="+mn-ea"/>
                        </a:rPr>
                        <a:t>关键词</a:t>
                      </a:r>
                      <a:r>
                        <a:rPr lang="zh-CN" altLang="en-US" sz="1800">
                          <a:sym typeface="+mn-ea"/>
                        </a:rPr>
                        <a:t>的对具体细节提问，有可能是原词复现，有可能是同义转述。</a:t>
                      </a:r>
                      <a:endParaRPr lang="zh-CN" altLang="en-US"/>
                    </a:p>
                  </a:txBody>
                  <a:tcPr anchor="ctr" anchorCtr="0"/>
                </a:tc>
              </a:tr>
              <a:tr h="730885">
                <a:tc rowSpan="2">
                  <a:txBody>
                    <a:bodyPr/>
                    <a:p>
                      <a:pPr algn="ctr">
                        <a:buNone/>
                      </a:pPr>
                      <a:r>
                        <a:rPr lang="zh-CN" altLang="en-US" b="1"/>
                        <a:t>答案</a:t>
                      </a:r>
                      <a:endParaRPr lang="zh-CN" altLang="en-US" b="1"/>
                    </a:p>
                  </a:txBody>
                  <a:tcPr anchor="ctr" anchorCtr="0"/>
                </a:tc>
                <a:tc>
                  <a:txBody>
                    <a:bodyPr/>
                    <a:p>
                      <a:pPr algn="ctr">
                        <a:buNone/>
                      </a:pPr>
                      <a:r>
                        <a:rPr lang="zh-CN" altLang="en-US"/>
                        <a:t>形式（复现</a:t>
                      </a:r>
                      <a:r>
                        <a:rPr lang="en-US" altLang="zh-CN"/>
                        <a:t>/</a:t>
                      </a:r>
                      <a:r>
                        <a:rPr lang="zh-CN" altLang="en-US"/>
                        <a:t>转</a:t>
                      </a:r>
                      <a:r>
                        <a:rPr lang="zh-CN" altLang="en-US"/>
                        <a:t>述）</a:t>
                      </a:r>
                      <a:endParaRPr lang="zh-CN" altLang="en-US"/>
                    </a:p>
                  </a:txBody>
                  <a:tcPr anchor="ctr" anchorCtr="0"/>
                </a:tc>
                <a:tc>
                  <a:txBody>
                    <a:bodyPr/>
                    <a:p>
                      <a:pPr algn="l">
                        <a:buNone/>
                      </a:pPr>
                      <a:r>
                        <a:rPr lang="zh-CN" altLang="en-US" b="1"/>
                        <a:t>同词</a:t>
                      </a:r>
                      <a:r>
                        <a:rPr lang="zh-CN" altLang="en-US" b="1">
                          <a:solidFill>
                            <a:srgbClr val="FF0000"/>
                          </a:solidFill>
                          <a:highlight>
                            <a:srgbClr val="00FFFF"/>
                          </a:highlight>
                        </a:rPr>
                        <a:t>复现</a:t>
                      </a:r>
                      <a:r>
                        <a:rPr lang="zh-CN" altLang="en-US"/>
                        <a:t>指选项的词汇来自于原文，</a:t>
                      </a:r>
                      <a:r>
                        <a:rPr lang="zh-CN" altLang="en-US" b="1"/>
                        <a:t>同义</a:t>
                      </a:r>
                      <a:r>
                        <a:rPr lang="zh-CN" altLang="en-US" b="1">
                          <a:solidFill>
                            <a:srgbClr val="FF0000"/>
                          </a:solidFill>
                          <a:highlight>
                            <a:srgbClr val="00FFFF"/>
                          </a:highlight>
                        </a:rPr>
                        <a:t>转述</a:t>
                      </a:r>
                      <a:r>
                        <a:rPr lang="zh-CN" altLang="en-US"/>
                        <a:t>使用频率最高</a:t>
                      </a:r>
                      <a:endParaRPr lang="zh-CN" altLang="en-US"/>
                    </a:p>
                  </a:txBody>
                  <a:tcPr anchor="ctr" anchorCtr="0"/>
                </a:tc>
              </a:tr>
              <a:tr h="730885">
                <a:tc vMerge="1">
                  <a:tcPr/>
                </a:tc>
                <a:tc>
                  <a:txBody>
                    <a:bodyPr/>
                    <a:p>
                      <a:pPr algn="ctr">
                        <a:buNone/>
                      </a:pPr>
                      <a:r>
                        <a:rPr lang="zh-CN" altLang="en-US"/>
                        <a:t>位置（一处</a:t>
                      </a:r>
                      <a:r>
                        <a:rPr lang="en-US" altLang="zh-CN"/>
                        <a:t>/</a:t>
                      </a:r>
                      <a:r>
                        <a:rPr lang="zh-CN" altLang="en-US"/>
                        <a:t>多处；答案先</a:t>
                      </a:r>
                      <a:r>
                        <a:rPr lang="zh-CN" altLang="en-US"/>
                        <a:t>现）</a:t>
                      </a:r>
                      <a:endParaRPr lang="zh-CN" altLang="en-US"/>
                    </a:p>
                  </a:txBody>
                  <a:tcPr anchor="ctr" anchorCtr="0"/>
                </a:tc>
                <a:tc>
                  <a:txBody>
                    <a:bodyPr/>
                    <a:p>
                      <a:pPr algn="ctr">
                        <a:buNone/>
                      </a:pPr>
                      <a:r>
                        <a:rPr lang="zh-CN" altLang="en-US" b="1">
                          <a:solidFill>
                            <a:srgbClr val="FF0000"/>
                          </a:solidFill>
                          <a:highlight>
                            <a:srgbClr val="00FFFF"/>
                          </a:highlight>
                        </a:rPr>
                        <a:t>多处出处</a:t>
                      </a:r>
                      <a:r>
                        <a:rPr lang="zh-CN" altLang="en-US"/>
                        <a:t>指答案出处不止一句话，学生需要结合两句或多句综合推理才能得出答案；</a:t>
                      </a:r>
                      <a:r>
                        <a:rPr lang="zh-CN" altLang="en-US" b="1">
                          <a:solidFill>
                            <a:srgbClr val="FF0000"/>
                          </a:solidFill>
                          <a:highlight>
                            <a:srgbClr val="00FFFF"/>
                          </a:highlight>
                        </a:rPr>
                        <a:t>答案先现</a:t>
                      </a:r>
                      <a:r>
                        <a:rPr lang="zh-CN" altLang="en-US"/>
                        <a:t>指答案出现在短对话第一个人的话语中或问题关键词</a:t>
                      </a:r>
                      <a:r>
                        <a:rPr lang="zh-CN" altLang="en-US"/>
                        <a:t>前</a:t>
                      </a:r>
                      <a:endParaRPr lang="zh-CN" altLang="en-US"/>
                    </a:p>
                  </a:txBody>
                  <a:tcPr anchor="ctr" anchorCtr="0"/>
                </a:tc>
              </a:tr>
              <a:tr h="730885">
                <a:tc rowSpan="2">
                  <a:txBody>
                    <a:bodyPr/>
                    <a:p>
                      <a:pPr algn="ctr">
                        <a:buNone/>
                      </a:pPr>
                      <a:r>
                        <a:rPr lang="zh-CN" altLang="en-US" b="1"/>
                        <a:t>干扰项</a:t>
                      </a:r>
                      <a:endParaRPr lang="zh-CN" altLang="en-US" b="1"/>
                    </a:p>
                  </a:txBody>
                  <a:tcPr anchor="ctr" anchorCtr="0"/>
                </a:tc>
                <a:tc>
                  <a:txBody>
                    <a:bodyPr/>
                    <a:p>
                      <a:pPr algn="ctr">
                        <a:buNone/>
                      </a:pPr>
                      <a:r>
                        <a:rPr lang="zh-CN" altLang="en-US"/>
                        <a:t>原词复现</a:t>
                      </a:r>
                      <a:r>
                        <a:rPr lang="en-US" altLang="zh-CN"/>
                        <a:t> </a:t>
                      </a:r>
                      <a:endParaRPr lang="en-US" altLang="zh-CN"/>
                    </a:p>
                  </a:txBody>
                  <a:tcPr anchor="ctr" anchorCtr="0"/>
                </a:tc>
                <a:tc>
                  <a:txBody>
                    <a:bodyPr/>
                    <a:p>
                      <a:pPr algn="l">
                        <a:buClrTx/>
                        <a:buSzTx/>
                        <a:buFontTx/>
                        <a:buNone/>
                      </a:pPr>
                      <a:r>
                        <a:rPr lang="zh-CN" altLang="en-US" b="1">
                          <a:solidFill>
                            <a:srgbClr val="FF0000"/>
                          </a:solidFill>
                          <a:highlight>
                            <a:srgbClr val="00FFFF"/>
                          </a:highlight>
                        </a:rPr>
                        <a:t>复现原词</a:t>
                      </a:r>
                      <a:r>
                        <a:rPr lang="zh-CN" altLang="en-US"/>
                        <a:t>一般以</a:t>
                      </a:r>
                      <a:r>
                        <a:rPr lang="zh-CN" altLang="en-US" b="1" u="sng"/>
                        <a:t>答非所问</a:t>
                      </a:r>
                      <a:r>
                        <a:rPr lang="zh-CN" altLang="en-US"/>
                        <a:t>的方式进行干扰。该干扰方式主要用于ABC选择（即从对话中出现的三个人，物，事中选择一个）</a:t>
                      </a:r>
                      <a:endParaRPr lang="zh-CN" altLang="en-US"/>
                    </a:p>
                  </a:txBody>
                  <a:tcPr anchor="ctr" anchorCtr="0"/>
                </a:tc>
              </a:tr>
              <a:tr h="730885">
                <a:tc vMerge="1">
                  <a:tcPr/>
                </a:tc>
                <a:tc>
                  <a:txBody>
                    <a:bodyPr/>
                    <a:p>
                      <a:pPr algn="ctr">
                        <a:buNone/>
                      </a:pPr>
                      <a:r>
                        <a:rPr lang="zh-CN" altLang="en-US" sz="1800">
                          <a:sym typeface="+mn-ea"/>
                        </a:rPr>
                        <a:t>错误联想</a:t>
                      </a:r>
                      <a:r>
                        <a:rPr lang="en-US" altLang="zh-CN" sz="1800"/>
                        <a:t> </a:t>
                      </a:r>
                      <a:endParaRPr lang="en-US" altLang="zh-CN" sz="1800"/>
                    </a:p>
                  </a:txBody>
                  <a:tcPr anchor="ctr" anchorCtr="0"/>
                </a:tc>
                <a:tc>
                  <a:txBody>
                    <a:bodyPr/>
                    <a:p>
                      <a:pPr algn="ctr">
                        <a:buNone/>
                      </a:pPr>
                      <a:r>
                        <a:rPr lang="zh-CN" altLang="en-US" b="1">
                          <a:solidFill>
                            <a:srgbClr val="FF0000"/>
                          </a:solidFill>
                          <a:highlight>
                            <a:srgbClr val="00FFFF"/>
                          </a:highlight>
                        </a:rPr>
                        <a:t>错误联想</a:t>
                      </a:r>
                      <a:r>
                        <a:rPr lang="zh-CN" altLang="en-US"/>
                        <a:t>：联想的依据要么是原文中的某个单词，要么是对话的语境。</a:t>
                      </a:r>
                      <a:endParaRPr lang="zh-CN" altLang="en-US"/>
                    </a:p>
                  </a:txBody>
                  <a:tcPr anchor="ctr" anchorCtr="0"/>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custDataLst>
              <p:tags r:id="rId1"/>
            </p:custDataLst>
          </p:nvPr>
        </p:nvSpPr>
        <p:spPr>
          <a:xfrm>
            <a:off x="433705" y="1492250"/>
            <a:ext cx="11421745" cy="4335780"/>
          </a:xfrm>
        </p:spPr>
        <p:txBody>
          <a:bodyPr>
            <a:normAutofit fontScale="70000"/>
          </a:bodyPr>
          <a:p>
            <a:pPr marL="685800" indent="-914400" algn="l">
              <a:buClrTx/>
              <a:buSzTx/>
              <a:buFont typeface="Arial" panose="020B0604020202020204" pitchFamily="34" charset="0"/>
              <a:buChar char="•"/>
            </a:pPr>
            <a:r>
              <a:rPr lang="zh-CN" altLang="en-US" sz="6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选材：</a:t>
            </a:r>
            <a:r>
              <a:rPr lang="en-US" altLang="zh-CN" sz="48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			</a:t>
            </a:r>
            <a:r>
              <a:rPr lang="zh-CN" altLang="en-US" sz="4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衣食住行、购物、工作、学习、休闲等</a:t>
            </a:r>
            <a:endParaRPr lang="zh-CN" altLang="en-US" sz="4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endParaRPr>
          </a:p>
          <a:p>
            <a:pPr marL="685800" indent="-914400" algn="l">
              <a:buClrTx/>
              <a:buSzTx/>
              <a:buFont typeface="Arial" panose="020B0604020202020204" pitchFamily="34" charset="0"/>
              <a:buChar char="•"/>
            </a:pPr>
            <a:r>
              <a:rPr lang="zh-CN" altLang="en-US" sz="6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考点：</a:t>
            </a:r>
            <a:r>
              <a:rPr lang="en-US" altLang="zh-CN" sz="48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			</a:t>
            </a:r>
            <a:r>
              <a:rPr lang="zh-CN" altLang="en-US"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主旨大意（1），事实细节，细节推理，观点态度（1），</a:t>
            </a:r>
            <a:r>
              <a:rPr lang="en-US" altLang="zh-CN"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				      		</a:t>
            </a:r>
            <a:r>
              <a:rPr lang="zh-CN" altLang="en-US"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人物关系</a:t>
            </a:r>
            <a:r>
              <a:rPr lang="en-US" altLang="zh-CN"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a:t>
            </a:r>
            <a:r>
              <a:rPr lang="zh-CN" altLang="en-US"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1</a:t>
            </a:r>
            <a:r>
              <a:rPr lang="en-US" altLang="zh-CN"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a:t>
            </a:r>
            <a:r>
              <a:rPr lang="zh-CN" altLang="en-US"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，谈话地点</a:t>
            </a:r>
            <a:r>
              <a:rPr lang="en-US" altLang="zh-CN"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a:t>
            </a:r>
            <a:r>
              <a:rPr lang="zh-CN" altLang="en-US"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1</a:t>
            </a:r>
            <a:r>
              <a:rPr lang="en-US" altLang="zh-CN"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a:t>
            </a:r>
            <a:r>
              <a:rPr lang="zh-CN" altLang="en-US"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，数字计算</a:t>
            </a:r>
            <a:r>
              <a:rPr lang="en-US" altLang="zh-CN"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a:t>
            </a:r>
            <a:r>
              <a:rPr lang="zh-CN" altLang="en-US"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1</a:t>
            </a:r>
            <a:r>
              <a:rPr lang="en-US" altLang="zh-CN"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a:t>
            </a:r>
            <a:r>
              <a:rPr lang="zh-CN" altLang="en-US"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，数字选择</a:t>
            </a:r>
            <a:r>
              <a:rPr lang="en-US" altLang="zh-CN"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a:t>
            </a:r>
            <a:r>
              <a:rPr lang="zh-CN" altLang="en-US"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1</a:t>
            </a:r>
            <a:r>
              <a:rPr lang="en-US" altLang="zh-CN"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a:t>
            </a:r>
            <a:endParaRPr lang="zh-CN" altLang="en-US" sz="2855">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endParaRPr>
          </a:p>
          <a:p>
            <a:pPr marL="685800" indent="-914400" algn="l">
              <a:buClrTx/>
              <a:buSzTx/>
              <a:buFont typeface="Arial" panose="020B0604020202020204" pitchFamily="34" charset="0"/>
              <a:buChar char="•"/>
            </a:pPr>
            <a:r>
              <a:rPr lang="zh-CN" altLang="en-US" sz="6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题干关键词：</a:t>
            </a:r>
            <a:r>
              <a:rPr lang="en-US" altLang="zh-CN" sz="4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	</a:t>
            </a:r>
            <a:r>
              <a:rPr lang="zh-CN" altLang="en-US" sz="4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原词复现/同义转述</a:t>
            </a:r>
            <a:r>
              <a:rPr lang="zh-CN" altLang="en-US" sz="4000">
                <a:solidFill>
                  <a:schemeClr val="bg1"/>
                </a:solidFill>
                <a:effectLst>
                  <a:outerShdw blurRad="38100" dist="19050" dir="2700000" algn="tl" rotWithShape="0">
                    <a:schemeClr val="dk1">
                      <a:alpha val="40000"/>
                    </a:schemeClr>
                  </a:outerShdw>
                </a:effectLst>
                <a:latin typeface="Times New Roman" panose="02020603050405020304" charset="0"/>
                <a:ea typeface="楷体" panose="02010609060101010101" charset="-122"/>
                <a:sym typeface="+mn-ea"/>
              </a:rPr>
              <a:t>？</a:t>
            </a:r>
            <a:endParaRPr lang="zh-CN" altLang="en-US" sz="4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endParaRPr>
          </a:p>
          <a:p>
            <a:pPr marL="685800" indent="-914400" algn="l">
              <a:buClrTx/>
              <a:buSzTx/>
              <a:buFont typeface="Arial" panose="020B0604020202020204" pitchFamily="34" charset="0"/>
              <a:buChar char="•"/>
            </a:pPr>
            <a:r>
              <a:rPr lang="zh-CN" altLang="en-US" sz="6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正确项：</a:t>
            </a:r>
            <a:r>
              <a:rPr lang="en-US" altLang="zh-CN" sz="4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		</a:t>
            </a:r>
            <a:r>
              <a:rPr lang="zh-CN" altLang="en-US" sz="4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概括归纳</a:t>
            </a:r>
            <a:r>
              <a:rPr lang="zh-CN" altLang="en-US" sz="4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/同义转述</a:t>
            </a:r>
            <a:r>
              <a:rPr lang="zh-CN" altLang="en-US" sz="4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a:t>
            </a:r>
            <a:endParaRPr lang="zh-CN" altLang="en-US" sz="4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endParaRPr>
          </a:p>
          <a:p>
            <a:pPr marL="685800" indent="-914400" algn="l">
              <a:buClrTx/>
              <a:buSzTx/>
              <a:buFont typeface="Arial" panose="020B0604020202020204" pitchFamily="34" charset="0"/>
              <a:buChar char="•"/>
            </a:pPr>
            <a:r>
              <a:rPr lang="zh-CN" altLang="en-US" sz="6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干扰项：	</a:t>
            </a:r>
            <a:r>
              <a:rPr lang="en-US" altLang="zh-CN" sz="4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	</a:t>
            </a:r>
            <a:r>
              <a:rPr lang="zh-CN" altLang="en-US" sz="4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错误联想，答非所问？</a:t>
            </a:r>
            <a:r>
              <a:rPr lang="en-US" altLang="zh-CN" sz="4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 </a:t>
            </a:r>
            <a:endParaRPr lang="en-US" altLang="zh-CN" sz="40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endParaRPr>
          </a:p>
        </p:txBody>
      </p:sp>
      <p:sp>
        <p:nvSpPr>
          <p:cNvPr id="4" name="标题 3"/>
          <p:cNvSpPr>
            <a:spLocks noGrp="1"/>
          </p:cNvSpPr>
          <p:nvPr>
            <p:ph type="title"/>
            <p:custDataLst>
              <p:tags r:id="rId2"/>
            </p:custDataLst>
          </p:nvPr>
        </p:nvSpPr>
        <p:spPr>
          <a:xfrm>
            <a:off x="589915" y="203835"/>
            <a:ext cx="8725535" cy="523240"/>
          </a:xfrm>
        </p:spPr>
        <p:txBody>
          <a:bodyPr>
            <a:normAutofit/>
          </a:bodyPr>
          <a:p>
            <a:pPr algn="ctr"/>
            <a:r>
              <a:rPr>
                <a:effectLst>
                  <a:outerShdw blurRad="38100" dist="38100" dir="2700000" algn="tl">
                    <a:srgbClr val="000000">
                      <a:alpha val="43137"/>
                    </a:srgbClr>
                  </a:outerShdw>
                </a:effectLst>
                <a:sym typeface="+mn-ea"/>
              </a:rPr>
              <a:t>选题建议</a:t>
            </a:r>
            <a:endParaRPr>
              <a:effectLst>
                <a:outerShdw blurRad="38100" dist="38100" dir="2700000" algn="tl">
                  <a:srgbClr val="000000">
                    <a:alpha val="43137"/>
                  </a:srgbClr>
                </a:outerShdw>
              </a:effectLst>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50"/>
          <p:cNvSpPr>
            <a:spLocks noChangeArrowheads="1"/>
          </p:cNvSpPr>
          <p:nvPr/>
        </p:nvSpPr>
        <p:spPr bwMode="auto">
          <a:xfrm>
            <a:off x="4466590" y="3113405"/>
            <a:ext cx="2993390" cy="829945"/>
          </a:xfrm>
          <a:prstGeom prst="rect">
            <a:avLst/>
          </a:prstGeom>
          <a:noFill/>
          <a:ln w="9525">
            <a:noFill/>
            <a:miter lim="800000"/>
          </a:ln>
        </p:spPr>
        <p:txBody>
          <a:bodyPr wrap="square">
            <a:spAutoFit/>
          </a:bodyPr>
          <a:lstStyle/>
          <a:p>
            <a:pPr algn="ctr"/>
            <a:r>
              <a:rPr lang="zh-CN" altLang="en-US" sz="4800" b="1" dirty="0">
                <a:solidFill>
                  <a:schemeClr val="bg1"/>
                </a:solidFill>
                <a:effectLst>
                  <a:outerShdw blurRad="38100" dist="38100" dir="2700000" algn="tl">
                    <a:srgbClr val="000000">
                      <a:alpha val="43137"/>
                    </a:srgbClr>
                  </a:outerShdw>
                </a:effectLst>
              </a:rPr>
              <a:t>阅读</a:t>
            </a:r>
            <a:r>
              <a:rPr lang="zh-CN" altLang="en-US" sz="4800" b="1" dirty="0">
                <a:solidFill>
                  <a:schemeClr val="bg1"/>
                </a:solidFill>
                <a:effectLst>
                  <a:outerShdw blurRad="38100" dist="38100" dir="2700000" algn="tl">
                    <a:srgbClr val="000000">
                      <a:alpha val="43137"/>
                    </a:srgbClr>
                  </a:outerShdw>
                </a:effectLst>
              </a:rPr>
              <a:t>理解</a:t>
            </a:r>
            <a:endParaRPr lang="zh-CN" altLang="en-US" sz="4800" b="1" dirty="0">
              <a:solidFill>
                <a:schemeClr val="bg1"/>
              </a:solidFill>
              <a:effectLst>
                <a:outerShdw blurRad="38100" dist="38100" dir="2700000" algn="tl">
                  <a:srgbClr val="000000">
                    <a:alpha val="43137"/>
                  </a:srgbClr>
                </a:outerShdw>
              </a:effectLst>
            </a:endParaRPr>
          </a:p>
        </p:txBody>
      </p:sp>
      <p:grpSp>
        <p:nvGrpSpPr>
          <p:cNvPr id="5" name="组合 4"/>
          <p:cNvGrpSpPr/>
          <p:nvPr/>
        </p:nvGrpSpPr>
        <p:grpSpPr>
          <a:xfrm>
            <a:off x="4591050" y="2884170"/>
            <a:ext cx="2884170" cy="1136015"/>
            <a:chOff x="3508990" y="2487940"/>
            <a:chExt cx="4818916" cy="1516066"/>
          </a:xfrm>
        </p:grpSpPr>
        <p:grpSp>
          <p:nvGrpSpPr>
            <p:cNvPr id="6" name="组合 5"/>
            <p:cNvGrpSpPr/>
            <p:nvPr/>
          </p:nvGrpSpPr>
          <p:grpSpPr>
            <a:xfrm>
              <a:off x="3508990" y="2526044"/>
              <a:ext cx="722313" cy="1477962"/>
              <a:chOff x="2806699" y="2681288"/>
              <a:chExt cx="722313" cy="1477962"/>
            </a:xfrm>
          </p:grpSpPr>
          <p:sp>
            <p:nvSpPr>
              <p:cNvPr id="7" name="Line 6"/>
              <p:cNvSpPr>
                <a:spLocks noChangeShapeType="1"/>
              </p:cNvSpPr>
              <p:nvPr/>
            </p:nvSpPr>
            <p:spPr bwMode="auto">
              <a:xfrm rot="16200000">
                <a:off x="3167855" y="3759991"/>
                <a:ext cx="1" cy="722313"/>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sp>
            <p:nvSpPr>
              <p:cNvPr id="13" name="Line 6"/>
              <p:cNvSpPr>
                <a:spLocks noChangeShapeType="1"/>
              </p:cNvSpPr>
              <p:nvPr/>
            </p:nvSpPr>
            <p:spPr bwMode="auto">
              <a:xfrm>
                <a:off x="2832100" y="2681288"/>
                <a:ext cx="1" cy="1477962"/>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grpSp>
        <p:grpSp>
          <p:nvGrpSpPr>
            <p:cNvPr id="14" name="组合 13"/>
            <p:cNvGrpSpPr/>
            <p:nvPr/>
          </p:nvGrpSpPr>
          <p:grpSpPr>
            <a:xfrm rot="10800000">
              <a:off x="7605593" y="2487940"/>
              <a:ext cx="722313" cy="1477962"/>
              <a:chOff x="2806699" y="2681288"/>
              <a:chExt cx="722313" cy="1477962"/>
            </a:xfrm>
          </p:grpSpPr>
          <p:sp>
            <p:nvSpPr>
              <p:cNvPr id="15" name="Line 6"/>
              <p:cNvSpPr>
                <a:spLocks noChangeShapeType="1"/>
              </p:cNvSpPr>
              <p:nvPr/>
            </p:nvSpPr>
            <p:spPr bwMode="auto">
              <a:xfrm rot="16200000">
                <a:off x="3167855" y="3759991"/>
                <a:ext cx="1" cy="722313"/>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sp>
            <p:nvSpPr>
              <p:cNvPr id="16" name="Line 6"/>
              <p:cNvSpPr>
                <a:spLocks noChangeShapeType="1"/>
              </p:cNvSpPr>
              <p:nvPr/>
            </p:nvSpPr>
            <p:spPr bwMode="auto">
              <a:xfrm>
                <a:off x="2832100" y="2681288"/>
                <a:ext cx="1" cy="1477962"/>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gr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   阅读理解</a:t>
            </a:r>
            <a:endParaRPr lang="en-US" altLang="zh-CN"/>
          </a:p>
        </p:txBody>
      </p:sp>
      <p:sp>
        <p:nvSpPr>
          <p:cNvPr id="3" name="文本框 2"/>
          <p:cNvSpPr txBox="1"/>
          <p:nvPr/>
        </p:nvSpPr>
        <p:spPr>
          <a:xfrm>
            <a:off x="656590" y="1739900"/>
            <a:ext cx="10878820" cy="2393315"/>
          </a:xfrm>
          <a:prstGeom prst="rect">
            <a:avLst/>
          </a:prstGeom>
          <a:noFill/>
        </p:spPr>
        <p:txBody>
          <a:bodyPr wrap="square" rtlCol="0">
            <a:spAutoFit/>
          </a:bodyPr>
          <a:p>
            <a:pPr marL="285750" indent="-285750" algn="l">
              <a:lnSpc>
                <a:spcPct val="170000"/>
              </a:lnSpc>
              <a:buClrTx/>
              <a:buSzTx/>
              <a:buFont typeface="Arial" panose="020B0604020202020204" pitchFamily="34" charset="0"/>
              <a:buChar char="•"/>
            </a:pPr>
            <a:r>
              <a:rPr lang="zh-CN" altLang="en-US" sz="4400" b="1">
                <a:solidFill>
                  <a:schemeClr val="bg1"/>
                </a:solidFill>
                <a:latin typeface="楷体" panose="02010609060101010101" charset="-122"/>
                <a:ea typeface="楷体" panose="02010609060101010101" charset="-122"/>
              </a:rPr>
              <a:t>命题特点</a:t>
            </a:r>
            <a:r>
              <a:rPr lang="en-US" altLang="zh-CN" sz="3600" b="1">
                <a:solidFill>
                  <a:schemeClr val="bg1"/>
                </a:solidFill>
                <a:latin typeface="楷体" panose="02010609060101010101" charset="-122"/>
                <a:ea typeface="楷体" panose="02010609060101010101" charset="-122"/>
              </a:rPr>
              <a:t>: </a:t>
            </a:r>
            <a:r>
              <a:rPr lang="zh-CN" altLang="en-US" sz="3600" b="1">
                <a:solidFill>
                  <a:schemeClr val="bg1"/>
                </a:solidFill>
                <a:latin typeface="楷体" panose="02010609060101010101" charset="-122"/>
                <a:ea typeface="楷体" panose="02010609060101010101" charset="-122"/>
              </a:rPr>
              <a:t>选材、考点、题干、答案、</a:t>
            </a:r>
            <a:r>
              <a:rPr lang="zh-CN" altLang="en-US" sz="3600" b="1">
                <a:solidFill>
                  <a:schemeClr val="bg1"/>
                </a:solidFill>
                <a:latin typeface="楷体" panose="02010609060101010101" charset="-122"/>
                <a:ea typeface="楷体" panose="02010609060101010101" charset="-122"/>
              </a:rPr>
              <a:t>干扰项 </a:t>
            </a:r>
            <a:endParaRPr lang="zh-CN" altLang="en-US" sz="3600" b="1">
              <a:solidFill>
                <a:schemeClr val="bg1"/>
              </a:solidFill>
              <a:latin typeface="楷体" panose="02010609060101010101" charset="-122"/>
              <a:ea typeface="楷体" panose="02010609060101010101" charset="-122"/>
            </a:endParaRPr>
          </a:p>
          <a:p>
            <a:pPr marL="285750" indent="-285750">
              <a:lnSpc>
                <a:spcPct val="170000"/>
              </a:lnSpc>
              <a:buFont typeface="Arial" panose="020B0604020202020204" pitchFamily="34" charset="0"/>
              <a:buChar char="•"/>
            </a:pPr>
            <a:r>
              <a:rPr lang="zh-CN" altLang="en-US" sz="4400" b="1">
                <a:solidFill>
                  <a:schemeClr val="bg1"/>
                </a:solidFill>
                <a:latin typeface="楷体" panose="02010609060101010101" charset="-122"/>
                <a:ea typeface="楷体" panose="02010609060101010101" charset="-122"/>
              </a:rPr>
              <a:t>组题建议</a:t>
            </a:r>
            <a:r>
              <a:rPr lang="en-US" altLang="zh-CN" sz="3600" b="1">
                <a:solidFill>
                  <a:schemeClr val="bg1"/>
                </a:solidFill>
                <a:latin typeface="楷体" panose="02010609060101010101" charset="-122"/>
                <a:ea typeface="楷体" panose="02010609060101010101" charset="-122"/>
              </a:rPr>
              <a:t>: </a:t>
            </a:r>
            <a:r>
              <a:rPr lang="zh-CN" altLang="en-US" sz="3600" b="1">
                <a:solidFill>
                  <a:schemeClr val="bg1"/>
                </a:solidFill>
                <a:latin typeface="楷体" panose="02010609060101010101" charset="-122"/>
                <a:ea typeface="楷体" panose="02010609060101010101" charset="-122"/>
              </a:rPr>
              <a:t>四选一，</a:t>
            </a:r>
            <a:r>
              <a:rPr lang="zh-CN" altLang="en-US" sz="3600" b="1">
                <a:solidFill>
                  <a:schemeClr val="bg1"/>
                </a:solidFill>
                <a:latin typeface="楷体" panose="02010609060101010101" charset="-122"/>
                <a:ea typeface="楷体" panose="02010609060101010101" charset="-122"/>
              </a:rPr>
              <a:t>七选五</a:t>
            </a:r>
            <a:endParaRPr lang="zh-CN" altLang="en-US" sz="3600" b="1">
              <a:solidFill>
                <a:schemeClr val="bg1"/>
              </a:solidFill>
              <a:latin typeface="楷体" panose="02010609060101010101" charset="-122"/>
              <a:ea typeface="楷体" panose="0201060906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表格 2"/>
          <p:cNvGraphicFramePr/>
          <p:nvPr>
            <p:custDataLst>
              <p:tags r:id="rId1"/>
            </p:custDataLst>
          </p:nvPr>
        </p:nvGraphicFramePr>
        <p:xfrm>
          <a:off x="600710" y="146685"/>
          <a:ext cx="10950575" cy="6302375"/>
        </p:xfrm>
        <a:graphic>
          <a:graphicData uri="http://schemas.openxmlformats.org/drawingml/2006/table">
            <a:tbl>
              <a:tblPr firstRow="1" bandRow="1">
                <a:tableStyleId>{5C22544A-7EE6-4342-B048-85BDC9FD1C3A}</a:tableStyleId>
              </a:tblPr>
              <a:tblGrid>
                <a:gridCol w="1013460"/>
                <a:gridCol w="2200275"/>
                <a:gridCol w="7736840"/>
              </a:tblGrid>
              <a:tr h="455295">
                <a:tc gridSpan="2">
                  <a:txBody>
                    <a:bodyPr/>
                    <a:p>
                      <a:pPr algn="ctr">
                        <a:buNone/>
                      </a:pPr>
                      <a:r>
                        <a:rPr lang="zh-CN" altLang="en-US"/>
                        <a:t>分析指标</a:t>
                      </a:r>
                      <a:endParaRPr lang="zh-CN" altLang="en-US"/>
                    </a:p>
                  </a:txBody>
                  <a:tcPr anchor="ctr" anchorCtr="0"/>
                </a:tc>
                <a:tc hMerge="1">
                  <a:tcPr/>
                </a:tc>
                <a:tc>
                  <a:txBody>
                    <a:bodyPr/>
                    <a:p>
                      <a:pPr algn="ctr">
                        <a:buNone/>
                      </a:pPr>
                      <a:r>
                        <a:rPr lang="zh-CN" altLang="en-US"/>
                        <a:t>具体</a:t>
                      </a:r>
                      <a:r>
                        <a:rPr lang="zh-CN" altLang="en-US"/>
                        <a:t>要求</a:t>
                      </a:r>
                      <a:endParaRPr lang="zh-CN" altLang="en-US"/>
                    </a:p>
                  </a:txBody>
                  <a:tcPr anchor="ctr" anchorCtr="0"/>
                </a:tc>
              </a:tr>
              <a:tr h="730885">
                <a:tc gridSpan="2">
                  <a:txBody>
                    <a:bodyPr/>
                    <a:p>
                      <a:pPr algn="ctr">
                        <a:buNone/>
                      </a:pPr>
                      <a:r>
                        <a:rPr lang="zh-CN" altLang="en-US" b="1"/>
                        <a:t>选材</a:t>
                      </a:r>
                      <a:endParaRPr lang="zh-CN" altLang="en-US" b="1"/>
                    </a:p>
                  </a:txBody>
                  <a:tcPr anchor="ctr" anchorCtr="0"/>
                </a:tc>
                <a:tc hMerge="1">
                  <a:tcPr/>
                </a:tc>
                <a:tc>
                  <a:txBody>
                    <a:bodyPr/>
                    <a:p>
                      <a:pPr algn="l">
                        <a:lnSpc>
                          <a:spcPct val="110000"/>
                        </a:lnSpc>
                        <a:buNone/>
                      </a:pPr>
                      <a:r>
                        <a:rPr sz="1800">
                          <a:sym typeface="+mn-ea"/>
                        </a:rPr>
                        <a:t>体裁，题材，主题语境，价值</a:t>
                      </a:r>
                      <a:r>
                        <a:rPr lang="en-US" sz="1800">
                          <a:sym typeface="+mn-ea"/>
                        </a:rPr>
                        <a:t>; </a:t>
                      </a:r>
                      <a:endParaRPr lang="en-US" sz="1800">
                        <a:sym typeface="+mn-ea"/>
                      </a:endParaRPr>
                    </a:p>
                    <a:p>
                      <a:pPr algn="l">
                        <a:lnSpc>
                          <a:spcPct val="110000"/>
                        </a:lnSpc>
                        <a:buNone/>
                      </a:pPr>
                      <a:r>
                        <a:rPr sz="1800">
                          <a:sym typeface="+mn-ea"/>
                        </a:rPr>
                        <a:t>长度，难度，生词</a:t>
                      </a:r>
                      <a:endParaRPr lang="zh-CN" altLang="en-US"/>
                    </a:p>
                  </a:txBody>
                  <a:tcPr anchor="t" anchorCtr="0"/>
                </a:tc>
              </a:tr>
              <a:tr h="730885">
                <a:tc gridSpan="2">
                  <a:txBody>
                    <a:bodyPr/>
                    <a:p>
                      <a:pPr algn="ctr">
                        <a:buNone/>
                      </a:pPr>
                      <a:r>
                        <a:rPr lang="zh-CN" altLang="en-US" b="1"/>
                        <a:t>考点</a:t>
                      </a:r>
                      <a:endParaRPr lang="zh-CN" altLang="en-US" b="1"/>
                    </a:p>
                  </a:txBody>
                  <a:tcPr anchor="ctr" anchorCtr="0"/>
                </a:tc>
                <a:tc hMerge="1">
                  <a:tcPr/>
                </a:tc>
                <a:tc>
                  <a:txBody>
                    <a:bodyPr/>
                    <a:p>
                      <a:pPr algn="l">
                        <a:lnSpc>
                          <a:spcPct val="110000"/>
                        </a:lnSpc>
                        <a:buClrTx/>
                        <a:buSzTx/>
                        <a:buFontTx/>
                      </a:pPr>
                      <a:r>
                        <a:rPr sz="1800" b="1">
                          <a:sym typeface="+mn-ea"/>
                        </a:rPr>
                        <a:t>细节理解</a:t>
                      </a:r>
                      <a:r>
                        <a:rPr sz="1800">
                          <a:sym typeface="+mn-ea"/>
                        </a:rPr>
                        <a:t>：事实细节，词汇猜测，细节推理，观点态度</a:t>
                      </a:r>
                      <a:endParaRPr sz="1800"/>
                    </a:p>
                    <a:p>
                      <a:pPr algn="l">
                        <a:lnSpc>
                          <a:spcPct val="110000"/>
                        </a:lnSpc>
                        <a:buClrTx/>
                        <a:buSzTx/>
                        <a:buFontTx/>
                        <a:buNone/>
                      </a:pPr>
                      <a:r>
                        <a:rPr sz="1800" b="1">
                          <a:sym typeface="+mn-ea"/>
                        </a:rPr>
                        <a:t>主旨大意</a:t>
                      </a:r>
                      <a:r>
                        <a:rPr sz="1800">
                          <a:sym typeface="+mn-ea"/>
                        </a:rPr>
                        <a:t>：基本结构，主旨大意</a:t>
                      </a:r>
                      <a:endParaRPr sz="1800">
                        <a:sym typeface="+mn-ea"/>
                      </a:endParaRPr>
                    </a:p>
                  </a:txBody>
                  <a:tcPr anchor="ctr" anchorCtr="0"/>
                </a:tc>
              </a:tr>
              <a:tr h="730885">
                <a:tc rowSpan="2">
                  <a:txBody>
                    <a:bodyPr/>
                    <a:p>
                      <a:pPr algn="ctr">
                        <a:buNone/>
                      </a:pPr>
                      <a:r>
                        <a:rPr lang="zh-CN" altLang="en-US" b="1"/>
                        <a:t>题干</a:t>
                      </a:r>
                      <a:endParaRPr lang="zh-CN" altLang="en-US" b="1"/>
                    </a:p>
                  </a:txBody>
                  <a:tcPr anchor="ctr" anchorCtr="0"/>
                </a:tc>
                <a:tc>
                  <a:txBody>
                    <a:bodyPr/>
                    <a:p>
                      <a:pPr algn="ctr">
                        <a:buNone/>
                      </a:pPr>
                      <a:r>
                        <a:rPr lang="en-US" altLang="zh-CN"/>
                        <a:t>Wh-</a:t>
                      </a:r>
                      <a:r>
                        <a:rPr lang="zh-CN" altLang="en-US"/>
                        <a:t>分布</a:t>
                      </a:r>
                      <a:endParaRPr lang="zh-CN" altLang="en-US"/>
                    </a:p>
                  </a:txBody>
                  <a:tcPr anchor="ctr" anchorCtr="0"/>
                </a:tc>
                <a:tc>
                  <a:txBody>
                    <a:bodyPr/>
                    <a:p>
                      <a:pPr algn="l">
                        <a:buClrTx/>
                        <a:buSzTx/>
                        <a:buFontTx/>
                        <a:buNone/>
                      </a:pPr>
                      <a:r>
                        <a:rPr lang="zh-CN" altLang="en-US" sz="1800">
                          <a:sym typeface="+mn-ea"/>
                        </a:rPr>
                        <a:t>题干</a:t>
                      </a:r>
                      <a:r>
                        <a:rPr lang="zh-CN" altLang="en-US" sz="1800">
                          <a:sym typeface="+mn-ea"/>
                        </a:rPr>
                        <a:t>通常涉及到</a:t>
                      </a:r>
                      <a:r>
                        <a:rPr lang="en-US" altLang="zh-CN" sz="1800" b="1">
                          <a:solidFill>
                            <a:srgbClr val="FF0000"/>
                          </a:solidFill>
                          <a:highlight>
                            <a:srgbClr val="00FFFF"/>
                          </a:highlight>
                          <a:sym typeface="+mn-ea"/>
                        </a:rPr>
                        <a:t>7</a:t>
                      </a:r>
                      <a:r>
                        <a:rPr lang="zh-CN" altLang="en-US" sz="1800" b="1">
                          <a:solidFill>
                            <a:srgbClr val="FF0000"/>
                          </a:solidFill>
                          <a:highlight>
                            <a:srgbClr val="00FFFF"/>
                          </a:highlight>
                          <a:sym typeface="+mn-ea"/>
                        </a:rPr>
                        <a:t>大疑问词</a:t>
                      </a:r>
                      <a:r>
                        <a:rPr lang="zh-CN" altLang="en-US" sz="1800">
                          <a:sym typeface="+mn-ea"/>
                        </a:rPr>
                        <a:t>：</a:t>
                      </a:r>
                      <a:r>
                        <a:rPr lang="zh-CN" altLang="en-US" sz="1800">
                          <a:latin typeface="Times New Roman" panose="02020603050405020304" charset="0"/>
                          <a:cs typeface="Times New Roman" panose="02020603050405020304" charset="0"/>
                          <a:sym typeface="+mn-ea"/>
                        </a:rPr>
                        <a:t>Who</a:t>
                      </a:r>
                      <a:r>
                        <a:rPr lang="en-US" altLang="zh-CN" sz="1800">
                          <a:latin typeface="Times New Roman" panose="02020603050405020304" charset="0"/>
                          <a:cs typeface="Times New Roman" panose="02020603050405020304" charset="0"/>
                          <a:sym typeface="+mn-ea"/>
                        </a:rPr>
                        <a:t>, </a:t>
                      </a:r>
                      <a:r>
                        <a:rPr lang="zh-CN" altLang="en-US" sz="1800">
                          <a:latin typeface="Times New Roman" panose="02020603050405020304" charset="0"/>
                          <a:cs typeface="Times New Roman" panose="02020603050405020304" charset="0"/>
                          <a:sym typeface="+mn-ea"/>
                        </a:rPr>
                        <a:t>Which,</a:t>
                      </a:r>
                      <a:r>
                        <a:rPr lang="en-US" altLang="zh-CN" sz="1800">
                          <a:latin typeface="Times New Roman" panose="02020603050405020304" charset="0"/>
                          <a:cs typeface="Times New Roman" panose="02020603050405020304" charset="0"/>
                          <a:sym typeface="+mn-ea"/>
                        </a:rPr>
                        <a:t> </a:t>
                      </a:r>
                      <a:r>
                        <a:rPr lang="zh-CN" altLang="en-US" sz="1800">
                          <a:latin typeface="Times New Roman" panose="02020603050405020304" charset="0"/>
                          <a:cs typeface="Times New Roman" panose="02020603050405020304" charset="0"/>
                          <a:sym typeface="+mn-ea"/>
                        </a:rPr>
                        <a:t>What</a:t>
                      </a:r>
                      <a:r>
                        <a:rPr lang="en-US" altLang="zh-CN" sz="1800">
                          <a:latin typeface="Times New Roman" panose="02020603050405020304" charset="0"/>
                          <a:cs typeface="Times New Roman" panose="02020603050405020304" charset="0"/>
                          <a:sym typeface="+mn-ea"/>
                        </a:rPr>
                        <a:t>, </a:t>
                      </a:r>
                      <a:r>
                        <a:rPr lang="zh-CN" altLang="en-US" sz="1800">
                          <a:latin typeface="Times New Roman" panose="02020603050405020304" charset="0"/>
                          <a:cs typeface="Times New Roman" panose="02020603050405020304" charset="0"/>
                          <a:sym typeface="+mn-ea"/>
                        </a:rPr>
                        <a:t>When</a:t>
                      </a:r>
                      <a:r>
                        <a:rPr lang="en-US" altLang="zh-CN" sz="1800">
                          <a:latin typeface="Times New Roman" panose="02020603050405020304" charset="0"/>
                          <a:cs typeface="Times New Roman" panose="02020603050405020304" charset="0"/>
                          <a:sym typeface="+mn-ea"/>
                        </a:rPr>
                        <a:t>, </a:t>
                      </a:r>
                      <a:r>
                        <a:rPr lang="zh-CN" altLang="en-US" sz="1800">
                          <a:latin typeface="Times New Roman" panose="02020603050405020304" charset="0"/>
                          <a:cs typeface="Times New Roman" panose="02020603050405020304" charset="0"/>
                          <a:sym typeface="+mn-ea"/>
                        </a:rPr>
                        <a:t>Where</a:t>
                      </a:r>
                      <a:r>
                        <a:rPr lang="en-US" altLang="zh-CN" sz="1800">
                          <a:latin typeface="Times New Roman" panose="02020603050405020304" charset="0"/>
                          <a:cs typeface="Times New Roman" panose="02020603050405020304" charset="0"/>
                          <a:sym typeface="+mn-ea"/>
                        </a:rPr>
                        <a:t>, </a:t>
                      </a:r>
                      <a:r>
                        <a:rPr lang="zh-CN" altLang="en-US" sz="1800">
                          <a:latin typeface="Times New Roman" panose="02020603050405020304" charset="0"/>
                          <a:cs typeface="Times New Roman" panose="02020603050405020304" charset="0"/>
                          <a:sym typeface="+mn-ea"/>
                        </a:rPr>
                        <a:t>Why</a:t>
                      </a:r>
                      <a:r>
                        <a:rPr lang="en-US" altLang="zh-CN" sz="1800">
                          <a:latin typeface="Times New Roman" panose="02020603050405020304" charset="0"/>
                          <a:cs typeface="Times New Roman" panose="02020603050405020304" charset="0"/>
                          <a:sym typeface="+mn-ea"/>
                        </a:rPr>
                        <a:t>, </a:t>
                      </a:r>
                      <a:r>
                        <a:rPr lang="zh-CN" altLang="en-US" sz="1800">
                          <a:latin typeface="Times New Roman" panose="02020603050405020304" charset="0"/>
                          <a:cs typeface="Times New Roman" panose="02020603050405020304" charset="0"/>
                          <a:sym typeface="+mn-ea"/>
                        </a:rPr>
                        <a:t>How</a:t>
                      </a:r>
                      <a:endParaRPr lang="zh-CN" altLang="en-US"/>
                    </a:p>
                  </a:txBody>
                  <a:tcPr anchor="ctr" anchorCtr="0"/>
                </a:tc>
              </a:tr>
              <a:tr h="730885">
                <a:tc vMerge="1">
                  <a:tcPr/>
                </a:tc>
                <a:tc>
                  <a:txBody>
                    <a:bodyPr/>
                    <a:p>
                      <a:pPr algn="ctr">
                        <a:buNone/>
                      </a:pPr>
                      <a:r>
                        <a:rPr lang="zh-CN" altLang="en-US"/>
                        <a:t>关键词（复现</a:t>
                      </a:r>
                      <a:r>
                        <a:rPr lang="en-US" altLang="zh-CN"/>
                        <a:t>/</a:t>
                      </a:r>
                      <a:r>
                        <a:rPr lang="zh-CN" altLang="en-US"/>
                        <a:t>转</a:t>
                      </a:r>
                      <a:r>
                        <a:rPr lang="zh-CN" altLang="en-US"/>
                        <a:t>述）</a:t>
                      </a:r>
                      <a:endParaRPr lang="zh-CN" altLang="en-US"/>
                    </a:p>
                  </a:txBody>
                  <a:tcPr anchor="ctr" anchorCtr="0"/>
                </a:tc>
                <a:tc>
                  <a:txBody>
                    <a:bodyPr/>
                    <a:p>
                      <a:pPr algn="l">
                        <a:buNone/>
                      </a:pPr>
                      <a:r>
                        <a:rPr lang="zh-CN" altLang="en-US" sz="1800" b="1">
                          <a:sym typeface="+mn-ea"/>
                        </a:rPr>
                        <a:t>含有</a:t>
                      </a:r>
                      <a:r>
                        <a:rPr lang="zh-CN" altLang="en-US" sz="1800" b="1">
                          <a:solidFill>
                            <a:srgbClr val="FF0000"/>
                          </a:solidFill>
                          <a:highlight>
                            <a:srgbClr val="00FFFF"/>
                          </a:highlight>
                          <a:sym typeface="+mn-ea"/>
                        </a:rPr>
                        <a:t>关键词</a:t>
                      </a:r>
                      <a:r>
                        <a:rPr lang="zh-CN" altLang="en-US" sz="1800">
                          <a:sym typeface="+mn-ea"/>
                        </a:rPr>
                        <a:t>的对具体细节提问，有可能是原词复现，有可能是同义转述。</a:t>
                      </a:r>
                      <a:endParaRPr lang="zh-CN" altLang="en-US"/>
                    </a:p>
                  </a:txBody>
                  <a:tcPr anchor="ctr" anchorCtr="0"/>
                </a:tc>
              </a:tr>
              <a:tr h="730885">
                <a:tc rowSpan="2">
                  <a:txBody>
                    <a:bodyPr/>
                    <a:p>
                      <a:pPr algn="ctr">
                        <a:buNone/>
                      </a:pPr>
                      <a:r>
                        <a:rPr lang="zh-CN" altLang="en-US" b="1"/>
                        <a:t>答案</a:t>
                      </a:r>
                      <a:endParaRPr lang="zh-CN" altLang="en-US" b="1"/>
                    </a:p>
                  </a:txBody>
                  <a:tcPr anchor="ctr" anchorCtr="0"/>
                </a:tc>
                <a:tc>
                  <a:txBody>
                    <a:bodyPr/>
                    <a:p>
                      <a:pPr algn="ctr">
                        <a:buNone/>
                      </a:pPr>
                      <a:r>
                        <a:rPr lang="zh-CN" altLang="en-US"/>
                        <a:t>形式（复现</a:t>
                      </a:r>
                      <a:r>
                        <a:rPr lang="en-US" altLang="zh-CN"/>
                        <a:t>/</a:t>
                      </a:r>
                      <a:r>
                        <a:rPr lang="zh-CN" altLang="en-US"/>
                        <a:t>转</a:t>
                      </a:r>
                      <a:r>
                        <a:rPr lang="zh-CN" altLang="en-US"/>
                        <a:t>述）</a:t>
                      </a:r>
                      <a:endParaRPr lang="zh-CN" altLang="en-US"/>
                    </a:p>
                  </a:txBody>
                  <a:tcPr anchor="ctr" anchorCtr="0"/>
                </a:tc>
                <a:tc>
                  <a:txBody>
                    <a:bodyPr/>
                    <a:p>
                      <a:pPr algn="l">
                        <a:buNone/>
                      </a:pPr>
                      <a:r>
                        <a:rPr lang="zh-CN" altLang="en-US" b="1"/>
                        <a:t>同词</a:t>
                      </a:r>
                      <a:r>
                        <a:rPr lang="zh-CN" altLang="en-US" b="1">
                          <a:solidFill>
                            <a:srgbClr val="FF0000"/>
                          </a:solidFill>
                          <a:highlight>
                            <a:srgbClr val="00FFFF"/>
                          </a:highlight>
                        </a:rPr>
                        <a:t>复现</a:t>
                      </a:r>
                      <a:r>
                        <a:rPr lang="zh-CN" altLang="en-US"/>
                        <a:t>指选项的词汇来自于原文，</a:t>
                      </a:r>
                      <a:r>
                        <a:rPr lang="zh-CN" altLang="en-US" b="1"/>
                        <a:t>同义</a:t>
                      </a:r>
                      <a:r>
                        <a:rPr lang="zh-CN" altLang="en-US" b="1">
                          <a:solidFill>
                            <a:srgbClr val="FF0000"/>
                          </a:solidFill>
                          <a:highlight>
                            <a:srgbClr val="00FFFF"/>
                          </a:highlight>
                        </a:rPr>
                        <a:t>转述</a:t>
                      </a:r>
                      <a:r>
                        <a:rPr lang="zh-CN" altLang="en-US"/>
                        <a:t>使用频率最高</a:t>
                      </a:r>
                      <a:endParaRPr lang="zh-CN" altLang="en-US"/>
                    </a:p>
                  </a:txBody>
                  <a:tcPr anchor="ctr" anchorCtr="0"/>
                </a:tc>
              </a:tr>
              <a:tr h="730885">
                <a:tc vMerge="1">
                  <a:tcPr/>
                </a:tc>
                <a:tc>
                  <a:txBody>
                    <a:bodyPr/>
                    <a:p>
                      <a:pPr algn="ctr">
                        <a:buNone/>
                      </a:pPr>
                      <a:r>
                        <a:rPr lang="zh-CN" altLang="en-US"/>
                        <a:t>位置（一处</a:t>
                      </a:r>
                      <a:r>
                        <a:rPr lang="en-US" altLang="zh-CN"/>
                        <a:t>/</a:t>
                      </a:r>
                      <a:r>
                        <a:rPr lang="zh-CN" altLang="en-US"/>
                        <a:t>多处）</a:t>
                      </a:r>
                      <a:endParaRPr lang="zh-CN" altLang="en-US"/>
                    </a:p>
                  </a:txBody>
                  <a:tcPr anchor="ctr" anchorCtr="0"/>
                </a:tc>
                <a:tc>
                  <a:txBody>
                    <a:bodyPr/>
                    <a:p>
                      <a:pPr algn="ctr">
                        <a:buNone/>
                      </a:pPr>
                      <a:r>
                        <a:rPr lang="zh-CN" altLang="en-US" b="1">
                          <a:solidFill>
                            <a:srgbClr val="FF0000"/>
                          </a:solidFill>
                          <a:highlight>
                            <a:srgbClr val="00FFFF"/>
                          </a:highlight>
                        </a:rPr>
                        <a:t>多处出处</a:t>
                      </a:r>
                      <a:r>
                        <a:rPr lang="zh-CN" altLang="en-US"/>
                        <a:t>指答案出处不止一句话，学生需结合两句或多句综合推理得出答案；</a:t>
                      </a:r>
                      <a:endParaRPr lang="zh-CN" altLang="en-US"/>
                    </a:p>
                  </a:txBody>
                  <a:tcPr anchor="ctr" anchorCtr="0"/>
                </a:tc>
              </a:tr>
              <a:tr h="730885">
                <a:tc rowSpan="2">
                  <a:txBody>
                    <a:bodyPr/>
                    <a:p>
                      <a:pPr algn="ctr">
                        <a:buNone/>
                      </a:pPr>
                      <a:r>
                        <a:rPr lang="zh-CN" altLang="en-US" b="1"/>
                        <a:t>干扰项</a:t>
                      </a:r>
                      <a:endParaRPr lang="zh-CN" altLang="en-US" b="1"/>
                    </a:p>
                  </a:txBody>
                  <a:tcPr anchor="ctr" anchorCtr="0"/>
                </a:tc>
                <a:tc>
                  <a:txBody>
                    <a:bodyPr/>
                    <a:p>
                      <a:pPr algn="ctr">
                        <a:buNone/>
                      </a:pPr>
                      <a:r>
                        <a:rPr lang="zh-CN" altLang="en-US"/>
                        <a:t>原词复现</a:t>
                      </a:r>
                      <a:r>
                        <a:rPr lang="en-US" altLang="zh-CN"/>
                        <a:t> </a:t>
                      </a:r>
                      <a:endParaRPr lang="en-US" altLang="zh-CN"/>
                    </a:p>
                  </a:txBody>
                  <a:tcPr anchor="ctr" anchorCtr="0"/>
                </a:tc>
                <a:tc>
                  <a:txBody>
                    <a:bodyPr/>
                    <a:p>
                      <a:pPr algn="l">
                        <a:buClrTx/>
                        <a:buSzTx/>
                        <a:buFontTx/>
                        <a:buNone/>
                      </a:pPr>
                      <a:r>
                        <a:rPr lang="zh-CN" altLang="en-US" b="1">
                          <a:solidFill>
                            <a:srgbClr val="FF0000"/>
                          </a:solidFill>
                          <a:highlight>
                            <a:srgbClr val="00FFFF"/>
                          </a:highlight>
                        </a:rPr>
                        <a:t>复现原词</a:t>
                      </a:r>
                      <a:r>
                        <a:rPr lang="zh-CN" altLang="en-US"/>
                        <a:t>一般以</a:t>
                      </a:r>
                      <a:r>
                        <a:rPr lang="zh-CN" altLang="en-US" b="1" u="sng"/>
                        <a:t>答非所问</a:t>
                      </a:r>
                      <a:r>
                        <a:rPr lang="zh-CN" altLang="en-US"/>
                        <a:t>的方式进行干扰，使用较少，偶尔见于</a:t>
                      </a:r>
                      <a:r>
                        <a:rPr lang="en-US" altLang="zh-CN"/>
                        <a:t>A</a:t>
                      </a:r>
                      <a:r>
                        <a:rPr lang="zh-CN" altLang="en-US"/>
                        <a:t>篇</a:t>
                      </a:r>
                      <a:r>
                        <a:rPr lang="en-US" altLang="zh-CN"/>
                        <a:t> </a:t>
                      </a:r>
                      <a:r>
                        <a:rPr lang="zh-CN" altLang="en-US"/>
                        <a:t>。</a:t>
                      </a:r>
                      <a:endParaRPr lang="zh-CN" altLang="en-US"/>
                    </a:p>
                  </a:txBody>
                  <a:tcPr anchor="ctr" anchorCtr="0"/>
                </a:tc>
              </a:tr>
              <a:tr h="730885">
                <a:tc vMerge="1">
                  <a:tcPr/>
                </a:tc>
                <a:tc>
                  <a:txBody>
                    <a:bodyPr/>
                    <a:p>
                      <a:pPr algn="ctr">
                        <a:buNone/>
                      </a:pPr>
                      <a:r>
                        <a:rPr lang="zh-CN" altLang="en-US" sz="1800">
                          <a:sym typeface="+mn-ea"/>
                        </a:rPr>
                        <a:t>错误联想</a:t>
                      </a:r>
                      <a:r>
                        <a:rPr lang="en-US" altLang="zh-CN" sz="1800"/>
                        <a:t> </a:t>
                      </a:r>
                      <a:r>
                        <a:rPr lang="zh-CN" altLang="en-US" sz="1800"/>
                        <a:t>等</a:t>
                      </a:r>
                      <a:endParaRPr lang="zh-CN" altLang="en-US" sz="1800"/>
                    </a:p>
                  </a:txBody>
                  <a:tcPr anchor="ctr" anchorCtr="0"/>
                </a:tc>
                <a:tc>
                  <a:txBody>
                    <a:bodyPr/>
                    <a:p>
                      <a:pPr algn="ctr">
                        <a:buNone/>
                      </a:pPr>
                      <a:r>
                        <a:rPr lang="zh-CN" altLang="en-US" b="1">
                          <a:solidFill>
                            <a:srgbClr val="FF0000"/>
                          </a:solidFill>
                          <a:highlight>
                            <a:srgbClr val="00FFFF"/>
                          </a:highlight>
                        </a:rPr>
                        <a:t>错误联想</a:t>
                      </a:r>
                      <a:r>
                        <a:rPr lang="zh-CN" altLang="en-US"/>
                        <a:t>：联想的依据要么是原文中的某个单词，要么是对话的语境。</a:t>
                      </a:r>
                      <a:endParaRPr lang="zh-CN" altLang="en-US"/>
                    </a:p>
                    <a:p>
                      <a:pPr algn="ctr">
                        <a:buNone/>
                      </a:pPr>
                      <a:r>
                        <a:rPr lang="zh-CN" altLang="en-US"/>
                        <a:t>偶尔也有</a:t>
                      </a:r>
                      <a:r>
                        <a:rPr lang="zh-CN" altLang="en-US">
                          <a:solidFill>
                            <a:srgbClr val="FF0000"/>
                          </a:solidFill>
                          <a:highlight>
                            <a:srgbClr val="FFFF00"/>
                          </a:highlight>
                        </a:rPr>
                        <a:t>信息杂糅</a:t>
                      </a:r>
                      <a:r>
                        <a:rPr lang="zh-CN" altLang="en-US"/>
                        <a:t>和</a:t>
                      </a:r>
                      <a:r>
                        <a:rPr lang="zh-CN" altLang="en-US">
                          <a:solidFill>
                            <a:srgbClr val="FF0000"/>
                          </a:solidFill>
                          <a:highlight>
                            <a:srgbClr val="FFFF00"/>
                          </a:highlight>
                        </a:rPr>
                        <a:t>无中生有</a:t>
                      </a:r>
                      <a:r>
                        <a:rPr lang="zh-CN" altLang="en-US"/>
                        <a:t>等</a:t>
                      </a:r>
                      <a:r>
                        <a:rPr lang="zh-CN" altLang="en-US"/>
                        <a:t>方式。</a:t>
                      </a:r>
                      <a:endParaRPr lang="zh-CN" altLang="en-US"/>
                    </a:p>
                  </a:txBody>
                  <a:tcPr anchor="ctr" anchorCtr="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391160" y="1052830"/>
            <a:ext cx="11409680" cy="5015865"/>
          </a:xfrm>
          <a:prstGeom prst="rect">
            <a:avLst/>
          </a:prstGeom>
          <a:noFill/>
        </p:spPr>
        <p:txBody>
          <a:bodyPr wrap="square" rtlCol="0">
            <a:spAutoFit/>
          </a:bodyPr>
          <a:p>
            <a:r>
              <a:rPr lang="en-US" altLang="zh-CN" sz="4000" b="1">
                <a:solidFill>
                  <a:schemeClr val="bg1"/>
                </a:solidFill>
                <a:latin typeface="Times New Roman" panose="02020603050405020304" charset="0"/>
                <a:ea typeface="楷体" panose="02010609060101010101" charset="-122"/>
                <a:cs typeface="Times New Roman" panose="02020603050405020304" charset="0"/>
                <a:sym typeface="+mn-ea"/>
              </a:rPr>
              <a:t>1. </a:t>
            </a:r>
            <a:r>
              <a:rPr lang="zh-CN" altLang="en-US" sz="4000" b="1">
                <a:solidFill>
                  <a:schemeClr val="bg1"/>
                </a:solidFill>
                <a:latin typeface="Times New Roman" panose="02020603050405020304" charset="0"/>
                <a:ea typeface="楷体" panose="02010609060101010101" charset="-122"/>
                <a:cs typeface="Times New Roman" panose="02020603050405020304" charset="0"/>
                <a:sym typeface="+mn-ea"/>
              </a:rPr>
              <a:t>选材：选什么？</a:t>
            </a:r>
            <a:endParaRPr lang="zh-CN" altLang="en-US" sz="4000" b="1">
              <a:solidFill>
                <a:schemeClr val="bg1"/>
              </a:solidFill>
              <a:latin typeface="Times New Roman" panose="02020603050405020304" charset="0"/>
              <a:ea typeface="楷体" panose="02010609060101010101" charset="-122"/>
              <a:cs typeface="Times New Roman" panose="02020603050405020304" charset="0"/>
            </a:endParaRPr>
          </a:p>
          <a:p>
            <a:pPr indent="0">
              <a:buFont typeface="Arial" panose="020B0604020202020204" pitchFamily="34" charset="0"/>
              <a:buNone/>
            </a:pPr>
            <a:r>
              <a:rPr lang="en-US" altLang="zh-CN" sz="2800">
                <a:solidFill>
                  <a:schemeClr val="bg1"/>
                </a:solidFill>
                <a:latin typeface="Times New Roman" panose="02020603050405020304" charset="0"/>
                <a:ea typeface="楷体" panose="02010609060101010101" charset="-122"/>
                <a:cs typeface="Times New Roman" panose="02020603050405020304" charset="0"/>
              </a:rPr>
              <a:t>	</a:t>
            </a:r>
            <a:r>
              <a:rPr lang="zh-CN" altLang="en-US" sz="2800">
                <a:solidFill>
                  <a:schemeClr val="bg1"/>
                </a:solidFill>
                <a:latin typeface="Times New Roman" panose="02020603050405020304" charset="0"/>
                <a:ea typeface="楷体" panose="02010609060101010101" charset="-122"/>
                <a:cs typeface="Times New Roman" panose="02020603050405020304" charset="0"/>
              </a:rPr>
              <a:t>英语试题的设计要充分考虑英语语言在现实生活中的使用情况。在选择语言素材的时候，要尽量使用</a:t>
            </a:r>
            <a:r>
              <a:rPr lang="zh-CN" altLang="en-US" sz="2800">
                <a:solidFill>
                  <a:srgbClr val="FF0000"/>
                </a:solidFill>
                <a:highlight>
                  <a:srgbClr val="FFFF00"/>
                </a:highlight>
                <a:latin typeface="Times New Roman" panose="02020603050405020304" charset="0"/>
                <a:ea typeface="楷体" panose="02010609060101010101" charset="-122"/>
                <a:cs typeface="Times New Roman" panose="02020603050405020304" charset="0"/>
              </a:rPr>
              <a:t>真实</a:t>
            </a:r>
            <a:r>
              <a:rPr lang="zh-CN" altLang="en-US" sz="2800">
                <a:solidFill>
                  <a:schemeClr val="bg1"/>
                </a:solidFill>
                <a:latin typeface="Times New Roman" panose="02020603050405020304" charset="0"/>
                <a:ea typeface="楷体" panose="02010609060101010101" charset="-122"/>
                <a:cs typeface="Times New Roman" panose="02020603050405020304" charset="0"/>
              </a:rPr>
              <a:t>、地道、典型的当代英语素材。可以根据考试的目的和学生的实际语言水平，对真实的语言材料就行适当的删减和改写。语言材料的题材和体裁要丰富多样（教育部，</a:t>
            </a:r>
            <a:r>
              <a:rPr lang="en-US" altLang="zh-CN" sz="2800">
                <a:solidFill>
                  <a:schemeClr val="bg1"/>
                </a:solidFill>
                <a:latin typeface="Times New Roman" panose="02020603050405020304" charset="0"/>
                <a:ea typeface="楷体" panose="02010609060101010101" charset="-122"/>
                <a:cs typeface="Times New Roman" panose="02020603050405020304" charset="0"/>
              </a:rPr>
              <a:t>2017</a:t>
            </a:r>
            <a:r>
              <a:rPr lang="zh-CN" altLang="en-US" sz="2800">
                <a:solidFill>
                  <a:schemeClr val="bg1"/>
                </a:solidFill>
                <a:latin typeface="Times New Roman" panose="02020603050405020304" charset="0"/>
                <a:ea typeface="楷体" panose="02010609060101010101" charset="-122"/>
                <a:cs typeface="Times New Roman" panose="02020603050405020304" charset="0"/>
              </a:rPr>
              <a:t>）</a:t>
            </a:r>
            <a:r>
              <a:rPr lang="zh-CN" altLang="en-US" sz="2800" b="1">
                <a:solidFill>
                  <a:schemeClr val="bg1"/>
                </a:solidFill>
                <a:latin typeface="Times New Roman" panose="02020603050405020304" charset="0"/>
                <a:ea typeface="楷体" panose="02010609060101010101" charset="-122"/>
                <a:cs typeface="Times New Roman" panose="02020603050405020304" charset="0"/>
              </a:rPr>
              <a:t>。</a:t>
            </a:r>
            <a:endParaRPr lang="zh-CN" altLang="en-US" sz="2800" b="1">
              <a:solidFill>
                <a:schemeClr val="bg1"/>
              </a:solidFill>
              <a:latin typeface="Times New Roman" panose="02020603050405020304" charset="0"/>
              <a:ea typeface="楷体" panose="02010609060101010101" charset="-122"/>
              <a:cs typeface="Times New Roman" panose="02020603050405020304" charset="0"/>
            </a:endParaRPr>
          </a:p>
          <a:p>
            <a:pPr indent="0">
              <a:buFont typeface="Arial" panose="020B0604020202020204" pitchFamily="34" charset="0"/>
              <a:buNone/>
            </a:pPr>
            <a:endParaRPr lang="zh-CN" altLang="en-US" sz="2800" b="1">
              <a:solidFill>
                <a:schemeClr val="bg1"/>
              </a:solidFill>
              <a:latin typeface="Times New Roman" panose="02020603050405020304" charset="0"/>
              <a:ea typeface="楷体" panose="02010609060101010101" charset="-122"/>
              <a:cs typeface="Times New Roman" panose="02020603050405020304" charset="0"/>
            </a:endParaRPr>
          </a:p>
          <a:p>
            <a:pPr indent="0">
              <a:buFont typeface="Arial" panose="020B0604020202020204" pitchFamily="34" charset="0"/>
              <a:buNone/>
            </a:pPr>
            <a:r>
              <a:rPr lang="en-US" altLang="zh-CN" sz="2800" b="1">
                <a:solidFill>
                  <a:schemeClr val="bg1"/>
                </a:solidFill>
                <a:latin typeface="Times New Roman" panose="02020603050405020304" charset="0"/>
                <a:ea typeface="楷体" panose="02010609060101010101" charset="-122"/>
                <a:cs typeface="Times New Roman" panose="02020603050405020304" charset="0"/>
              </a:rPr>
              <a:t>	</a:t>
            </a:r>
            <a:r>
              <a:rPr lang="zh-CN" altLang="en-US" sz="2800">
                <a:solidFill>
                  <a:schemeClr val="bg1"/>
                </a:solidFill>
                <a:latin typeface="Times New Roman" panose="02020603050405020304" charset="0"/>
                <a:ea typeface="楷体" panose="02010609060101010101" charset="-122"/>
                <a:cs typeface="Times New Roman" panose="02020603050405020304" charset="0"/>
              </a:rPr>
              <a:t>试题所选择的语言素材和所创设的语言运用情景要充分考虑到高中学生的生活经验和所处的社会环境。试题内容和载体的选择以及题型的设计要与学生的认知水平相适应。要避免因学生的</a:t>
            </a:r>
            <a:r>
              <a:rPr lang="zh-CN" altLang="en-US" sz="2800">
                <a:solidFill>
                  <a:srgbClr val="FF0000"/>
                </a:solidFill>
                <a:highlight>
                  <a:srgbClr val="FFFF00"/>
                </a:highlight>
                <a:latin typeface="Times New Roman" panose="02020603050405020304" charset="0"/>
                <a:ea typeface="楷体" panose="02010609060101010101" charset="-122"/>
                <a:cs typeface="Times New Roman" panose="02020603050405020304" charset="0"/>
              </a:rPr>
              <a:t>生活经历</a:t>
            </a:r>
            <a:r>
              <a:rPr lang="zh-CN" altLang="en-US" sz="2800">
                <a:solidFill>
                  <a:schemeClr val="bg1"/>
                </a:solidFill>
                <a:latin typeface="Times New Roman" panose="02020603050405020304" charset="0"/>
                <a:ea typeface="楷体" panose="02010609060101010101" charset="-122"/>
                <a:cs typeface="Times New Roman" panose="02020603050405020304" charset="0"/>
              </a:rPr>
              <a:t>的明显差异而影响试题的公正性和合理性。另外，试题的设计尽量使学生能够结合亲身经历或体验来答题</a:t>
            </a:r>
            <a:r>
              <a:rPr lang="zh-CN" altLang="en-US" sz="2800">
                <a:solidFill>
                  <a:schemeClr val="bg1"/>
                </a:solidFill>
                <a:latin typeface="Times New Roman" panose="02020603050405020304" charset="0"/>
                <a:ea typeface="楷体" panose="02010609060101010101" charset="-122"/>
                <a:cs typeface="Times New Roman" panose="02020603050405020304" charset="0"/>
                <a:sym typeface="+mn-ea"/>
              </a:rPr>
              <a:t>（教育部，</a:t>
            </a: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2017</a:t>
            </a:r>
            <a:r>
              <a:rPr lang="zh-CN" altLang="en-US" sz="2800">
                <a:solidFill>
                  <a:schemeClr val="bg1"/>
                </a:solidFill>
                <a:latin typeface="Times New Roman" panose="02020603050405020304" charset="0"/>
                <a:ea typeface="楷体" panose="02010609060101010101" charset="-122"/>
                <a:cs typeface="Times New Roman" panose="02020603050405020304" charset="0"/>
                <a:sym typeface="+mn-ea"/>
              </a:rPr>
              <a:t>）</a:t>
            </a:r>
            <a:r>
              <a:rPr lang="zh-CN" altLang="en-US" sz="2800">
                <a:solidFill>
                  <a:schemeClr val="bg1"/>
                </a:solidFill>
                <a:latin typeface="Times New Roman" panose="02020603050405020304" charset="0"/>
                <a:ea typeface="楷体" panose="02010609060101010101" charset="-122"/>
                <a:cs typeface="Times New Roman" panose="02020603050405020304" charset="0"/>
              </a:rPr>
              <a:t>。</a:t>
            </a:r>
            <a:endParaRPr lang="zh-CN" altLang="en-US" sz="2800">
              <a:solidFill>
                <a:schemeClr val="bg1"/>
              </a:solidFill>
              <a:latin typeface="Times New Roman" panose="02020603050405020304" charset="0"/>
              <a:ea typeface="楷体" panose="02010609060101010101" charset="-122"/>
              <a:cs typeface="Times New Roman" panose="02020603050405020304" charset="0"/>
            </a:endParaRPr>
          </a:p>
        </p:txBody>
      </p:sp>
      <p:sp>
        <p:nvSpPr>
          <p:cNvPr id="9" name="圆角矩形 8"/>
          <p:cNvSpPr/>
          <p:nvPr>
            <p:custDataLst>
              <p:tags r:id="rId2"/>
            </p:custDataLst>
          </p:nvPr>
        </p:nvSpPr>
        <p:spPr>
          <a:xfrm>
            <a:off x="5807710" y="2077085"/>
            <a:ext cx="5419725" cy="495935"/>
          </a:xfrm>
          <a:prstGeom prst="roundRect">
            <a:avLst/>
          </a:prstGeom>
          <a:noFill/>
          <a:ln w="76200">
            <a:gradFill>
              <a:gsLst>
                <a:gs pos="0">
                  <a:srgbClr val="E30000"/>
                </a:gs>
                <a:gs pos="100000">
                  <a:srgbClr val="760303"/>
                </a:gs>
              </a:gsLst>
            </a:gra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圆角矩形 3"/>
          <p:cNvSpPr/>
          <p:nvPr>
            <p:custDataLst>
              <p:tags r:id="rId3"/>
            </p:custDataLst>
          </p:nvPr>
        </p:nvSpPr>
        <p:spPr>
          <a:xfrm>
            <a:off x="5087620" y="2924810"/>
            <a:ext cx="3601720" cy="542925"/>
          </a:xfrm>
          <a:prstGeom prst="roundRect">
            <a:avLst/>
          </a:prstGeom>
          <a:noFill/>
          <a:ln w="76200">
            <a:gradFill>
              <a:gsLst>
                <a:gs pos="0">
                  <a:srgbClr val="E30000"/>
                </a:gs>
                <a:gs pos="100000">
                  <a:srgbClr val="760303"/>
                </a:gs>
              </a:gsLst>
            </a:gra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custDataLst>
              <p:tags r:id="rId4"/>
            </p:custDataLst>
          </p:nvPr>
        </p:nvSpPr>
        <p:spPr>
          <a:xfrm>
            <a:off x="2927350" y="4653280"/>
            <a:ext cx="1472565" cy="480695"/>
          </a:xfrm>
          <a:prstGeom prst="roundRect">
            <a:avLst/>
          </a:prstGeom>
          <a:noFill/>
          <a:ln w="76200">
            <a:gradFill>
              <a:gsLst>
                <a:gs pos="0">
                  <a:srgbClr val="E30000"/>
                </a:gs>
                <a:gs pos="100000">
                  <a:srgbClr val="760303"/>
                </a:gs>
              </a:gsLst>
            </a:gra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圆角矩形 5"/>
          <p:cNvSpPr/>
          <p:nvPr>
            <p:custDataLst>
              <p:tags r:id="rId5"/>
            </p:custDataLst>
          </p:nvPr>
        </p:nvSpPr>
        <p:spPr>
          <a:xfrm>
            <a:off x="8267065" y="4653280"/>
            <a:ext cx="1546860" cy="535940"/>
          </a:xfrm>
          <a:prstGeom prst="roundRect">
            <a:avLst/>
          </a:prstGeom>
          <a:noFill/>
          <a:ln w="76200">
            <a:gradFill>
              <a:gsLst>
                <a:gs pos="0">
                  <a:srgbClr val="E30000"/>
                </a:gs>
                <a:gs pos="100000">
                  <a:srgbClr val="760303"/>
                </a:gs>
              </a:gsLst>
            </a:gra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标题 6"/>
          <p:cNvSpPr>
            <a:spLocks noGrp="1"/>
          </p:cNvSpPr>
          <p:nvPr>
            <p:ph type="title"/>
            <p:custDataLst>
              <p:tags r:id="rId6"/>
            </p:custDataLst>
          </p:nvPr>
        </p:nvSpPr>
        <p:spPr/>
        <p:txBody>
          <a:bodyPr>
            <a:normAutofit/>
          </a:bodyPr>
          <a:p>
            <a:r>
              <a:rPr>
                <a:latin typeface="楷体" panose="02010609060101010101" charset="-122"/>
                <a:ea typeface="楷体" panose="02010609060101010101" charset="-122"/>
                <a:sym typeface="+mn-ea"/>
              </a:rPr>
              <a:t>命题流程</a:t>
            </a:r>
            <a:r>
              <a:rPr lang="en-US" altLang="zh-CN">
                <a:latin typeface="楷体" panose="02010609060101010101" charset="-122"/>
                <a:ea typeface="楷体" panose="02010609060101010101" charset="-122"/>
                <a:sym typeface="+mn-ea"/>
              </a:rPr>
              <a:t>: </a:t>
            </a:r>
            <a:r>
              <a:rPr>
                <a:latin typeface="楷体" panose="02010609060101010101" charset="-122"/>
                <a:ea typeface="楷体" panose="02010609060101010101" charset="-122"/>
                <a:sym typeface="+mn-ea"/>
              </a:rPr>
              <a:t>选材</a:t>
            </a:r>
            <a:r>
              <a:rPr lang="en-US" altLang="zh-CN">
                <a:latin typeface="楷体" panose="02010609060101010101" charset="-122"/>
                <a:ea typeface="楷体" panose="02010609060101010101" charset="-122"/>
                <a:sym typeface="+mn-ea"/>
              </a:rPr>
              <a:t> </a:t>
            </a:r>
            <a:r>
              <a:rPr>
                <a:solidFill>
                  <a:srgbClr val="FF0000"/>
                </a:solidFill>
                <a:highlight>
                  <a:srgbClr val="00FFFF"/>
                </a:highlight>
                <a:latin typeface="Times New Roman" panose="02020603050405020304" charset="0"/>
                <a:ea typeface="楷体" panose="02010609060101010101" charset="-122"/>
                <a:cs typeface="Times New Roman" panose="02020603050405020304" charset="0"/>
                <a:sym typeface="+mn-ea"/>
              </a:rPr>
              <a:t>（</a:t>
            </a:r>
            <a:r>
              <a:rPr lang="en-US" altLang="zh-CN">
                <a:solidFill>
                  <a:srgbClr val="FF0000"/>
                </a:solidFill>
                <a:highlight>
                  <a:srgbClr val="00FFFF"/>
                </a:highlight>
                <a:latin typeface="Times New Roman" panose="02020603050405020304" charset="0"/>
                <a:ea typeface="楷体" panose="02010609060101010101" charset="-122"/>
                <a:cs typeface="Times New Roman" panose="02020603050405020304" charset="0"/>
                <a:sym typeface="+mn-ea"/>
              </a:rPr>
              <a:t>What / Where)</a:t>
            </a:r>
            <a:endParaRPr lang="en-US" altLang="zh-CN">
              <a:solidFill>
                <a:srgbClr val="FF0000"/>
              </a:solidFill>
              <a:highlight>
                <a:srgbClr val="00FFFF"/>
              </a:highlight>
              <a:latin typeface="Times New Roman" panose="02020603050405020304" charset="0"/>
              <a:ea typeface="楷体" panose="02010609060101010101" charset="-122"/>
              <a:cs typeface="Times New Roman" panose="02020603050405020304" charset="0"/>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animBg="1"/>
      <p:bldP spid="4" grpId="0" bldLvl="0" animBg="1"/>
      <p:bldP spid="4" grpId="1" animBg="1"/>
      <p:bldP spid="5" grpId="0" bldLvl="0" animBg="1"/>
      <p:bldP spid="5" grpId="1" animBg="1"/>
      <p:bldP spid="6" grpId="0" bldLvl="0" animBg="1"/>
      <p:bldP spid="6"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391160" y="1052830"/>
            <a:ext cx="11409680" cy="1137285"/>
          </a:xfrm>
          <a:prstGeom prst="rect">
            <a:avLst/>
          </a:prstGeom>
          <a:noFill/>
        </p:spPr>
        <p:txBody>
          <a:bodyPr wrap="square" rtlCol="0">
            <a:spAutoFit/>
          </a:bodyPr>
          <a:p>
            <a:r>
              <a:rPr lang="en-US" altLang="zh-CN" sz="4000" b="1">
                <a:solidFill>
                  <a:schemeClr val="bg1"/>
                </a:solidFill>
                <a:latin typeface="Times New Roman" panose="02020603050405020304" charset="0"/>
                <a:ea typeface="楷体" panose="02010609060101010101" charset="-122"/>
                <a:cs typeface="Times New Roman" panose="02020603050405020304" charset="0"/>
                <a:sym typeface="+mn-ea"/>
              </a:rPr>
              <a:t>1. </a:t>
            </a:r>
            <a:r>
              <a:rPr lang="zh-CN" altLang="en-US" sz="4000" b="1">
                <a:solidFill>
                  <a:schemeClr val="bg1"/>
                </a:solidFill>
                <a:latin typeface="Times New Roman" panose="02020603050405020304" charset="0"/>
                <a:ea typeface="楷体" panose="02010609060101010101" charset="-122"/>
                <a:cs typeface="Times New Roman" panose="02020603050405020304" charset="0"/>
                <a:sym typeface="+mn-ea"/>
              </a:rPr>
              <a:t>选材：选什么？</a:t>
            </a:r>
            <a:endParaRPr lang="zh-CN" altLang="en-US" sz="4000" b="1">
              <a:solidFill>
                <a:schemeClr val="bg1"/>
              </a:solidFill>
              <a:latin typeface="Times New Roman" panose="02020603050405020304" charset="0"/>
              <a:ea typeface="楷体" panose="02010609060101010101" charset="-122"/>
              <a:cs typeface="Times New Roman" panose="02020603050405020304" charset="0"/>
            </a:endParaRPr>
          </a:p>
          <a:p>
            <a:pPr indent="0">
              <a:buFont typeface="Arial" panose="020B0604020202020204" pitchFamily="34" charset="0"/>
              <a:buNone/>
            </a:pPr>
            <a:r>
              <a:rPr lang="en-US" altLang="zh-CN" sz="2800">
                <a:solidFill>
                  <a:schemeClr val="bg1"/>
                </a:solidFill>
                <a:latin typeface="Times New Roman" panose="02020603050405020304" charset="0"/>
                <a:ea typeface="楷体" panose="02010609060101010101" charset="-122"/>
                <a:cs typeface="Times New Roman" panose="02020603050405020304" charset="0"/>
              </a:rPr>
              <a:t>	 </a:t>
            </a:r>
            <a:endParaRPr lang="en-US" altLang="zh-CN" sz="2800">
              <a:solidFill>
                <a:schemeClr val="bg1"/>
              </a:solidFill>
              <a:latin typeface="Times New Roman" panose="02020603050405020304" charset="0"/>
              <a:ea typeface="楷体" panose="02010609060101010101" charset="-122"/>
              <a:cs typeface="Times New Roman" panose="02020603050405020304" charset="0"/>
            </a:endParaRPr>
          </a:p>
        </p:txBody>
      </p:sp>
      <p:sp>
        <p:nvSpPr>
          <p:cNvPr id="6" name="文本框 5"/>
          <p:cNvSpPr txBox="1"/>
          <p:nvPr>
            <p:custDataLst>
              <p:tags r:id="rId2"/>
            </p:custDataLst>
          </p:nvPr>
        </p:nvSpPr>
        <p:spPr>
          <a:xfrm>
            <a:off x="551180" y="1720850"/>
            <a:ext cx="6045835" cy="4410075"/>
          </a:xfrm>
          <a:prstGeom prst="rect">
            <a:avLst/>
          </a:prstGeom>
          <a:noFill/>
        </p:spPr>
        <p:txBody>
          <a:bodyPr wrap="square" rtlCol="0">
            <a:spAutoFit/>
          </a:bodyPr>
          <a:p>
            <a:pPr algn="l">
              <a:lnSpc>
                <a:spcPct val="130000"/>
              </a:lnSpc>
              <a:buClrTx/>
              <a:buSzTx/>
              <a:buFont typeface="Arial" panose="020B0604020202020204" pitchFamily="34" charset="0"/>
            </a:pPr>
            <a:r>
              <a:rPr lang="zh-CN" altLang="en-US" sz="2800">
                <a:solidFill>
                  <a:schemeClr val="bg1"/>
                </a:solidFill>
                <a:latin typeface="Times New Roman" panose="02020603050405020304" charset="0"/>
                <a:ea typeface="楷体" panose="02010609060101010101" charset="-122"/>
                <a:cs typeface="Times New Roman" panose="02020603050405020304" charset="0"/>
              </a:rPr>
              <a:t>1. </a:t>
            </a:r>
            <a:r>
              <a:rPr lang="zh-CN" altLang="en-US" sz="2800">
                <a:solidFill>
                  <a:schemeClr val="bg1"/>
                </a:solidFill>
                <a:latin typeface="Times New Roman" panose="02020603050405020304" charset="0"/>
                <a:ea typeface="楷体" panose="02010609060101010101" charset="-122"/>
                <a:cs typeface="Times New Roman" panose="02020603050405020304" charset="0"/>
                <a:sym typeface="+mn-ea"/>
              </a:rPr>
              <a:t>真实性</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：语料真实、地道、当代（时效性）</a:t>
            </a:r>
            <a:endPar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endParaRPr>
          </a:p>
          <a:p>
            <a:pPr algn="l">
              <a:lnSpc>
                <a:spcPct val="130000"/>
              </a:lnSpc>
              <a:buClrTx/>
              <a:buSzTx/>
              <a:buFont typeface="Arial" panose="020B0604020202020204" pitchFamily="34" charset="0"/>
            </a:pP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2. </a:t>
            </a:r>
            <a:r>
              <a:rPr lang="zh-CN" altLang="en-US" sz="2800">
                <a:solidFill>
                  <a:schemeClr val="bg1"/>
                </a:solidFill>
                <a:latin typeface="Times New Roman" panose="02020603050405020304" charset="0"/>
                <a:ea typeface="楷体" panose="02010609060101010101" charset="-122"/>
                <a:cs typeface="Times New Roman" panose="02020603050405020304" charset="0"/>
                <a:sym typeface="+mn-ea"/>
              </a:rPr>
              <a:t>多样性</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：题材、体裁多样</a:t>
            </a:r>
            <a:endPar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endParaRPr>
          </a:p>
          <a:p>
            <a:pPr algn="l">
              <a:lnSpc>
                <a:spcPct val="130000"/>
              </a:lnSpc>
              <a:buClrTx/>
              <a:buSzTx/>
              <a:buFont typeface="Arial" panose="020B0604020202020204" pitchFamily="34" charset="0"/>
            </a:pP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3</a:t>
            </a:r>
            <a:r>
              <a:rPr lang="zh-CN" altLang="en-US" sz="2800">
                <a:solidFill>
                  <a:schemeClr val="bg1"/>
                </a:solidFill>
                <a:latin typeface="Times New Roman" panose="02020603050405020304" charset="0"/>
                <a:ea typeface="楷体" panose="02010609060101010101" charset="-122"/>
                <a:cs typeface="Times New Roman" panose="02020603050405020304" charset="0"/>
                <a:sym typeface="+mn-ea"/>
              </a:rPr>
              <a:t>. </a:t>
            </a:r>
            <a:r>
              <a:rPr lang="zh-CN" altLang="en-US" sz="2800" b="1">
                <a:solidFill>
                  <a:schemeClr val="bg1"/>
                </a:solidFill>
                <a:latin typeface="Times New Roman" panose="02020603050405020304" charset="0"/>
                <a:ea typeface="楷体" panose="02010609060101010101" charset="-122"/>
                <a:cs typeface="Times New Roman" panose="02020603050405020304" charset="0"/>
                <a:sym typeface="+mn-ea"/>
              </a:rPr>
              <a:t>长度要合适</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：中等以上测试300字左右最理想</a:t>
            </a:r>
            <a:endParaRPr lang="zh-CN" altLang="en-US" sz="2000">
              <a:solidFill>
                <a:schemeClr val="bg1"/>
              </a:solidFill>
              <a:latin typeface="Times New Roman" panose="02020603050405020304" charset="0"/>
              <a:ea typeface="楷体" panose="02010609060101010101" charset="-122"/>
              <a:cs typeface="Times New Roman" panose="02020603050405020304" charset="0"/>
            </a:endParaRPr>
          </a:p>
          <a:p>
            <a:pPr algn="l">
              <a:lnSpc>
                <a:spcPct val="130000"/>
              </a:lnSpc>
              <a:buClrTx/>
              <a:buSzTx/>
              <a:buFont typeface="Arial" panose="020B0604020202020204" pitchFamily="34" charset="0"/>
            </a:pP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4. </a:t>
            </a:r>
            <a:r>
              <a:rPr lang="zh-CN" altLang="en-US" sz="2800" b="1">
                <a:solidFill>
                  <a:schemeClr val="bg1"/>
                </a:solidFill>
                <a:latin typeface="Times New Roman" panose="02020603050405020304" charset="0"/>
                <a:ea typeface="楷体" panose="02010609060101010101" charset="-122"/>
                <a:cs typeface="Times New Roman" panose="02020603050405020304" charset="0"/>
                <a:sym typeface="+mn-ea"/>
              </a:rPr>
              <a:t>难度要合适</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：生词率3%；复杂句子控制</a:t>
            </a:r>
            <a:endPar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endParaRPr>
          </a:p>
          <a:p>
            <a:pPr algn="l">
              <a:lnSpc>
                <a:spcPct val="130000"/>
              </a:lnSpc>
              <a:buClrTx/>
              <a:buSzTx/>
              <a:buFont typeface="Arial" panose="020B0604020202020204" pitchFamily="34" charset="0"/>
            </a:pP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5. </a:t>
            </a:r>
            <a:r>
              <a:rPr lang="zh-CN" altLang="en-US" sz="2800" b="1">
                <a:solidFill>
                  <a:schemeClr val="bg1"/>
                </a:solidFill>
                <a:latin typeface="Times New Roman" panose="02020603050405020304" charset="0"/>
                <a:ea typeface="楷体" panose="02010609060101010101" charset="-122"/>
                <a:cs typeface="Times New Roman" panose="02020603050405020304" charset="0"/>
                <a:sym typeface="+mn-ea"/>
              </a:rPr>
              <a:t>内容有新意</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：忌讳老生常谈</a:t>
            </a:r>
            <a:endPar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endParaRPr>
          </a:p>
          <a:p>
            <a:pPr algn="l">
              <a:lnSpc>
                <a:spcPct val="130000"/>
              </a:lnSpc>
              <a:buClrTx/>
              <a:buSzTx/>
              <a:buFont typeface="Arial" panose="020B0604020202020204" pitchFamily="34" charset="0"/>
            </a:pP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6. </a:t>
            </a:r>
            <a:r>
              <a:rPr lang="zh-CN" altLang="en-US" sz="2800" b="1">
                <a:solidFill>
                  <a:schemeClr val="bg1"/>
                </a:solidFill>
                <a:latin typeface="Times New Roman" panose="02020603050405020304" charset="0"/>
                <a:ea typeface="楷体" panose="02010609060101010101" charset="-122"/>
                <a:cs typeface="Times New Roman" panose="02020603050405020304" charset="0"/>
                <a:sym typeface="+mn-ea"/>
              </a:rPr>
              <a:t>信息点充分</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：信息密度不高，可能凑题目</a:t>
            </a:r>
            <a:endPar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endParaRPr>
          </a:p>
          <a:p>
            <a:pPr algn="l">
              <a:lnSpc>
                <a:spcPct val="130000"/>
              </a:lnSpc>
              <a:buClrTx/>
              <a:buSzTx/>
              <a:buFont typeface="Arial" panose="020B0604020202020204" pitchFamily="34" charset="0"/>
            </a:pP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7. </a:t>
            </a:r>
            <a:r>
              <a:rPr lang="zh-CN" altLang="en-US" sz="2800" b="1">
                <a:solidFill>
                  <a:schemeClr val="bg1"/>
                </a:solidFill>
                <a:latin typeface="Times New Roman" panose="02020603050405020304" charset="0"/>
                <a:ea typeface="楷体" panose="02010609060101010101" charset="-122"/>
                <a:cs typeface="Times New Roman" panose="02020603050405020304" charset="0"/>
                <a:sym typeface="+mn-ea"/>
              </a:rPr>
              <a:t>内容要健康</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：避免引起政治、民族、宗教、</a:t>
            </a:r>
            <a:r>
              <a:rPr lang="en-US" altLang="zh-CN" sz="2000">
                <a:solidFill>
                  <a:schemeClr val="bg1"/>
                </a:solidFill>
                <a:latin typeface="Times New Roman" panose="02020603050405020304" charset="0"/>
                <a:ea typeface="楷体" panose="02010609060101010101" charset="-122"/>
                <a:cs typeface="Times New Roman" panose="02020603050405020304" charset="0"/>
                <a:sym typeface="+mn-ea"/>
              </a:rPr>
              <a:t>	          </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地区、性别等争议纠纷（</a:t>
            </a:r>
            <a:r>
              <a:rPr lang="zh-CN" altLang="en-US" sz="2000" b="1">
                <a:solidFill>
                  <a:srgbClr val="2A4343"/>
                </a:solidFill>
                <a:highlight>
                  <a:srgbClr val="00FFFF"/>
                </a:highlight>
                <a:latin typeface="Times New Roman" panose="02020603050405020304" charset="0"/>
                <a:ea typeface="楷体" panose="02010609060101010101" charset="-122"/>
                <a:cs typeface="Times New Roman" panose="02020603050405020304" charset="0"/>
                <a:sym typeface="+mn-ea"/>
              </a:rPr>
              <a:t>价值导向</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a:t>
            </a:r>
            <a:endPar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endParaRPr>
          </a:p>
        </p:txBody>
      </p:sp>
      <p:sp>
        <p:nvSpPr>
          <p:cNvPr id="7" name="文本框 6"/>
          <p:cNvSpPr txBox="1"/>
          <p:nvPr>
            <p:custDataLst>
              <p:tags r:id="rId3"/>
            </p:custDataLst>
          </p:nvPr>
        </p:nvSpPr>
        <p:spPr>
          <a:xfrm>
            <a:off x="1845310" y="6129655"/>
            <a:ext cx="3239770" cy="368300"/>
          </a:xfrm>
          <a:prstGeom prst="rect">
            <a:avLst/>
          </a:prstGeom>
          <a:noFill/>
        </p:spPr>
        <p:txBody>
          <a:bodyPr wrap="square" rtlCol="0">
            <a:spAutoFit/>
          </a:bodyPr>
          <a:p>
            <a:pPr algn="l">
              <a:buClrTx/>
              <a:buSzTx/>
              <a:buFontTx/>
            </a:pPr>
            <a:r>
              <a:rPr lang="zh-CN" altLang="en-US" b="1">
                <a:highlight>
                  <a:srgbClr val="FFFF00"/>
                </a:highlight>
              </a:rPr>
              <a:t>（刘润清，韩宝成，2000）</a:t>
            </a:r>
            <a:endParaRPr lang="zh-CN" altLang="en-US" b="1">
              <a:highlight>
                <a:srgbClr val="FFFF00"/>
              </a:highlight>
            </a:endParaRPr>
          </a:p>
        </p:txBody>
      </p:sp>
      <p:sp>
        <p:nvSpPr>
          <p:cNvPr id="8" name="文本框 7"/>
          <p:cNvSpPr txBox="1"/>
          <p:nvPr>
            <p:custDataLst>
              <p:tags r:id="rId4"/>
            </p:custDataLst>
          </p:nvPr>
        </p:nvSpPr>
        <p:spPr>
          <a:xfrm>
            <a:off x="6671945" y="1268730"/>
            <a:ext cx="5412740" cy="4889500"/>
          </a:xfrm>
          <a:prstGeom prst="rect">
            <a:avLst/>
          </a:prstGeom>
          <a:noFill/>
        </p:spPr>
        <p:txBody>
          <a:bodyPr wrap="square" rtlCol="0">
            <a:spAutoFit/>
          </a:bodyPr>
          <a:p>
            <a:pPr algn="l">
              <a:lnSpc>
                <a:spcPct val="130000"/>
              </a:lnSpc>
              <a:buClrTx/>
              <a:buSzTx/>
              <a:buFont typeface="Arial" panose="020B0604020202020204" pitchFamily="34" charset="0"/>
            </a:pPr>
            <a:r>
              <a:rPr lang="zh-CN" altLang="en-US" sz="2800">
                <a:solidFill>
                  <a:schemeClr val="bg1"/>
                </a:solidFill>
                <a:latin typeface="Times New Roman" panose="02020603050405020304" charset="0"/>
                <a:ea typeface="楷体" panose="02010609060101010101" charset="-122"/>
                <a:cs typeface="Times New Roman" panose="02020603050405020304" charset="0"/>
              </a:rPr>
              <a:t>1. </a:t>
            </a:r>
            <a:r>
              <a:rPr lang="zh-CN" altLang="en-US" sz="2800" b="1">
                <a:solidFill>
                  <a:schemeClr val="bg1"/>
                </a:solidFill>
                <a:latin typeface="Times New Roman" panose="02020603050405020304" charset="0"/>
                <a:ea typeface="楷体" panose="02010609060101010101" charset="-122"/>
                <a:cs typeface="Times New Roman" panose="02020603050405020304" charset="0"/>
                <a:sym typeface="+mn-ea"/>
              </a:rPr>
              <a:t>文段体裁</a:t>
            </a:r>
            <a:r>
              <a:rPr lang="zh-CN" altLang="en-US" sz="2800">
                <a:solidFill>
                  <a:schemeClr val="bg1"/>
                </a:solidFill>
                <a:latin typeface="Times New Roman" panose="02020603050405020304" charset="0"/>
                <a:ea typeface="楷体" panose="02010609060101010101" charset="-122"/>
                <a:cs typeface="Times New Roman" panose="02020603050405020304" charset="0"/>
                <a:sym typeface="+mn-ea"/>
              </a:rPr>
              <a:t>：</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多样</a:t>
            </a:r>
            <a:endPar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endParaRPr>
          </a:p>
          <a:p>
            <a:pPr algn="l">
              <a:lnSpc>
                <a:spcPct val="130000"/>
              </a:lnSpc>
              <a:buClrTx/>
              <a:buSzTx/>
              <a:buFont typeface="Arial" panose="020B0604020202020204" pitchFamily="34" charset="0"/>
            </a:pP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2</a:t>
            </a:r>
            <a:r>
              <a:rPr lang="zh-CN" altLang="en-US" sz="2800">
                <a:solidFill>
                  <a:schemeClr val="bg1"/>
                </a:solidFill>
                <a:latin typeface="Times New Roman" panose="02020603050405020304" charset="0"/>
                <a:ea typeface="楷体" panose="02010609060101010101" charset="-122"/>
                <a:cs typeface="Times New Roman" panose="02020603050405020304" charset="0"/>
                <a:sym typeface="+mn-ea"/>
              </a:rPr>
              <a:t>. </a:t>
            </a:r>
            <a:r>
              <a:rPr lang="zh-CN" altLang="en-US" sz="2800" b="1">
                <a:solidFill>
                  <a:schemeClr val="bg1"/>
                </a:solidFill>
                <a:latin typeface="Times New Roman" panose="02020603050405020304" charset="0"/>
                <a:ea typeface="楷体" panose="02010609060101010101" charset="-122"/>
                <a:cs typeface="Times New Roman" panose="02020603050405020304" charset="0"/>
                <a:sym typeface="+mn-ea"/>
              </a:rPr>
              <a:t>文段题材</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a:t>
            </a:r>
            <a:r>
              <a:rPr lang="zh-CN" altLang="en-US" u="sng">
                <a:solidFill>
                  <a:schemeClr val="bg1"/>
                </a:solidFill>
                <a:latin typeface="Times New Roman" panose="02020603050405020304" charset="0"/>
                <a:ea typeface="楷体" panose="02010609060101010101" charset="-122"/>
                <a:cs typeface="Times New Roman" panose="02020603050405020304" charset="0"/>
                <a:sym typeface="+mn-ea"/>
              </a:rPr>
              <a:t>适应考生年龄特点和生活经历</a:t>
            </a:r>
            <a:r>
              <a:rPr lang="en-US" altLang="zh-CN">
                <a:solidFill>
                  <a:schemeClr val="bg1"/>
                </a:solidFill>
                <a:latin typeface="Times New Roman" panose="02020603050405020304" charset="0"/>
                <a:ea typeface="楷体" panose="02010609060101010101" charset="-122"/>
                <a:cs typeface="Times New Roman" panose="02020603050405020304" charset="0"/>
                <a:sym typeface="+mn-ea"/>
              </a:rPr>
              <a:t> </a:t>
            </a:r>
            <a:endParaRPr lang="en-US" altLang="zh-CN">
              <a:solidFill>
                <a:schemeClr val="bg1"/>
              </a:solidFill>
              <a:latin typeface="Times New Roman" panose="02020603050405020304" charset="0"/>
              <a:ea typeface="楷体" panose="02010609060101010101" charset="-122"/>
              <a:cs typeface="Times New Roman" panose="02020603050405020304" charset="0"/>
              <a:sym typeface="+mn-ea"/>
            </a:endParaRPr>
          </a:p>
          <a:p>
            <a:pPr algn="l">
              <a:lnSpc>
                <a:spcPct val="130000"/>
              </a:lnSpc>
              <a:buClrTx/>
              <a:buSzTx/>
              <a:buFont typeface="Arial" panose="020B0604020202020204" pitchFamily="34" charset="0"/>
            </a:pP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3. </a:t>
            </a:r>
            <a:r>
              <a:rPr lang="zh-CN" altLang="en-US" sz="2800" b="1">
                <a:solidFill>
                  <a:schemeClr val="bg1"/>
                </a:solidFill>
                <a:latin typeface="Times New Roman" panose="02020603050405020304" charset="0"/>
                <a:ea typeface="楷体" panose="02010609060101010101" charset="-122"/>
                <a:cs typeface="Times New Roman" panose="02020603050405020304" charset="0"/>
                <a:sym typeface="+mn-ea"/>
              </a:rPr>
              <a:t>文段长度</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：高中</a:t>
            </a:r>
            <a:r>
              <a:rPr lang="en-US" altLang="zh-CN" sz="2000">
                <a:solidFill>
                  <a:schemeClr val="bg1"/>
                </a:solidFill>
                <a:latin typeface="Times New Roman" panose="02020603050405020304" charset="0"/>
                <a:ea typeface="楷体" panose="02010609060101010101" charset="-122"/>
                <a:cs typeface="Times New Roman" panose="02020603050405020304" charset="0"/>
                <a:sym typeface="+mn-ea"/>
              </a:rPr>
              <a:t>200~300</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，高考略长</a:t>
            </a:r>
            <a:endPar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endParaRPr>
          </a:p>
          <a:p>
            <a:pPr algn="l">
              <a:lnSpc>
                <a:spcPct val="130000"/>
              </a:lnSpc>
              <a:buClrTx/>
              <a:buSzTx/>
              <a:buFont typeface="Arial" panose="020B0604020202020204" pitchFamily="34" charset="0"/>
            </a:pP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4. </a:t>
            </a:r>
            <a:r>
              <a:rPr lang="zh-CN" altLang="en-US" sz="2800" b="1">
                <a:solidFill>
                  <a:schemeClr val="bg1"/>
                </a:solidFill>
                <a:latin typeface="Times New Roman" panose="02020603050405020304" charset="0"/>
                <a:ea typeface="楷体" panose="02010609060101010101" charset="-122"/>
                <a:cs typeface="Times New Roman" panose="02020603050405020304" charset="0"/>
                <a:sym typeface="+mn-ea"/>
              </a:rPr>
              <a:t>文段考点</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：不低于</a:t>
            </a:r>
            <a:r>
              <a:rPr lang="en-US" altLang="zh-CN" sz="2000">
                <a:solidFill>
                  <a:schemeClr val="bg1"/>
                </a:solidFill>
                <a:latin typeface="Times New Roman" panose="02020603050405020304" charset="0"/>
                <a:ea typeface="楷体" panose="02010609060101010101" charset="-122"/>
                <a:cs typeface="Times New Roman" panose="02020603050405020304" charset="0"/>
                <a:sym typeface="+mn-ea"/>
              </a:rPr>
              <a:t>3</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个</a:t>
            </a:r>
            <a:endPar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endParaRPr>
          </a:p>
          <a:p>
            <a:pPr algn="l">
              <a:lnSpc>
                <a:spcPct val="130000"/>
              </a:lnSpc>
              <a:buClrTx/>
              <a:buSzTx/>
              <a:buFont typeface="Arial" panose="020B0604020202020204" pitchFamily="34" charset="0"/>
            </a:pP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5. </a:t>
            </a:r>
            <a:r>
              <a:rPr lang="zh-CN" altLang="en-US" sz="2800" b="1">
                <a:solidFill>
                  <a:schemeClr val="bg1"/>
                </a:solidFill>
                <a:latin typeface="Times New Roman" panose="02020603050405020304" charset="0"/>
                <a:ea typeface="楷体" panose="02010609060101010101" charset="-122"/>
                <a:cs typeface="Times New Roman" panose="02020603050405020304" charset="0"/>
                <a:sym typeface="+mn-ea"/>
              </a:rPr>
              <a:t>文段数量</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：多个文段，考点分布不集中</a:t>
            </a:r>
            <a:endPar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endParaRPr>
          </a:p>
          <a:p>
            <a:pPr algn="l">
              <a:lnSpc>
                <a:spcPct val="130000"/>
              </a:lnSpc>
              <a:buClrTx/>
              <a:buSzTx/>
              <a:buFont typeface="Arial" panose="020B0604020202020204" pitchFamily="34" charset="0"/>
            </a:pP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6. </a:t>
            </a:r>
            <a:r>
              <a:rPr lang="zh-CN" altLang="en-US" sz="2800" b="1">
                <a:solidFill>
                  <a:schemeClr val="bg1"/>
                </a:solidFill>
                <a:latin typeface="Times New Roman" panose="02020603050405020304" charset="0"/>
                <a:ea typeface="楷体" panose="02010609060101010101" charset="-122"/>
                <a:cs typeface="Times New Roman" panose="02020603050405020304" charset="0"/>
                <a:sym typeface="+mn-ea"/>
              </a:rPr>
              <a:t>文段难度</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：与考生语言能力相当</a:t>
            </a:r>
            <a:endPar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endParaRPr>
          </a:p>
          <a:p>
            <a:pPr algn="l">
              <a:lnSpc>
                <a:spcPct val="130000"/>
              </a:lnSpc>
              <a:buClrTx/>
              <a:buSzTx/>
              <a:buFont typeface="Arial" panose="020B0604020202020204" pitchFamily="34" charset="0"/>
            </a:pPr>
            <a:r>
              <a:rPr lang="en-US" altLang="zh-CN" sz="2000">
                <a:solidFill>
                  <a:schemeClr val="bg1"/>
                </a:solidFill>
                <a:latin typeface="Times New Roman" panose="02020603050405020304" charset="0"/>
                <a:ea typeface="楷体" panose="02010609060101010101" charset="-122"/>
                <a:cs typeface="Times New Roman" panose="02020603050405020304" charset="0"/>
                <a:sym typeface="+mn-ea"/>
              </a:rPr>
              <a:t>7. </a:t>
            </a:r>
            <a:r>
              <a:rPr lang="zh-CN" altLang="en-US" sz="2400" b="1">
                <a:solidFill>
                  <a:schemeClr val="bg1"/>
                </a:solidFill>
                <a:latin typeface="Times New Roman" panose="02020603050405020304" charset="0"/>
                <a:ea typeface="楷体" panose="02010609060101010101" charset="-122"/>
                <a:cs typeface="Times New Roman" panose="02020603050405020304" charset="0"/>
                <a:sym typeface="+mn-ea"/>
              </a:rPr>
              <a:t>文段中数字信息</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：特定文段数字题不宜多</a:t>
            </a:r>
            <a:endParaRPr lang="zh-CN" altLang="en-US" sz="2000" b="1">
              <a:solidFill>
                <a:schemeClr val="bg1"/>
              </a:solidFill>
              <a:latin typeface="Times New Roman" panose="02020603050405020304" charset="0"/>
              <a:ea typeface="楷体" panose="02010609060101010101" charset="-122"/>
              <a:cs typeface="Times New Roman" panose="02020603050405020304" charset="0"/>
              <a:sym typeface="+mn-ea"/>
            </a:endParaRPr>
          </a:p>
          <a:p>
            <a:pPr algn="l">
              <a:lnSpc>
                <a:spcPct val="130000"/>
              </a:lnSpc>
              <a:buClrTx/>
              <a:buSzTx/>
              <a:buFont typeface="Arial" panose="020B0604020202020204" pitchFamily="34" charset="0"/>
            </a:pP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8. </a:t>
            </a:r>
            <a:r>
              <a:rPr lang="zh-CN" altLang="en-US" sz="2400" b="1">
                <a:solidFill>
                  <a:schemeClr val="bg1"/>
                </a:solidFill>
                <a:latin typeface="Times New Roman" panose="02020603050405020304" charset="0"/>
                <a:ea typeface="楷体" panose="02010609060101010101" charset="-122"/>
                <a:cs typeface="Times New Roman" panose="02020603050405020304" charset="0"/>
                <a:sym typeface="+mn-ea"/>
              </a:rPr>
              <a:t>文段简化</a:t>
            </a:r>
            <a:r>
              <a:rPr lang="zh-CN" altLang="en-US" sz="2000" b="1">
                <a:solidFill>
                  <a:schemeClr val="bg1"/>
                </a:solidFill>
                <a:latin typeface="Times New Roman" panose="02020603050405020304" charset="0"/>
                <a:ea typeface="楷体" panose="02010609060101010101" charset="-122"/>
                <a:cs typeface="Times New Roman" panose="02020603050405020304" charset="0"/>
                <a:sym typeface="+mn-ea"/>
              </a:rPr>
              <a:t>：</a:t>
            </a:r>
            <a:r>
              <a:rPr lang="en-US" altLang="zh-CN" sz="2000">
                <a:solidFill>
                  <a:schemeClr val="bg1"/>
                </a:solidFill>
                <a:latin typeface="Times New Roman" panose="02020603050405020304" charset="0"/>
                <a:ea typeface="楷体" panose="02010609060101010101" charset="-122"/>
                <a:cs typeface="Times New Roman" panose="02020603050405020304" charset="0"/>
                <a:sym typeface="+mn-ea"/>
              </a:rPr>
              <a:t>确保语言内容结构完整和信息  连贯和逻辑性</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；可不改编加低于</a:t>
            </a:r>
            <a:r>
              <a:rPr lang="en-US" altLang="zh-CN" sz="2000">
                <a:solidFill>
                  <a:schemeClr val="bg1"/>
                </a:solidFill>
                <a:latin typeface="Times New Roman" panose="02020603050405020304" charset="0"/>
                <a:ea typeface="楷体" panose="02010609060101010101" charset="-122"/>
                <a:cs typeface="Times New Roman" panose="02020603050405020304" charset="0"/>
                <a:sym typeface="+mn-ea"/>
              </a:rPr>
              <a:t>3%</a:t>
            </a:r>
            <a:r>
              <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rPr>
              <a:t>汉语注释。</a:t>
            </a:r>
            <a:endParaRPr lang="zh-CN" altLang="en-US" sz="2000">
              <a:solidFill>
                <a:schemeClr val="bg1"/>
              </a:solidFill>
              <a:latin typeface="Times New Roman" panose="02020603050405020304" charset="0"/>
              <a:ea typeface="楷体" panose="02010609060101010101" charset="-122"/>
              <a:cs typeface="Times New Roman" panose="02020603050405020304" charset="0"/>
              <a:sym typeface="+mn-ea"/>
            </a:endParaRPr>
          </a:p>
        </p:txBody>
      </p:sp>
      <p:sp>
        <p:nvSpPr>
          <p:cNvPr id="10" name="文本框 9"/>
          <p:cNvSpPr txBox="1"/>
          <p:nvPr>
            <p:custDataLst>
              <p:tags r:id="rId5"/>
            </p:custDataLst>
          </p:nvPr>
        </p:nvSpPr>
        <p:spPr>
          <a:xfrm>
            <a:off x="7535545" y="6162675"/>
            <a:ext cx="3750310" cy="368300"/>
          </a:xfrm>
          <a:prstGeom prst="rect">
            <a:avLst/>
          </a:prstGeom>
          <a:noFill/>
        </p:spPr>
        <p:txBody>
          <a:bodyPr wrap="square" rtlCol="0">
            <a:spAutoFit/>
          </a:bodyPr>
          <a:p>
            <a:pPr algn="ctr">
              <a:buClrTx/>
              <a:buSzTx/>
              <a:buFontTx/>
            </a:pPr>
            <a:r>
              <a:rPr lang="zh-CN" altLang="en-US" b="1">
                <a:highlight>
                  <a:srgbClr val="FFFF00"/>
                </a:highlight>
              </a:rPr>
              <a:t>（武尊民，200</a:t>
            </a:r>
            <a:r>
              <a:rPr lang="en-US" altLang="zh-CN" b="1">
                <a:highlight>
                  <a:srgbClr val="FFFF00"/>
                </a:highlight>
              </a:rPr>
              <a:t>8</a:t>
            </a:r>
            <a:r>
              <a:rPr lang="zh-CN" altLang="en-US" b="1">
                <a:highlight>
                  <a:srgbClr val="FFFF00"/>
                </a:highlight>
              </a:rPr>
              <a:t>）</a:t>
            </a:r>
            <a:r>
              <a:rPr lang="en-US" altLang="zh-CN" b="1">
                <a:highlight>
                  <a:srgbClr val="FFFF00"/>
                </a:highlight>
              </a:rPr>
              <a:t>(Heaton, 1988)</a:t>
            </a:r>
            <a:endParaRPr lang="en-US" altLang="zh-CN" b="1">
              <a:highlight>
                <a:srgbClr val="FFFF00"/>
              </a:highlight>
            </a:endParaRPr>
          </a:p>
        </p:txBody>
      </p:sp>
      <p:sp>
        <p:nvSpPr>
          <p:cNvPr id="12" name="流程图: 联系 11"/>
          <p:cNvSpPr/>
          <p:nvPr>
            <p:custDataLst>
              <p:tags r:id="rId6"/>
            </p:custDataLst>
          </p:nvPr>
        </p:nvSpPr>
        <p:spPr>
          <a:xfrm>
            <a:off x="262890" y="1539240"/>
            <a:ext cx="2825115" cy="4525645"/>
          </a:xfrm>
          <a:prstGeom prst="flowChartConnector">
            <a:avLst/>
          </a:prstGeom>
          <a:noFill/>
          <a:ln w="57150">
            <a:solidFill>
              <a:srgbClr val="00B0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圆角矩形 12"/>
          <p:cNvSpPr/>
          <p:nvPr>
            <p:custDataLst>
              <p:tags r:id="rId7"/>
            </p:custDataLst>
          </p:nvPr>
        </p:nvSpPr>
        <p:spPr>
          <a:xfrm>
            <a:off x="7172960" y="1916430"/>
            <a:ext cx="4627880" cy="515620"/>
          </a:xfrm>
          <a:prstGeom prst="roundRect">
            <a:avLst/>
          </a:prstGeom>
          <a:noFill/>
          <a:ln w="28575">
            <a:gradFill>
              <a:gsLst>
                <a:gs pos="0">
                  <a:srgbClr val="14CD68"/>
                </a:gs>
                <a:gs pos="100000">
                  <a:srgbClr val="035C7D"/>
                </a:gs>
              </a:gsLst>
            </a:gra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圆角矩形 13"/>
          <p:cNvSpPr/>
          <p:nvPr>
            <p:custDataLst>
              <p:tags r:id="rId8"/>
            </p:custDataLst>
          </p:nvPr>
        </p:nvSpPr>
        <p:spPr>
          <a:xfrm>
            <a:off x="7101205" y="2996565"/>
            <a:ext cx="2917190" cy="515620"/>
          </a:xfrm>
          <a:prstGeom prst="roundRect">
            <a:avLst/>
          </a:prstGeom>
          <a:noFill/>
          <a:ln w="28575">
            <a:gradFill>
              <a:gsLst>
                <a:gs pos="0">
                  <a:srgbClr val="14CD68"/>
                </a:gs>
                <a:gs pos="100000">
                  <a:srgbClr val="035C7D"/>
                </a:gs>
              </a:gsLst>
            </a:gra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圆角矩形 14"/>
          <p:cNvSpPr/>
          <p:nvPr>
            <p:custDataLst>
              <p:tags r:id="rId9"/>
            </p:custDataLst>
          </p:nvPr>
        </p:nvSpPr>
        <p:spPr>
          <a:xfrm>
            <a:off x="7103745" y="3573145"/>
            <a:ext cx="4810760" cy="515620"/>
          </a:xfrm>
          <a:prstGeom prst="roundRect">
            <a:avLst/>
          </a:prstGeom>
          <a:noFill/>
          <a:ln w="28575">
            <a:gradFill>
              <a:gsLst>
                <a:gs pos="0">
                  <a:srgbClr val="14CD68"/>
                </a:gs>
                <a:gs pos="100000">
                  <a:srgbClr val="035C7D"/>
                </a:gs>
              </a:gsLst>
            </a:gra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圆角矩形 15"/>
          <p:cNvSpPr/>
          <p:nvPr>
            <p:custDataLst>
              <p:tags r:id="rId10"/>
            </p:custDataLst>
          </p:nvPr>
        </p:nvSpPr>
        <p:spPr>
          <a:xfrm>
            <a:off x="7081520" y="5229225"/>
            <a:ext cx="4928235" cy="906780"/>
          </a:xfrm>
          <a:prstGeom prst="roundRect">
            <a:avLst/>
          </a:prstGeom>
          <a:noFill/>
          <a:ln w="28575">
            <a:gradFill>
              <a:gsLst>
                <a:gs pos="0">
                  <a:srgbClr val="14CD68"/>
                </a:gs>
                <a:gs pos="100000">
                  <a:srgbClr val="035C7D"/>
                </a:gs>
              </a:gsLst>
            </a:gra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标题 8"/>
          <p:cNvSpPr>
            <a:spLocks noGrp="1"/>
          </p:cNvSpPr>
          <p:nvPr>
            <p:ph type="title"/>
            <p:custDataLst>
              <p:tags r:id="rId11"/>
            </p:custDataLst>
          </p:nvPr>
        </p:nvSpPr>
        <p:spPr/>
        <p:txBody>
          <a:bodyPr>
            <a:normAutofit/>
          </a:bodyPr>
          <a:p>
            <a:r>
              <a:rPr>
                <a:latin typeface="楷体" panose="02010609060101010101" charset="-122"/>
                <a:ea typeface="楷体" panose="02010609060101010101" charset="-122"/>
                <a:sym typeface="+mn-ea"/>
              </a:rPr>
              <a:t>命题流程</a:t>
            </a:r>
            <a:r>
              <a:rPr lang="en-US" altLang="zh-CN">
                <a:latin typeface="楷体" panose="02010609060101010101" charset="-122"/>
                <a:ea typeface="楷体" panose="02010609060101010101" charset="-122"/>
                <a:sym typeface="+mn-ea"/>
              </a:rPr>
              <a:t>: </a:t>
            </a:r>
            <a:r>
              <a:rPr>
                <a:latin typeface="楷体" panose="02010609060101010101" charset="-122"/>
                <a:ea typeface="楷体" panose="02010609060101010101" charset="-122"/>
                <a:sym typeface="+mn-ea"/>
              </a:rPr>
              <a:t>选材</a:t>
            </a:r>
            <a:endParaRPr>
              <a:sym typeface="+mn-ea"/>
            </a:endParaRPr>
          </a:p>
        </p:txBody>
      </p:sp>
      <p:sp>
        <p:nvSpPr>
          <p:cNvPr id="2" name="文本框 1"/>
          <p:cNvSpPr txBox="1"/>
          <p:nvPr/>
        </p:nvSpPr>
        <p:spPr>
          <a:xfrm>
            <a:off x="5085080" y="6158230"/>
            <a:ext cx="1175385" cy="306705"/>
          </a:xfrm>
          <a:prstGeom prst="rect">
            <a:avLst/>
          </a:prstGeom>
          <a:noFill/>
        </p:spPr>
        <p:txBody>
          <a:bodyPr wrap="square" rtlCol="0">
            <a:spAutoFit/>
          </a:bodyPr>
          <a:p>
            <a:r>
              <a:rPr lang="zh-CN" altLang="en-US" sz="1400">
                <a:solidFill>
                  <a:schemeClr val="tx1"/>
                </a:solidFill>
                <a:highlight>
                  <a:srgbClr val="00FFFF"/>
                </a:highlight>
                <a:latin typeface="Times New Roman" panose="02020603050405020304" charset="0"/>
                <a:cs typeface="Times New Roman" panose="02020603050405020304" charset="0"/>
              </a:rPr>
              <a:t>“5.0社会”</a:t>
            </a:r>
            <a:endParaRPr lang="zh-CN" altLang="en-US" sz="1400">
              <a:solidFill>
                <a:schemeClr val="tx1"/>
              </a:solidFill>
              <a:highlight>
                <a:srgbClr val="00FFFF"/>
              </a:highlight>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linds(horizontal)">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linds(horizont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linds(horizontal)">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blinds(horizontal)">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linds(horizontal)">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bldLvl="0" animBg="1"/>
      <p:bldP spid="14" grpId="0" bldLvl="0" animBg="1"/>
      <p:bldP spid="15" grpId="0" bldLvl="0" animBg="1"/>
      <p:bldP spid="16" grpId="0" bldLvl="0" animBg="1"/>
      <p:bldP spid="8" grpId="0"/>
      <p:bldP spid="10"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381375" y="146685"/>
            <a:ext cx="4734560" cy="523240"/>
          </a:xfrm>
        </p:spPr>
        <p:txBody>
          <a:bodyPr>
            <a:normAutofit fontScale="90000"/>
          </a:bodyPr>
          <a:p>
            <a:pPr algn="ctr"/>
            <a:r>
              <a:rPr lang="en-US" altLang="zh-CN">
                <a:latin typeface="楷体" panose="02010609060101010101" charset="-122"/>
                <a:ea typeface="楷体" panose="02010609060101010101" charset="-122"/>
                <a:sym typeface="+mn-ea"/>
              </a:rPr>
              <a:t> </a:t>
            </a:r>
            <a:r>
              <a:rPr>
                <a:latin typeface="楷体" panose="02010609060101010101" charset="-122"/>
                <a:ea typeface="楷体" panose="02010609060101010101" charset="-122"/>
                <a:sym typeface="+mn-ea"/>
              </a:rPr>
              <a:t>高考</a:t>
            </a:r>
            <a:r>
              <a:rPr>
                <a:latin typeface="楷体" panose="02010609060101010101" charset="-122"/>
                <a:ea typeface="楷体" panose="02010609060101010101" charset="-122"/>
                <a:sym typeface="+mn-ea"/>
              </a:rPr>
              <a:t>英语材料特点：立德树人</a:t>
            </a:r>
            <a:endParaRPr lang="zh-CN" altLang="en-US"/>
          </a:p>
        </p:txBody>
      </p:sp>
      <p:sp>
        <p:nvSpPr>
          <p:cNvPr id="3" name="文本框 2"/>
          <p:cNvSpPr txBox="1"/>
          <p:nvPr/>
        </p:nvSpPr>
        <p:spPr>
          <a:xfrm>
            <a:off x="589915" y="799465"/>
            <a:ext cx="11200765" cy="5658485"/>
          </a:xfrm>
          <a:prstGeom prst="rect">
            <a:avLst/>
          </a:prstGeom>
          <a:noFill/>
        </p:spPr>
        <p:txBody>
          <a:bodyPr wrap="square" rtlCol="0">
            <a:noAutofit/>
          </a:bodyPr>
          <a:p>
            <a:pPr>
              <a:lnSpc>
                <a:spcPct val="120000"/>
              </a:lnSpc>
            </a:pPr>
            <a:r>
              <a:rPr lang="en-US" altLang="zh-CN" sz="3200">
                <a:solidFill>
                  <a:schemeClr val="bg1"/>
                </a:solidFill>
                <a:latin typeface="楷体" panose="02010609060101010101" charset="-122"/>
                <a:ea typeface="楷体" panose="02010609060101010101" charset="-122"/>
                <a:cs typeface="楷体" panose="02010609060101010101" charset="-122"/>
                <a:sym typeface="+mn-ea"/>
              </a:rPr>
              <a:t>2016. 命题选材丰富多样，落实</a:t>
            </a:r>
            <a:r>
              <a:rPr lang="en-US" altLang="zh-CN" sz="3200">
                <a:solidFill>
                  <a:schemeClr val="tx1"/>
                </a:solidFill>
                <a:highlight>
                  <a:srgbClr val="FFFF00"/>
                </a:highlight>
                <a:latin typeface="楷体" panose="02010609060101010101" charset="-122"/>
                <a:ea typeface="楷体" panose="02010609060101010101" charset="-122"/>
                <a:cs typeface="楷体" panose="02010609060101010101" charset="-122"/>
                <a:sym typeface="+mn-ea"/>
              </a:rPr>
              <a:t>立德树人</a:t>
            </a:r>
            <a:r>
              <a:rPr lang="en-US" altLang="zh-CN" sz="3200">
                <a:solidFill>
                  <a:schemeClr val="bg1"/>
                </a:solidFill>
                <a:latin typeface="楷体" panose="02010609060101010101" charset="-122"/>
                <a:ea typeface="楷体" panose="02010609060101010101" charset="-122"/>
                <a:cs typeface="楷体" panose="02010609060101010101" charset="-122"/>
                <a:sym typeface="+mn-ea"/>
              </a:rPr>
              <a:t>任务</a:t>
            </a:r>
            <a:endParaRPr lang="en-US" altLang="zh-CN" sz="3200">
              <a:solidFill>
                <a:schemeClr val="bg1"/>
              </a:solidFill>
              <a:latin typeface="楷体" panose="02010609060101010101" charset="-122"/>
              <a:ea typeface="楷体" panose="02010609060101010101" charset="-122"/>
              <a:cs typeface="楷体" panose="02010609060101010101" charset="-122"/>
              <a:sym typeface="+mn-ea"/>
            </a:endParaRPr>
          </a:p>
          <a:p>
            <a:pPr>
              <a:lnSpc>
                <a:spcPct val="120000"/>
              </a:lnSpc>
            </a:pPr>
            <a:r>
              <a:rPr lang="en-US" altLang="zh-CN" sz="3200">
                <a:solidFill>
                  <a:schemeClr val="bg1"/>
                </a:solidFill>
                <a:latin typeface="楷体" panose="02010609060101010101" charset="-122"/>
                <a:ea typeface="楷体" panose="02010609060101010101" charset="-122"/>
                <a:cs typeface="楷体" panose="02010609060101010101" charset="-122"/>
              </a:rPr>
              <a:t>2017. </a:t>
            </a:r>
            <a:r>
              <a:rPr lang="zh-CN" altLang="en-US" sz="3200">
                <a:solidFill>
                  <a:schemeClr val="bg1"/>
                </a:solidFill>
                <a:latin typeface="楷体" panose="02010609060101010101" charset="-122"/>
                <a:ea typeface="楷体" panose="02010609060101010101" charset="-122"/>
                <a:cs typeface="楷体" panose="02010609060101010101" charset="-122"/>
                <a:sym typeface="+mn-ea"/>
              </a:rPr>
              <a:t>落实</a:t>
            </a:r>
            <a:r>
              <a:rPr lang="en-US" altLang="zh-CN" sz="3200">
                <a:highlight>
                  <a:srgbClr val="FFFF00"/>
                </a:highlight>
                <a:latin typeface="楷体" panose="02010609060101010101" charset="-122"/>
                <a:ea typeface="楷体" panose="02010609060101010101" charset="-122"/>
                <a:cs typeface="楷体" panose="02010609060101010101" charset="-122"/>
                <a:sym typeface="+mn-ea"/>
              </a:rPr>
              <a:t>立德树人</a:t>
            </a:r>
            <a:r>
              <a:rPr lang="zh-CN" altLang="en-US" sz="3200">
                <a:solidFill>
                  <a:schemeClr val="bg1"/>
                </a:solidFill>
                <a:latin typeface="楷体" panose="02010609060101010101" charset="-122"/>
                <a:ea typeface="楷体" panose="02010609060101010101" charset="-122"/>
                <a:cs typeface="楷体" panose="02010609060101010101" charset="-122"/>
                <a:sym typeface="+mn-ea"/>
              </a:rPr>
              <a:t>根本任务，凸显高考思想性和育人功能</a:t>
            </a:r>
            <a:endParaRPr lang="zh-CN" altLang="en-US" sz="3200">
              <a:solidFill>
                <a:schemeClr val="bg1"/>
              </a:solidFill>
              <a:latin typeface="楷体" panose="02010609060101010101" charset="-122"/>
              <a:ea typeface="楷体" panose="02010609060101010101" charset="-122"/>
              <a:cs typeface="楷体" panose="02010609060101010101" charset="-122"/>
            </a:endParaRPr>
          </a:p>
          <a:p>
            <a:pPr>
              <a:lnSpc>
                <a:spcPct val="120000"/>
              </a:lnSpc>
            </a:pPr>
            <a:r>
              <a:rPr lang="en-US" altLang="zh-CN" sz="3200">
                <a:solidFill>
                  <a:schemeClr val="bg1"/>
                </a:solidFill>
                <a:latin typeface="楷体" panose="02010609060101010101" charset="-122"/>
                <a:ea typeface="楷体" panose="02010609060101010101" charset="-122"/>
                <a:cs typeface="楷体" panose="02010609060101010101" charset="-122"/>
              </a:rPr>
              <a:t>2018. 落实</a:t>
            </a:r>
            <a:r>
              <a:rPr lang="en-US" altLang="zh-CN" sz="3200">
                <a:highlight>
                  <a:srgbClr val="FFFF00"/>
                </a:highlight>
                <a:latin typeface="楷体" panose="02010609060101010101" charset="-122"/>
                <a:ea typeface="楷体" panose="02010609060101010101" charset="-122"/>
                <a:cs typeface="楷体" panose="02010609060101010101" charset="-122"/>
              </a:rPr>
              <a:t>立德树人</a:t>
            </a:r>
            <a:r>
              <a:rPr lang="en-US" altLang="zh-CN" sz="3200">
                <a:solidFill>
                  <a:schemeClr val="bg1"/>
                </a:solidFill>
                <a:latin typeface="楷体" panose="02010609060101010101" charset="-122"/>
                <a:ea typeface="楷体" panose="02010609060101010101" charset="-122"/>
                <a:cs typeface="楷体" panose="02010609060101010101" charset="-122"/>
              </a:rPr>
              <a:t>根本任务，强化高考育人功能和价值导向</a:t>
            </a:r>
            <a:endParaRPr lang="en-US" altLang="zh-CN" sz="3200">
              <a:solidFill>
                <a:schemeClr val="bg1"/>
              </a:solidFill>
              <a:latin typeface="楷体" panose="02010609060101010101" charset="-122"/>
              <a:ea typeface="楷体" panose="02010609060101010101" charset="-122"/>
              <a:cs typeface="楷体" panose="02010609060101010101" charset="-122"/>
            </a:endParaRPr>
          </a:p>
          <a:p>
            <a:pPr>
              <a:lnSpc>
                <a:spcPct val="120000"/>
              </a:lnSpc>
            </a:pPr>
            <a:r>
              <a:rPr lang="en-US" altLang="zh-CN" sz="3200">
                <a:solidFill>
                  <a:schemeClr val="bg1"/>
                </a:solidFill>
                <a:latin typeface="楷体" panose="02010609060101010101" charset="-122"/>
                <a:ea typeface="楷体" panose="02010609060101010101" charset="-122"/>
                <a:cs typeface="楷体" panose="02010609060101010101" charset="-122"/>
                <a:sym typeface="+mn-ea"/>
              </a:rPr>
              <a:t>2019. 立足</a:t>
            </a:r>
            <a:r>
              <a:rPr lang="en-US" altLang="zh-CN" sz="3200">
                <a:highlight>
                  <a:srgbClr val="00FFFF"/>
                </a:highlight>
                <a:latin typeface="楷体" panose="02010609060101010101" charset="-122"/>
                <a:ea typeface="楷体" panose="02010609060101010101" charset="-122"/>
                <a:cs typeface="楷体" panose="02010609060101010101" charset="-122"/>
                <a:sym typeface="+mn-ea"/>
              </a:rPr>
              <a:t>全面发展育人</a:t>
            </a:r>
            <a:r>
              <a:rPr lang="en-US" altLang="zh-CN" sz="3200">
                <a:solidFill>
                  <a:schemeClr val="bg1"/>
                </a:solidFill>
                <a:latin typeface="楷体" panose="02010609060101010101" charset="-122"/>
                <a:ea typeface="楷体" panose="02010609060101010101" charset="-122"/>
                <a:cs typeface="楷体" panose="02010609060101010101" charset="-122"/>
                <a:sym typeface="+mn-ea"/>
              </a:rPr>
              <a:t>方向，加强</a:t>
            </a:r>
            <a:r>
              <a:rPr lang="en-US" altLang="zh-CN" sz="3200">
                <a:solidFill>
                  <a:schemeClr val="tx1"/>
                </a:solidFill>
                <a:highlight>
                  <a:srgbClr val="00FF00"/>
                </a:highlight>
                <a:latin typeface="楷体" panose="02010609060101010101" charset="-122"/>
                <a:ea typeface="楷体" panose="02010609060101010101" charset="-122"/>
                <a:cs typeface="楷体" panose="02010609060101010101" charset="-122"/>
                <a:sym typeface="+mn-ea"/>
              </a:rPr>
              <a:t>德智体美</a:t>
            </a:r>
            <a:r>
              <a:rPr lang="en-US" altLang="zh-CN" sz="3200">
                <a:solidFill>
                  <a:schemeClr val="tx1"/>
                </a:solidFill>
                <a:highlight>
                  <a:srgbClr val="00FF00"/>
                </a:highlight>
                <a:latin typeface="楷体" panose="02010609060101010101" charset="-122"/>
                <a:ea typeface="楷体" panose="02010609060101010101" charset="-122"/>
                <a:cs typeface="楷体" panose="02010609060101010101" charset="-122"/>
              </a:rPr>
              <a:t>劳</a:t>
            </a:r>
            <a:r>
              <a:rPr lang="en-US" altLang="zh-CN" sz="3200">
                <a:solidFill>
                  <a:schemeClr val="bg1"/>
                </a:solidFill>
                <a:latin typeface="楷体" panose="02010609060101010101" charset="-122"/>
                <a:ea typeface="楷体" panose="02010609060101010101" charset="-122"/>
                <a:cs typeface="楷体" panose="02010609060101010101" charset="-122"/>
              </a:rPr>
              <a:t>全面考查</a:t>
            </a:r>
            <a:endParaRPr lang="en-US" altLang="zh-CN" sz="3200">
              <a:solidFill>
                <a:schemeClr val="bg1"/>
              </a:solidFill>
              <a:latin typeface="楷体" panose="02010609060101010101" charset="-122"/>
              <a:ea typeface="楷体" panose="02010609060101010101" charset="-122"/>
              <a:cs typeface="楷体" panose="02010609060101010101" charset="-122"/>
            </a:endParaRPr>
          </a:p>
          <a:p>
            <a:pPr>
              <a:lnSpc>
                <a:spcPct val="120000"/>
              </a:lnSpc>
            </a:pPr>
            <a:r>
              <a:rPr lang="en-US" altLang="zh-CN" sz="3200">
                <a:solidFill>
                  <a:schemeClr val="bg1"/>
                </a:solidFill>
                <a:latin typeface="楷体" panose="02010609060101010101" charset="-122"/>
                <a:ea typeface="楷体" panose="02010609060101010101" charset="-122"/>
                <a:cs typeface="楷体" panose="02010609060101010101" charset="-122"/>
                <a:sym typeface="+mn-ea"/>
              </a:rPr>
              <a:t>2020. 体现</a:t>
            </a:r>
            <a:r>
              <a:rPr lang="en-US" altLang="zh-CN" sz="3200">
                <a:highlight>
                  <a:srgbClr val="FFFF00"/>
                </a:highlight>
                <a:latin typeface="楷体" panose="02010609060101010101" charset="-122"/>
                <a:ea typeface="楷体" panose="02010609060101010101" charset="-122"/>
                <a:cs typeface="楷体" panose="02010609060101010101" charset="-122"/>
                <a:sym typeface="+mn-ea"/>
              </a:rPr>
              <a:t>立德树人</a:t>
            </a:r>
            <a:r>
              <a:rPr lang="en-US" altLang="zh-CN" sz="3200">
                <a:solidFill>
                  <a:schemeClr val="bg1"/>
                </a:solidFill>
                <a:latin typeface="楷体" panose="02010609060101010101" charset="-122"/>
                <a:ea typeface="楷体" panose="02010609060101010101" charset="-122"/>
                <a:cs typeface="楷体" panose="02010609060101010101" charset="-122"/>
                <a:sym typeface="+mn-ea"/>
              </a:rPr>
              <a:t>时代特性，促进</a:t>
            </a:r>
            <a:r>
              <a:rPr lang="en-US" altLang="zh-CN" sz="3200">
                <a:highlight>
                  <a:srgbClr val="00FF00"/>
                </a:highlight>
                <a:latin typeface="楷体" panose="02010609060101010101" charset="-122"/>
                <a:ea typeface="楷体" panose="02010609060101010101" charset="-122"/>
                <a:cs typeface="楷体" panose="02010609060101010101" charset="-122"/>
                <a:sym typeface="+mn-ea"/>
              </a:rPr>
              <a:t>德智体美</a:t>
            </a:r>
            <a:r>
              <a:rPr lang="en-US" altLang="zh-CN" sz="3200">
                <a:highlight>
                  <a:srgbClr val="00FF00"/>
                </a:highlight>
                <a:latin typeface="楷体" panose="02010609060101010101" charset="-122"/>
                <a:ea typeface="楷体" panose="02010609060101010101" charset="-122"/>
                <a:cs typeface="楷体" panose="02010609060101010101" charset="-122"/>
              </a:rPr>
              <a:t>劳</a:t>
            </a:r>
            <a:r>
              <a:rPr lang="en-US" altLang="zh-CN" sz="3200">
                <a:solidFill>
                  <a:schemeClr val="bg1"/>
                </a:solidFill>
                <a:latin typeface="楷体" panose="02010609060101010101" charset="-122"/>
                <a:ea typeface="楷体" panose="02010609060101010101" charset="-122"/>
                <a:cs typeface="楷体" panose="02010609060101010101" charset="-122"/>
              </a:rPr>
              <a:t>全面发展</a:t>
            </a:r>
            <a:endParaRPr lang="en-US" altLang="zh-CN" sz="3200">
              <a:solidFill>
                <a:schemeClr val="bg1"/>
              </a:solidFill>
              <a:latin typeface="楷体" panose="02010609060101010101" charset="-122"/>
              <a:ea typeface="楷体" panose="02010609060101010101" charset="-122"/>
              <a:cs typeface="楷体" panose="02010609060101010101" charset="-122"/>
            </a:endParaRPr>
          </a:p>
          <a:p>
            <a:pPr>
              <a:lnSpc>
                <a:spcPct val="120000"/>
              </a:lnSpc>
            </a:pPr>
            <a:r>
              <a:rPr lang="en-US" altLang="zh-CN" sz="3200">
                <a:solidFill>
                  <a:schemeClr val="bg1"/>
                </a:solidFill>
                <a:latin typeface="楷体" panose="02010609060101010101" charset="-122"/>
                <a:ea typeface="楷体" panose="02010609060101010101" charset="-122"/>
                <a:cs typeface="楷体" panose="02010609060101010101" charset="-122"/>
                <a:sym typeface="+mn-ea"/>
              </a:rPr>
              <a:t>2021. </a:t>
            </a:r>
            <a:r>
              <a:rPr lang="en-US" altLang="zh-CN" sz="3200">
                <a:solidFill>
                  <a:schemeClr val="bg1"/>
                </a:solidFill>
                <a:latin typeface="楷体" panose="02010609060101010101" charset="-122"/>
                <a:ea typeface="楷体" panose="02010609060101010101" charset="-122"/>
                <a:cs typeface="楷体" panose="02010609060101010101" charset="-122"/>
              </a:rPr>
              <a:t>落实</a:t>
            </a:r>
            <a:r>
              <a:rPr lang="en-US" altLang="zh-CN" sz="3200">
                <a:highlight>
                  <a:srgbClr val="FFFF00"/>
                </a:highlight>
                <a:latin typeface="楷体" panose="02010609060101010101" charset="-122"/>
                <a:ea typeface="楷体" panose="02010609060101010101" charset="-122"/>
                <a:cs typeface="楷体" panose="02010609060101010101" charset="-122"/>
              </a:rPr>
              <a:t>立德树人</a:t>
            </a:r>
            <a:r>
              <a:rPr lang="en-US" altLang="zh-CN" sz="3200">
                <a:solidFill>
                  <a:schemeClr val="bg1"/>
                </a:solidFill>
                <a:latin typeface="楷体" panose="02010609060101010101" charset="-122"/>
                <a:ea typeface="楷体" panose="02010609060101010101" charset="-122"/>
                <a:cs typeface="楷体" panose="02010609060101010101" charset="-122"/>
              </a:rPr>
              <a:t>，引导</a:t>
            </a:r>
            <a:r>
              <a:rPr lang="en-US" altLang="zh-CN" sz="3200">
                <a:highlight>
                  <a:srgbClr val="00FF00"/>
                </a:highlight>
                <a:latin typeface="楷体" panose="02010609060101010101" charset="-122"/>
                <a:ea typeface="楷体" panose="02010609060101010101" charset="-122"/>
                <a:cs typeface="楷体" panose="02010609060101010101" charset="-122"/>
              </a:rPr>
              <a:t>德智体美劳</a:t>
            </a:r>
            <a:r>
              <a:rPr lang="en-US" altLang="zh-CN" sz="3200">
                <a:solidFill>
                  <a:schemeClr val="bg1"/>
                </a:solidFill>
                <a:latin typeface="楷体" panose="02010609060101010101" charset="-122"/>
                <a:ea typeface="楷体" panose="02010609060101010101" charset="-122"/>
                <a:cs typeface="楷体" panose="02010609060101010101" charset="-122"/>
              </a:rPr>
              <a:t>全面发展</a:t>
            </a:r>
            <a:endParaRPr lang="en-US" altLang="zh-CN" sz="3200">
              <a:solidFill>
                <a:schemeClr val="bg1"/>
              </a:solidFill>
              <a:latin typeface="楷体" panose="02010609060101010101" charset="-122"/>
              <a:ea typeface="楷体" panose="02010609060101010101" charset="-122"/>
              <a:cs typeface="楷体" panose="02010609060101010101" charset="-122"/>
            </a:endParaRPr>
          </a:p>
          <a:p>
            <a:pPr>
              <a:lnSpc>
                <a:spcPct val="120000"/>
              </a:lnSpc>
            </a:pPr>
            <a:r>
              <a:rPr lang="en-US" altLang="zh-CN" sz="3200">
                <a:solidFill>
                  <a:schemeClr val="bg1"/>
                </a:solidFill>
                <a:latin typeface="楷体" panose="02010609060101010101" charset="-122"/>
                <a:ea typeface="楷体" panose="02010609060101010101" charset="-122"/>
                <a:cs typeface="楷体" panose="02010609060101010101" charset="-122"/>
                <a:sym typeface="+mn-ea"/>
              </a:rPr>
              <a:t>2022. 落实</a:t>
            </a:r>
            <a:r>
              <a:rPr lang="en-US" altLang="zh-CN" sz="3200">
                <a:highlight>
                  <a:srgbClr val="FFFF00"/>
                </a:highlight>
                <a:latin typeface="楷体" panose="02010609060101010101" charset="-122"/>
                <a:ea typeface="楷体" panose="02010609060101010101" charset="-122"/>
                <a:cs typeface="楷体" panose="02010609060101010101" charset="-122"/>
                <a:sym typeface="+mn-ea"/>
              </a:rPr>
              <a:t>立德树人</a:t>
            </a:r>
            <a:r>
              <a:rPr lang="en-US" altLang="zh-CN" sz="3200">
                <a:solidFill>
                  <a:schemeClr val="bg1"/>
                </a:solidFill>
                <a:latin typeface="楷体" panose="02010609060101010101" charset="-122"/>
                <a:ea typeface="楷体" panose="02010609060101010101" charset="-122"/>
                <a:cs typeface="楷体" panose="02010609060101010101" charset="-122"/>
                <a:sym typeface="+mn-ea"/>
              </a:rPr>
              <a:t>，发挥学科育人功能</a:t>
            </a:r>
            <a:endParaRPr lang="en-US" altLang="zh-CN" sz="3200">
              <a:solidFill>
                <a:schemeClr val="bg1"/>
              </a:solidFill>
              <a:latin typeface="楷体" panose="02010609060101010101" charset="-122"/>
              <a:ea typeface="楷体" panose="02010609060101010101" charset="-122"/>
              <a:cs typeface="楷体" panose="02010609060101010101" charset="-122"/>
              <a:sym typeface="+mn-ea"/>
            </a:endParaRPr>
          </a:p>
          <a:p>
            <a:pPr>
              <a:lnSpc>
                <a:spcPct val="120000"/>
              </a:lnSpc>
            </a:pPr>
            <a:r>
              <a:rPr lang="en-US" altLang="zh-CN" sz="3200">
                <a:solidFill>
                  <a:schemeClr val="bg1"/>
                </a:solidFill>
                <a:latin typeface="楷体" panose="02010609060101010101" charset="-122"/>
                <a:ea typeface="楷体" panose="02010609060101010101" charset="-122"/>
                <a:cs typeface="楷体" panose="02010609060101010101" charset="-122"/>
                <a:sym typeface="+mn-ea"/>
              </a:rPr>
              <a:t>2023. </a:t>
            </a:r>
            <a:r>
              <a:rPr lang="zh-CN" altLang="en-US" sz="3200">
                <a:solidFill>
                  <a:schemeClr val="bg1"/>
                </a:solidFill>
                <a:latin typeface="楷体" panose="02010609060101010101" charset="-122"/>
                <a:ea typeface="楷体" panose="02010609060101010101" charset="-122"/>
                <a:cs typeface="楷体" panose="02010609060101010101" charset="-122"/>
                <a:sym typeface="+mn-ea"/>
              </a:rPr>
              <a:t>坚持</a:t>
            </a:r>
            <a:r>
              <a:rPr lang="en-US" altLang="zh-CN" sz="3200">
                <a:highlight>
                  <a:srgbClr val="FFFF00"/>
                </a:highlight>
                <a:latin typeface="楷体" panose="02010609060101010101" charset="-122"/>
                <a:ea typeface="楷体" panose="02010609060101010101" charset="-122"/>
                <a:cs typeface="楷体" panose="02010609060101010101" charset="-122"/>
                <a:sym typeface="+mn-ea"/>
              </a:rPr>
              <a:t>立德树人</a:t>
            </a:r>
            <a:r>
              <a:rPr lang="zh-CN" altLang="en-US" sz="3200">
                <a:solidFill>
                  <a:schemeClr val="bg1"/>
                </a:solidFill>
                <a:latin typeface="楷体" panose="02010609060101010101" charset="-122"/>
                <a:ea typeface="楷体" panose="02010609060101010101" charset="-122"/>
                <a:cs typeface="楷体" panose="02010609060101010101" charset="-122"/>
                <a:sym typeface="+mn-ea"/>
              </a:rPr>
              <a:t>，引导学生全面发展</a:t>
            </a:r>
            <a:endParaRPr lang="zh-CN" altLang="en-US" sz="3200">
              <a:solidFill>
                <a:schemeClr val="bg1"/>
              </a:solidFill>
              <a:latin typeface="楷体" panose="02010609060101010101" charset="-122"/>
              <a:ea typeface="楷体" panose="02010609060101010101" charset="-122"/>
              <a:cs typeface="楷体" panose="02010609060101010101" charset="-122"/>
              <a:sym typeface="+mn-ea"/>
            </a:endParaRPr>
          </a:p>
          <a:p>
            <a:pPr>
              <a:lnSpc>
                <a:spcPct val="120000"/>
              </a:lnSpc>
            </a:pPr>
            <a:r>
              <a:rPr lang="en-US" altLang="zh-CN" sz="3200">
                <a:solidFill>
                  <a:schemeClr val="bg1"/>
                </a:solidFill>
                <a:latin typeface="楷体" panose="02010609060101010101" charset="-122"/>
                <a:ea typeface="楷体" panose="02010609060101010101" charset="-122"/>
                <a:cs typeface="楷体" panose="02010609060101010101" charset="-122"/>
                <a:sym typeface="+mn-ea"/>
              </a:rPr>
              <a:t>2024. </a:t>
            </a:r>
            <a:r>
              <a:rPr lang="zh-CN" altLang="en-US" sz="3200">
                <a:solidFill>
                  <a:schemeClr val="bg1"/>
                </a:solidFill>
                <a:latin typeface="楷体" panose="02010609060101010101" charset="-122"/>
                <a:ea typeface="楷体" panose="02010609060101010101" charset="-122"/>
                <a:cs typeface="楷体" panose="02010609060101010101" charset="-122"/>
                <a:sym typeface="+mn-ea"/>
              </a:rPr>
              <a:t>聚焦</a:t>
            </a:r>
            <a:r>
              <a:rPr lang="en-US" altLang="zh-CN" sz="3200">
                <a:highlight>
                  <a:srgbClr val="FFFF00"/>
                </a:highlight>
                <a:latin typeface="楷体" panose="02010609060101010101" charset="-122"/>
                <a:ea typeface="楷体" panose="02010609060101010101" charset="-122"/>
                <a:cs typeface="楷体" panose="02010609060101010101" charset="-122"/>
                <a:sym typeface="+mn-ea"/>
              </a:rPr>
              <a:t>立德树人</a:t>
            </a:r>
            <a:r>
              <a:rPr lang="zh-CN" altLang="en-US" sz="3200">
                <a:solidFill>
                  <a:schemeClr val="bg1"/>
                </a:solidFill>
                <a:latin typeface="楷体" panose="02010609060101010101" charset="-122"/>
                <a:ea typeface="楷体" panose="02010609060101010101" charset="-122"/>
                <a:cs typeface="楷体" panose="02010609060101010101" charset="-122"/>
                <a:sym typeface="+mn-ea"/>
              </a:rPr>
              <a:t>，强化高考育人功能</a:t>
            </a:r>
            <a:endParaRPr lang="zh-CN" altLang="en-US" sz="3200">
              <a:solidFill>
                <a:schemeClr val="bg1"/>
              </a:solidFill>
              <a:latin typeface="楷体" panose="02010609060101010101" charset="-122"/>
              <a:ea typeface="楷体" panose="02010609060101010101" charset="-122"/>
              <a:cs typeface="楷体" panose="02010609060101010101" charset="-122"/>
              <a:sym typeface="+mn-ea"/>
            </a:endParaRPr>
          </a:p>
          <a:p>
            <a:pPr>
              <a:lnSpc>
                <a:spcPct val="120000"/>
              </a:lnSpc>
            </a:pPr>
            <a:r>
              <a:rPr lang="en-US" altLang="zh-CN" sz="3200">
                <a:solidFill>
                  <a:schemeClr val="bg1"/>
                </a:solidFill>
                <a:latin typeface="楷体" panose="02010609060101010101" charset="-122"/>
                <a:ea typeface="楷体" panose="02010609060101010101" charset="-122"/>
                <a:cs typeface="楷体" panose="02010609060101010101" charset="-122"/>
                <a:sym typeface="+mn-ea"/>
              </a:rPr>
              <a:t>2025. </a:t>
            </a:r>
            <a:r>
              <a:rPr sz="3200" b="1">
                <a:solidFill>
                  <a:schemeClr val="bg1"/>
                </a:solidFill>
                <a:latin typeface="楷体" panose="02010609060101010101" charset="-122"/>
                <a:ea typeface="楷体" panose="02010609060101010101" charset="-122"/>
                <a:cs typeface="楷体" panose="02010609060101010101" charset="-122"/>
                <a:sym typeface="+mn-ea"/>
              </a:rPr>
              <a:t>落实</a:t>
            </a:r>
            <a:r>
              <a:rPr lang="en-US" altLang="zh-CN" sz="3200">
                <a:highlight>
                  <a:srgbClr val="FFFF00"/>
                </a:highlight>
                <a:latin typeface="楷体" panose="02010609060101010101" charset="-122"/>
                <a:ea typeface="楷体" panose="02010609060101010101" charset="-122"/>
                <a:cs typeface="楷体" panose="02010609060101010101" charset="-122"/>
                <a:sym typeface="+mn-ea"/>
              </a:rPr>
              <a:t>立德树人</a:t>
            </a:r>
            <a:r>
              <a:rPr sz="3200" b="1">
                <a:solidFill>
                  <a:schemeClr val="bg1"/>
                </a:solidFill>
                <a:latin typeface="楷体" panose="02010609060101010101" charset="-122"/>
                <a:ea typeface="楷体" panose="02010609060101010101" charset="-122"/>
                <a:cs typeface="楷体" panose="02010609060101010101" charset="-122"/>
                <a:sym typeface="+mn-ea"/>
              </a:rPr>
              <a:t>，强化高考育人</a:t>
            </a:r>
            <a:r>
              <a:rPr lang="zh-CN" sz="3200" b="1">
                <a:solidFill>
                  <a:schemeClr val="bg1"/>
                </a:solidFill>
                <a:latin typeface="楷体" panose="02010609060101010101" charset="-122"/>
                <a:ea typeface="楷体" panose="02010609060101010101" charset="-122"/>
                <a:cs typeface="楷体" panose="02010609060101010101" charset="-122"/>
                <a:sym typeface="+mn-ea"/>
              </a:rPr>
              <a:t>导向</a:t>
            </a:r>
            <a:endParaRPr lang="en-US" altLang="zh-CN" sz="3200">
              <a:solidFill>
                <a:schemeClr val="bg1"/>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89915" y="203835"/>
            <a:ext cx="8577580" cy="523240"/>
          </a:xfrm>
        </p:spPr>
        <p:txBody>
          <a:bodyPr>
            <a:normAutofit/>
          </a:bodyPr>
          <a:p>
            <a:pPr algn="ctr"/>
            <a:r>
              <a:rPr lang="zh-CN" altLang="en-US"/>
              <a:t>教育部教育考试院：</a:t>
            </a:r>
            <a:r>
              <a:t>高考英语全国卷</a:t>
            </a:r>
            <a:r>
              <a:t>试题分析</a:t>
            </a:r>
          </a:p>
        </p:txBody>
      </p:sp>
      <p:sp>
        <p:nvSpPr>
          <p:cNvPr id="5" name="文本框 4"/>
          <p:cNvSpPr txBox="1"/>
          <p:nvPr>
            <p:custDataLst>
              <p:tags r:id="rId1"/>
            </p:custDataLst>
          </p:nvPr>
        </p:nvSpPr>
        <p:spPr>
          <a:xfrm>
            <a:off x="589915" y="1469390"/>
            <a:ext cx="5182235" cy="4920615"/>
          </a:xfrm>
          <a:prstGeom prst="rect">
            <a:avLst/>
          </a:prstGeom>
          <a:noFill/>
          <a:ln>
            <a:solidFill>
              <a:schemeClr val="bg1"/>
            </a:solidFill>
          </a:ln>
        </p:spPr>
        <p:txBody>
          <a:bodyPr wrap="square" rtlCol="0">
            <a:noAutofit/>
          </a:bodyPr>
          <a:p>
            <a:pPr>
              <a:lnSpc>
                <a:spcPct val="130000"/>
              </a:lnSpc>
            </a:pPr>
            <a:r>
              <a:rPr lang="en-US" altLang="zh-CN" sz="2800">
                <a:solidFill>
                  <a:schemeClr val="bg1"/>
                </a:solidFill>
                <a:latin typeface="楷体" panose="02010609060101010101" charset="-122"/>
                <a:ea typeface="楷体" panose="02010609060101010101" charset="-122"/>
                <a:cs typeface="楷体" panose="02010609060101010101" charset="-122"/>
                <a:sym typeface="+mn-ea"/>
              </a:rPr>
              <a:t>1.</a:t>
            </a:r>
            <a:r>
              <a:rPr sz="2400" b="1">
                <a:solidFill>
                  <a:schemeClr val="bg1"/>
                </a:solidFill>
                <a:latin typeface="楷体" panose="02010609060101010101" charset="-122"/>
                <a:ea typeface="楷体" panose="02010609060101010101" charset="-122"/>
                <a:cs typeface="楷体" panose="02010609060101010101" charset="-122"/>
                <a:sym typeface="+mn-ea"/>
              </a:rPr>
              <a:t>落实</a:t>
            </a:r>
            <a:r>
              <a:rPr sz="2400" b="1">
                <a:solidFill>
                  <a:schemeClr val="tx1"/>
                </a:solidFill>
                <a:highlight>
                  <a:srgbClr val="00FFFF"/>
                </a:highlight>
                <a:latin typeface="楷体" panose="02010609060101010101" charset="-122"/>
                <a:ea typeface="楷体" panose="02010609060101010101" charset="-122"/>
                <a:cs typeface="楷体" panose="02010609060101010101" charset="-122"/>
                <a:sym typeface="+mn-ea"/>
              </a:rPr>
              <a:t>立德树人</a:t>
            </a:r>
            <a:r>
              <a:rPr sz="2400" b="1">
                <a:solidFill>
                  <a:schemeClr val="bg1"/>
                </a:solidFill>
                <a:latin typeface="楷体" panose="02010609060101010101" charset="-122"/>
                <a:ea typeface="楷体" panose="02010609060101010101" charset="-122"/>
                <a:cs typeface="楷体" panose="02010609060101010101" charset="-122"/>
                <a:sym typeface="+mn-ea"/>
              </a:rPr>
              <a:t>，强化高考育人</a:t>
            </a:r>
            <a:r>
              <a:rPr lang="zh-CN" sz="2400" b="1">
                <a:solidFill>
                  <a:schemeClr val="bg1"/>
                </a:solidFill>
                <a:latin typeface="楷体" panose="02010609060101010101" charset="-122"/>
                <a:ea typeface="楷体" panose="02010609060101010101" charset="-122"/>
                <a:cs typeface="楷体" panose="02010609060101010101" charset="-122"/>
                <a:sym typeface="+mn-ea"/>
              </a:rPr>
              <a:t>导向</a:t>
            </a:r>
            <a:endParaRPr sz="2400" b="1">
              <a:latin typeface="楷体" panose="02010609060101010101" charset="-122"/>
              <a:ea typeface="楷体" panose="02010609060101010101" charset="-122"/>
              <a:cs typeface="楷体" panose="02010609060101010101" charset="-122"/>
              <a:sym typeface="+mn-ea"/>
            </a:endParaRPr>
          </a:p>
          <a:p>
            <a:pPr>
              <a:lnSpc>
                <a:spcPct val="130000"/>
              </a:lnSpc>
            </a:pPr>
            <a:r>
              <a:rPr lang="en-US" altLang="zh-CN" sz="2400">
                <a:solidFill>
                  <a:schemeClr val="bg1"/>
                </a:solidFill>
                <a:latin typeface="楷体" panose="02010609060101010101" charset="-122"/>
                <a:ea typeface="楷体" panose="02010609060101010101" charset="-122"/>
                <a:cs typeface="楷体" panose="02010609060101010101" charset="-122"/>
                <a:sym typeface="+mn-ea"/>
              </a:rPr>
              <a:t>  </a:t>
            </a:r>
            <a:r>
              <a:rPr lang="zh-CN" altLang="en-US">
                <a:solidFill>
                  <a:schemeClr val="bg1"/>
                </a:solidFill>
                <a:latin typeface="楷体" panose="02010609060101010101" charset="-122"/>
                <a:ea typeface="楷体" panose="02010609060101010101" charset="-122"/>
                <a:cs typeface="楷体" panose="02010609060101010101" charset="-122"/>
                <a:sym typeface="+mn-ea"/>
              </a:rPr>
              <a:t>涵养家国情怀，坚定文化</a:t>
            </a:r>
            <a:r>
              <a:rPr lang="zh-CN" altLang="en-US">
                <a:solidFill>
                  <a:schemeClr val="bg1"/>
                </a:solidFill>
                <a:latin typeface="楷体" panose="02010609060101010101" charset="-122"/>
                <a:ea typeface="楷体" panose="02010609060101010101" charset="-122"/>
                <a:cs typeface="楷体" panose="02010609060101010101" charset="-122"/>
                <a:sym typeface="+mn-ea"/>
              </a:rPr>
              <a:t>自信</a:t>
            </a:r>
            <a:endParaRPr lang="zh-CN" altLang="en-US">
              <a:solidFill>
                <a:schemeClr val="bg1"/>
              </a:solidFill>
              <a:latin typeface="楷体" panose="02010609060101010101" charset="-122"/>
              <a:ea typeface="楷体" panose="02010609060101010101" charset="-122"/>
              <a:cs typeface="楷体" panose="02010609060101010101" charset="-122"/>
              <a:sym typeface="+mn-ea"/>
            </a:endParaRPr>
          </a:p>
          <a:p>
            <a:pPr>
              <a:lnSpc>
                <a:spcPct val="130000"/>
              </a:lnSpc>
            </a:pPr>
            <a:r>
              <a:rPr lang="en-US" altLang="zh-CN">
                <a:solidFill>
                  <a:schemeClr val="bg1"/>
                </a:solidFill>
                <a:latin typeface="楷体" panose="02010609060101010101" charset="-122"/>
                <a:ea typeface="楷体" panose="02010609060101010101" charset="-122"/>
                <a:cs typeface="楷体" panose="02010609060101010101" charset="-122"/>
                <a:sym typeface="+mn-ea"/>
              </a:rPr>
              <a:t>   </a:t>
            </a:r>
            <a:r>
              <a:rPr lang="zh-CN" altLang="en-US">
                <a:solidFill>
                  <a:schemeClr val="bg1"/>
                </a:solidFill>
                <a:latin typeface="楷体" panose="02010609060101010101" charset="-122"/>
                <a:ea typeface="楷体" panose="02010609060101010101" charset="-122"/>
                <a:cs typeface="楷体" panose="02010609060101010101" charset="-122"/>
                <a:sym typeface="+mn-ea"/>
              </a:rPr>
              <a:t>关注全球议题，拓展国际视野</a:t>
            </a:r>
            <a:endParaRPr lang="en-US" altLang="zh-CN">
              <a:solidFill>
                <a:schemeClr val="bg1"/>
              </a:solidFill>
              <a:latin typeface="楷体" panose="02010609060101010101" charset="-122"/>
              <a:ea typeface="楷体" panose="02010609060101010101" charset="-122"/>
              <a:cs typeface="楷体" panose="02010609060101010101" charset="-122"/>
              <a:sym typeface="+mn-ea"/>
            </a:endParaRPr>
          </a:p>
          <a:p>
            <a:pPr>
              <a:lnSpc>
                <a:spcPct val="130000"/>
              </a:lnSpc>
            </a:pPr>
            <a:r>
              <a:rPr lang="en-US" altLang="zh-CN" sz="1800">
                <a:solidFill>
                  <a:schemeClr val="bg1"/>
                </a:solidFill>
                <a:latin typeface="楷体" panose="02010609060101010101" charset="-122"/>
                <a:ea typeface="楷体" panose="02010609060101010101" charset="-122"/>
                <a:cs typeface="楷体" panose="02010609060101010101" charset="-122"/>
                <a:sym typeface="+mn-ea"/>
              </a:rPr>
              <a:t>   </a:t>
            </a:r>
            <a:r>
              <a:rPr lang="zh-CN" altLang="en-US" sz="1800">
                <a:solidFill>
                  <a:schemeClr val="bg1"/>
                </a:solidFill>
                <a:latin typeface="楷体" panose="02010609060101010101" charset="-122"/>
                <a:ea typeface="楷体" panose="02010609060101010101" charset="-122"/>
                <a:cs typeface="楷体" panose="02010609060101010101" charset="-122"/>
                <a:sym typeface="+mn-ea"/>
              </a:rPr>
              <a:t>培养道德品格</a:t>
            </a:r>
            <a:r>
              <a:rPr lang="en-US" altLang="zh-CN" sz="1800">
                <a:solidFill>
                  <a:schemeClr val="bg1"/>
                </a:solidFill>
                <a:latin typeface="楷体" panose="02010609060101010101" charset="-122"/>
                <a:ea typeface="楷体" panose="02010609060101010101" charset="-122"/>
                <a:cs typeface="楷体" panose="02010609060101010101" charset="-122"/>
                <a:sym typeface="+mn-ea"/>
              </a:rPr>
              <a:t>，</a:t>
            </a:r>
            <a:r>
              <a:rPr lang="zh-CN" altLang="en-US" sz="1800">
                <a:solidFill>
                  <a:schemeClr val="bg1"/>
                </a:solidFill>
                <a:latin typeface="楷体" panose="02010609060101010101" charset="-122"/>
                <a:ea typeface="楷体" panose="02010609060101010101" charset="-122"/>
                <a:cs typeface="楷体" panose="02010609060101010101" charset="-122"/>
                <a:sym typeface="+mn-ea"/>
              </a:rPr>
              <a:t>启迪生命成长</a:t>
            </a:r>
            <a:endParaRPr lang="zh-CN" altLang="en-US" sz="1800">
              <a:solidFill>
                <a:schemeClr val="bg1"/>
              </a:solidFill>
              <a:latin typeface="楷体" panose="02010609060101010101" charset="-122"/>
              <a:ea typeface="楷体" panose="02010609060101010101" charset="-122"/>
              <a:cs typeface="楷体" panose="02010609060101010101" charset="-122"/>
              <a:sym typeface="+mn-ea"/>
            </a:endParaRPr>
          </a:p>
          <a:p>
            <a:pPr>
              <a:lnSpc>
                <a:spcPct val="130000"/>
              </a:lnSpc>
            </a:pPr>
            <a:r>
              <a:rPr lang="zh-CN" altLang="en-US" sz="1800">
                <a:solidFill>
                  <a:schemeClr val="bg1"/>
                </a:solidFill>
                <a:latin typeface="楷体" panose="02010609060101010101" charset="-122"/>
                <a:ea typeface="楷体" panose="02010609060101010101" charset="-122"/>
                <a:cs typeface="楷体" panose="02010609060101010101" charset="-122"/>
                <a:sym typeface="+mn-ea"/>
              </a:rPr>
              <a:t> </a:t>
            </a:r>
            <a:r>
              <a:rPr lang="en-US" altLang="zh-CN" sz="1800">
                <a:solidFill>
                  <a:schemeClr val="bg1"/>
                </a:solidFill>
                <a:latin typeface="楷体" panose="02010609060101010101" charset="-122"/>
                <a:ea typeface="楷体" panose="02010609060101010101" charset="-122"/>
                <a:cs typeface="楷体" panose="02010609060101010101" charset="-122"/>
                <a:sym typeface="+mn-ea"/>
              </a:rPr>
              <a:t>  </a:t>
            </a:r>
            <a:r>
              <a:rPr lang="zh-CN" altLang="en-US" sz="1800">
                <a:solidFill>
                  <a:schemeClr val="bg1"/>
                </a:solidFill>
                <a:latin typeface="楷体" panose="02010609060101010101" charset="-122"/>
                <a:ea typeface="楷体" panose="02010609060101010101" charset="-122"/>
                <a:cs typeface="楷体" panose="02010609060101010101" charset="-122"/>
                <a:sym typeface="+mn-ea"/>
              </a:rPr>
              <a:t>倡导五育并举，促进全面发展</a:t>
            </a:r>
            <a:r>
              <a:rPr lang="en-US" altLang="zh-CN" sz="1800">
                <a:solidFill>
                  <a:schemeClr val="bg1"/>
                </a:solidFill>
                <a:latin typeface="楷体" panose="02010609060101010101" charset="-122"/>
                <a:ea typeface="楷体" panose="02010609060101010101" charset="-122"/>
                <a:cs typeface="楷体" panose="02010609060101010101" charset="-122"/>
                <a:sym typeface="+mn-ea"/>
              </a:rPr>
              <a:t>	</a:t>
            </a:r>
            <a:endParaRPr lang="zh-CN" altLang="en-US" sz="2400">
              <a:solidFill>
                <a:schemeClr val="bg1"/>
              </a:solidFill>
              <a:latin typeface="楷体" panose="02010609060101010101" charset="-122"/>
              <a:ea typeface="楷体" panose="02010609060101010101" charset="-122"/>
              <a:cs typeface="楷体" panose="02010609060101010101" charset="-122"/>
              <a:sym typeface="+mn-ea"/>
            </a:endParaRPr>
          </a:p>
          <a:p>
            <a:pPr>
              <a:lnSpc>
                <a:spcPct val="130000"/>
              </a:lnSpc>
            </a:pPr>
            <a:r>
              <a:rPr lang="en-US" altLang="zh-CN" sz="2800">
                <a:solidFill>
                  <a:schemeClr val="bg1"/>
                </a:solidFill>
                <a:latin typeface="楷体" panose="02010609060101010101" charset="-122"/>
                <a:ea typeface="楷体" panose="02010609060101010101" charset="-122"/>
                <a:cs typeface="楷体" panose="02010609060101010101" charset="-122"/>
                <a:sym typeface="+mn-ea"/>
              </a:rPr>
              <a:t>2.</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注重考查基础，促进思维品质发展</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 </a:t>
            </a:r>
            <a:endParaRPr lang="en-US" altLang="zh-CN" sz="2400" b="1">
              <a:solidFill>
                <a:schemeClr val="bg1"/>
              </a:solidFill>
              <a:latin typeface="楷体" panose="02010609060101010101" charset="-122"/>
              <a:ea typeface="楷体" panose="02010609060101010101" charset="-122"/>
              <a:cs typeface="楷体" panose="02010609060101010101" charset="-122"/>
              <a:sym typeface="+mn-ea"/>
            </a:endParaRPr>
          </a:p>
          <a:p>
            <a:pPr>
              <a:lnSpc>
                <a:spcPct val="130000"/>
              </a:lnSpc>
            </a:pP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  </a:t>
            </a:r>
            <a:r>
              <a:rPr lang="zh-CN" altLang="en-US">
                <a:solidFill>
                  <a:schemeClr val="bg1"/>
                </a:solidFill>
                <a:latin typeface="楷体" panose="02010609060101010101" charset="-122"/>
                <a:ea typeface="楷体" panose="02010609060101010101" charset="-122"/>
                <a:cs typeface="楷体" panose="02010609060101010101" charset="-122"/>
                <a:sym typeface="+mn-ea"/>
              </a:rPr>
              <a:t>依据课程标准，注重考查基础知识和基本</a:t>
            </a:r>
            <a:r>
              <a:rPr lang="zh-CN" altLang="en-US">
                <a:solidFill>
                  <a:schemeClr val="bg1"/>
                </a:solidFill>
                <a:latin typeface="楷体" panose="02010609060101010101" charset="-122"/>
                <a:ea typeface="楷体" panose="02010609060101010101" charset="-122"/>
                <a:cs typeface="楷体" panose="02010609060101010101" charset="-122"/>
                <a:sym typeface="+mn-ea"/>
              </a:rPr>
              <a:t>技能</a:t>
            </a:r>
            <a:endParaRPr lang="zh-CN" altLang="en-US">
              <a:solidFill>
                <a:schemeClr val="bg1"/>
              </a:solidFill>
              <a:latin typeface="楷体" panose="02010609060101010101" charset="-122"/>
              <a:ea typeface="楷体" panose="02010609060101010101" charset="-122"/>
              <a:cs typeface="楷体" panose="02010609060101010101" charset="-122"/>
              <a:sym typeface="+mn-ea"/>
            </a:endParaRPr>
          </a:p>
          <a:p>
            <a:pPr>
              <a:lnSpc>
                <a:spcPct val="130000"/>
              </a:lnSpc>
            </a:pPr>
            <a:r>
              <a:rPr lang="zh-CN" altLang="en-US">
                <a:solidFill>
                  <a:schemeClr val="bg1"/>
                </a:solidFill>
                <a:latin typeface="楷体" panose="02010609060101010101" charset="-122"/>
                <a:ea typeface="楷体" panose="02010609060101010101" charset="-122"/>
                <a:cs typeface="楷体" panose="02010609060101010101" charset="-122"/>
                <a:sym typeface="+mn-ea"/>
              </a:rPr>
              <a:t> </a:t>
            </a:r>
            <a:r>
              <a:rPr lang="en-US" altLang="zh-CN">
                <a:solidFill>
                  <a:schemeClr val="bg1"/>
                </a:solidFill>
                <a:latin typeface="楷体" panose="02010609060101010101" charset="-122"/>
                <a:ea typeface="楷体" panose="02010609060101010101" charset="-122"/>
                <a:cs typeface="楷体" panose="02010609060101010101" charset="-122"/>
                <a:sym typeface="+mn-ea"/>
              </a:rPr>
              <a:t>  </a:t>
            </a:r>
            <a:r>
              <a:rPr lang="zh-CN" altLang="en-US">
                <a:solidFill>
                  <a:schemeClr val="bg1"/>
                </a:solidFill>
                <a:latin typeface="楷体" panose="02010609060101010101" charset="-122"/>
                <a:ea typeface="楷体" panose="02010609060101010101" charset="-122"/>
                <a:cs typeface="楷体" panose="02010609060101010101" charset="-122"/>
                <a:sym typeface="+mn-ea"/>
              </a:rPr>
              <a:t>创设情景设计，引导学生思维品质培养与</a:t>
            </a:r>
            <a:r>
              <a:rPr lang="zh-CN" altLang="en-US">
                <a:solidFill>
                  <a:schemeClr val="bg1"/>
                </a:solidFill>
                <a:latin typeface="楷体" panose="02010609060101010101" charset="-122"/>
                <a:ea typeface="楷体" panose="02010609060101010101" charset="-122"/>
                <a:cs typeface="楷体" panose="02010609060101010101" charset="-122"/>
                <a:sym typeface="+mn-ea"/>
              </a:rPr>
              <a:t>发展</a:t>
            </a:r>
            <a:endParaRPr lang="zh-CN" altLang="en-US">
              <a:solidFill>
                <a:schemeClr val="bg1"/>
              </a:solidFill>
              <a:latin typeface="楷体" panose="02010609060101010101" charset="-122"/>
              <a:ea typeface="楷体" panose="02010609060101010101" charset="-122"/>
              <a:cs typeface="楷体" panose="02010609060101010101" charset="-122"/>
              <a:sym typeface="+mn-ea"/>
            </a:endParaRPr>
          </a:p>
          <a:p>
            <a:pPr algn="l">
              <a:lnSpc>
                <a:spcPct val="130000"/>
              </a:lnSpc>
              <a:buClrTx/>
              <a:buSzTx/>
              <a:buFontTx/>
            </a:pP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 </a:t>
            </a:r>
            <a:endParaRPr lang="en-US" altLang="zh-CN" sz="2400" b="1">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6" name="文本框 5"/>
          <p:cNvSpPr txBox="1"/>
          <p:nvPr>
            <p:custDataLst>
              <p:tags r:id="rId2"/>
            </p:custDataLst>
          </p:nvPr>
        </p:nvSpPr>
        <p:spPr>
          <a:xfrm>
            <a:off x="2347691" y="867804"/>
            <a:ext cx="1314053" cy="460375"/>
          </a:xfrm>
          <a:prstGeom prst="rect">
            <a:avLst/>
          </a:prstGeom>
          <a:noFill/>
        </p:spPr>
        <p:txBody>
          <a:bodyPr wrap="square" rtlCol="0">
            <a:spAutoFit/>
          </a:bodyPr>
          <a:p>
            <a:pPr algn="ctr"/>
            <a:r>
              <a:rPr lang="en-US" altLang="zh-CN" sz="2400">
                <a:solidFill>
                  <a:schemeClr val="bg1"/>
                </a:solidFill>
              </a:rPr>
              <a:t>2025</a:t>
            </a:r>
            <a:endParaRPr lang="en-US" altLang="zh-CN" sz="2400">
              <a:solidFill>
                <a:schemeClr val="bg1"/>
              </a:solidFill>
            </a:endParaRPr>
          </a:p>
        </p:txBody>
      </p:sp>
      <p:sp>
        <p:nvSpPr>
          <p:cNvPr id="3" name="文本框 2"/>
          <p:cNvSpPr txBox="1"/>
          <p:nvPr>
            <p:custDataLst>
              <p:tags r:id="rId3"/>
            </p:custDataLst>
          </p:nvPr>
        </p:nvSpPr>
        <p:spPr>
          <a:xfrm>
            <a:off x="6008370" y="1469390"/>
            <a:ext cx="5868670" cy="4920615"/>
          </a:xfrm>
          <a:prstGeom prst="rect">
            <a:avLst/>
          </a:prstGeom>
          <a:noFill/>
          <a:ln>
            <a:solidFill>
              <a:schemeClr val="bg1"/>
            </a:solidFill>
          </a:ln>
        </p:spPr>
        <p:txBody>
          <a:bodyPr wrap="square" rtlCol="0">
            <a:noAutofit/>
          </a:bodyPr>
          <a:p>
            <a:pPr>
              <a:lnSpc>
                <a:spcPct val="130000"/>
              </a:lnSpc>
            </a:pPr>
            <a:r>
              <a:rPr lang="en-US" altLang="zh-CN" sz="2800">
                <a:solidFill>
                  <a:schemeClr val="bg1"/>
                </a:solidFill>
                <a:latin typeface="楷体" panose="02010609060101010101" charset="-122"/>
                <a:ea typeface="楷体" panose="02010609060101010101" charset="-122"/>
                <a:cs typeface="楷体" panose="02010609060101010101" charset="-122"/>
                <a:sym typeface="+mn-ea"/>
              </a:rPr>
              <a:t>1.</a:t>
            </a:r>
            <a:r>
              <a:rPr sz="2400" b="1">
                <a:solidFill>
                  <a:schemeClr val="bg1"/>
                </a:solidFill>
                <a:latin typeface="楷体" panose="02010609060101010101" charset="-122"/>
                <a:ea typeface="楷体" panose="02010609060101010101" charset="-122"/>
                <a:cs typeface="楷体" panose="02010609060101010101" charset="-122"/>
                <a:sym typeface="+mn-ea"/>
              </a:rPr>
              <a:t>聚焦</a:t>
            </a:r>
            <a:r>
              <a:rPr sz="2400" b="1">
                <a:solidFill>
                  <a:schemeClr val="tx1"/>
                </a:solidFill>
                <a:highlight>
                  <a:srgbClr val="00FFFF"/>
                </a:highlight>
                <a:latin typeface="楷体" panose="02010609060101010101" charset="-122"/>
                <a:ea typeface="楷体" panose="02010609060101010101" charset="-122"/>
                <a:cs typeface="楷体" panose="02010609060101010101" charset="-122"/>
                <a:sym typeface="+mn-ea"/>
              </a:rPr>
              <a:t>立德树人</a:t>
            </a:r>
            <a:r>
              <a:rPr sz="2400" b="1">
                <a:solidFill>
                  <a:schemeClr val="bg1"/>
                </a:solidFill>
                <a:latin typeface="楷体" panose="02010609060101010101" charset="-122"/>
                <a:ea typeface="楷体" panose="02010609060101010101" charset="-122"/>
                <a:cs typeface="楷体" panose="02010609060101010101" charset="-122"/>
                <a:sym typeface="+mn-ea"/>
              </a:rPr>
              <a:t>，强化高考育人功能</a:t>
            </a:r>
            <a:endParaRPr sz="2400" b="1">
              <a:latin typeface="楷体" panose="02010609060101010101" charset="-122"/>
              <a:ea typeface="楷体" panose="02010609060101010101" charset="-122"/>
              <a:cs typeface="楷体" panose="02010609060101010101" charset="-122"/>
              <a:sym typeface="+mn-ea"/>
            </a:endParaRPr>
          </a:p>
          <a:p>
            <a:pPr>
              <a:lnSpc>
                <a:spcPct val="130000"/>
              </a:lnSpc>
            </a:pPr>
            <a:r>
              <a:rPr lang="en-US" altLang="zh-CN" sz="2400">
                <a:solidFill>
                  <a:schemeClr val="bg1"/>
                </a:solidFill>
                <a:latin typeface="楷体" panose="02010609060101010101" charset="-122"/>
                <a:ea typeface="楷体" panose="02010609060101010101" charset="-122"/>
                <a:cs typeface="楷体" panose="02010609060101010101" charset="-122"/>
                <a:sym typeface="+mn-ea"/>
              </a:rPr>
              <a:t>  </a:t>
            </a:r>
            <a:r>
              <a:rPr lang="zh-CN" altLang="en-US" u="sng">
                <a:solidFill>
                  <a:schemeClr val="bg1"/>
                </a:solidFill>
                <a:latin typeface="楷体" panose="02010609060101010101" charset="-122"/>
                <a:ea typeface="楷体" panose="02010609060101010101" charset="-122"/>
                <a:cs typeface="楷体" panose="02010609060101010101" charset="-122"/>
                <a:sym typeface="+mn-ea"/>
              </a:rPr>
              <a:t>凸显文明互鉴</a:t>
            </a:r>
            <a:r>
              <a:rPr lang="zh-CN" altLang="en-US">
                <a:solidFill>
                  <a:schemeClr val="bg1"/>
                </a:solidFill>
                <a:latin typeface="楷体" panose="02010609060101010101" charset="-122"/>
                <a:ea typeface="楷体" panose="02010609060101010101" charset="-122"/>
                <a:cs typeface="楷体" panose="02010609060101010101" charset="-122"/>
                <a:sym typeface="+mn-ea"/>
              </a:rPr>
              <a:t>，培养中国情怀和国际视野</a:t>
            </a:r>
            <a:endParaRPr lang="zh-CN" altLang="en-US">
              <a:solidFill>
                <a:schemeClr val="bg1"/>
              </a:solidFill>
              <a:latin typeface="楷体" panose="02010609060101010101" charset="-122"/>
              <a:ea typeface="楷体" panose="02010609060101010101" charset="-122"/>
              <a:cs typeface="楷体" panose="02010609060101010101" charset="-122"/>
              <a:sym typeface="+mn-ea"/>
            </a:endParaRPr>
          </a:p>
          <a:p>
            <a:pPr>
              <a:lnSpc>
                <a:spcPct val="130000"/>
              </a:lnSpc>
            </a:pPr>
            <a:r>
              <a:rPr lang="en-US" altLang="zh-CN">
                <a:solidFill>
                  <a:schemeClr val="bg1"/>
                </a:solidFill>
                <a:latin typeface="楷体" panose="02010609060101010101" charset="-122"/>
                <a:ea typeface="楷体" panose="02010609060101010101" charset="-122"/>
                <a:cs typeface="楷体" panose="02010609060101010101" charset="-122"/>
                <a:sym typeface="+mn-ea"/>
              </a:rPr>
              <a:t>   注重以文化人，培育正确的世界观、人生观和价值观</a:t>
            </a:r>
            <a:endParaRPr lang="en-US" altLang="zh-CN">
              <a:solidFill>
                <a:schemeClr val="bg1"/>
              </a:solidFill>
              <a:latin typeface="楷体" panose="02010609060101010101" charset="-122"/>
              <a:ea typeface="楷体" panose="02010609060101010101" charset="-122"/>
              <a:cs typeface="楷体" panose="02010609060101010101" charset="-122"/>
              <a:sym typeface="+mn-ea"/>
            </a:endParaRPr>
          </a:p>
          <a:p>
            <a:pPr>
              <a:lnSpc>
                <a:spcPct val="130000"/>
              </a:lnSpc>
            </a:pPr>
            <a:r>
              <a:rPr lang="en-US" altLang="zh-CN" sz="1800">
                <a:solidFill>
                  <a:schemeClr val="bg1"/>
                </a:solidFill>
                <a:latin typeface="楷体" panose="02010609060101010101" charset="-122"/>
                <a:ea typeface="楷体" panose="02010609060101010101" charset="-122"/>
                <a:cs typeface="楷体" panose="02010609060101010101" charset="-122"/>
                <a:sym typeface="+mn-ea"/>
              </a:rPr>
              <a:t>   提倡五育并举，引导学生德智体美劳全面发展	</a:t>
            </a:r>
            <a:endParaRPr lang="zh-CN" altLang="en-US" sz="2400">
              <a:solidFill>
                <a:schemeClr val="bg1"/>
              </a:solidFill>
              <a:latin typeface="楷体" panose="02010609060101010101" charset="-122"/>
              <a:ea typeface="楷体" panose="02010609060101010101" charset="-122"/>
              <a:cs typeface="楷体" panose="02010609060101010101" charset="-122"/>
              <a:sym typeface="+mn-ea"/>
            </a:endParaRPr>
          </a:p>
          <a:p>
            <a:pPr>
              <a:lnSpc>
                <a:spcPct val="130000"/>
              </a:lnSpc>
            </a:pPr>
            <a:r>
              <a:rPr lang="en-US" altLang="zh-CN" sz="2800">
                <a:solidFill>
                  <a:schemeClr val="bg1"/>
                </a:solidFill>
                <a:latin typeface="楷体" panose="02010609060101010101" charset="-122"/>
                <a:ea typeface="楷体" panose="02010609060101010101" charset="-122"/>
                <a:cs typeface="楷体" panose="02010609060101010101" charset="-122"/>
                <a:sym typeface="+mn-ea"/>
              </a:rPr>
              <a:t>2.</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助力</a:t>
            </a:r>
            <a:r>
              <a:rPr lang="zh-CN" altLang="en-US" sz="2400" b="1">
                <a:solidFill>
                  <a:schemeClr val="accent1"/>
                </a:solidFill>
                <a:highlight>
                  <a:srgbClr val="FFFF00"/>
                </a:highlight>
                <a:latin typeface="楷体" panose="02010609060101010101" charset="-122"/>
                <a:ea typeface="楷体" panose="02010609060101010101" charset="-122"/>
                <a:cs typeface="楷体" panose="02010609060101010101" charset="-122"/>
                <a:sym typeface="+mn-ea"/>
              </a:rPr>
              <a:t>人才选拔</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培养，强化思维品质考查</a:t>
            </a: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 </a:t>
            </a:r>
            <a:endParaRPr lang="en-US" altLang="zh-CN" sz="2400" b="1">
              <a:solidFill>
                <a:schemeClr val="bg1"/>
              </a:solidFill>
              <a:latin typeface="楷体" panose="02010609060101010101" charset="-122"/>
              <a:ea typeface="楷体" panose="02010609060101010101" charset="-122"/>
              <a:cs typeface="楷体" panose="02010609060101010101" charset="-122"/>
              <a:sym typeface="+mn-ea"/>
            </a:endParaRPr>
          </a:p>
          <a:p>
            <a:pPr>
              <a:lnSpc>
                <a:spcPct val="130000"/>
              </a:lnSpc>
            </a:pPr>
            <a:r>
              <a:rPr lang="en-US" altLang="zh-CN" sz="2400" b="1">
                <a:solidFill>
                  <a:schemeClr val="bg1"/>
                </a:solidFill>
                <a:latin typeface="楷体" panose="02010609060101010101" charset="-122"/>
                <a:ea typeface="楷体" panose="02010609060101010101" charset="-122"/>
                <a:cs typeface="楷体" panose="02010609060101010101" charset="-122"/>
                <a:sym typeface="+mn-ea"/>
              </a:rPr>
              <a:t>  </a:t>
            </a:r>
            <a:r>
              <a:rPr lang="zh-CN" altLang="en-US">
                <a:solidFill>
                  <a:schemeClr val="bg1"/>
                </a:solidFill>
                <a:latin typeface="楷体" panose="02010609060101010101" charset="-122"/>
                <a:ea typeface="楷体" panose="02010609060101010101" charset="-122"/>
                <a:cs typeface="楷体" panose="02010609060101010101" charset="-122"/>
                <a:sym typeface="+mn-ea"/>
              </a:rPr>
              <a:t>考查关键能力，促进思维品质发展</a:t>
            </a:r>
            <a:endParaRPr lang="zh-CN" altLang="en-US">
              <a:solidFill>
                <a:schemeClr val="bg1"/>
              </a:solidFill>
              <a:latin typeface="楷体" panose="02010609060101010101" charset="-122"/>
              <a:ea typeface="楷体" panose="02010609060101010101" charset="-122"/>
              <a:cs typeface="楷体" panose="02010609060101010101" charset="-122"/>
              <a:sym typeface="+mn-ea"/>
            </a:endParaRPr>
          </a:p>
          <a:p>
            <a:pPr>
              <a:lnSpc>
                <a:spcPct val="130000"/>
              </a:lnSpc>
            </a:pPr>
            <a:r>
              <a:rPr lang="zh-CN" altLang="en-US">
                <a:solidFill>
                  <a:schemeClr val="bg1"/>
                </a:solidFill>
                <a:latin typeface="楷体" panose="02010609060101010101" charset="-122"/>
                <a:ea typeface="楷体" panose="02010609060101010101" charset="-122"/>
                <a:cs typeface="楷体" panose="02010609060101010101" charset="-122"/>
                <a:sym typeface="+mn-ea"/>
              </a:rPr>
              <a:t> </a:t>
            </a:r>
            <a:r>
              <a:rPr lang="en-US" altLang="zh-CN">
                <a:solidFill>
                  <a:schemeClr val="bg1"/>
                </a:solidFill>
                <a:latin typeface="楷体" panose="02010609060101010101" charset="-122"/>
                <a:ea typeface="楷体" panose="02010609060101010101" charset="-122"/>
                <a:cs typeface="楷体" panose="02010609060101010101" charset="-122"/>
                <a:sym typeface="+mn-ea"/>
              </a:rPr>
              <a:t>  </a:t>
            </a:r>
            <a:r>
              <a:rPr lang="zh-CN" altLang="en-US">
                <a:solidFill>
                  <a:schemeClr val="bg1"/>
                </a:solidFill>
                <a:latin typeface="楷体" panose="02010609060101010101" charset="-122"/>
                <a:ea typeface="楷体" panose="02010609060101010101" charset="-122"/>
                <a:cs typeface="楷体" panose="02010609060101010101" charset="-122"/>
                <a:sym typeface="+mn-ea"/>
              </a:rPr>
              <a:t>结合生活实际，强调学用融合互促</a:t>
            </a:r>
            <a:endParaRPr lang="zh-CN" altLang="en-US">
              <a:solidFill>
                <a:schemeClr val="bg1"/>
              </a:solidFill>
              <a:latin typeface="楷体" panose="02010609060101010101" charset="-122"/>
              <a:ea typeface="楷体" panose="02010609060101010101" charset="-122"/>
              <a:cs typeface="楷体" panose="02010609060101010101" charset="-122"/>
              <a:sym typeface="+mn-ea"/>
            </a:endParaRPr>
          </a:p>
          <a:p>
            <a:pPr algn="l">
              <a:lnSpc>
                <a:spcPct val="130000"/>
              </a:lnSpc>
              <a:buClrTx/>
              <a:buSzTx/>
              <a:buFontTx/>
            </a:pP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3.</a:t>
            </a:r>
            <a:r>
              <a:rPr lang="zh-CN" altLang="en-US" sz="2000" b="1">
                <a:solidFill>
                  <a:schemeClr val="bg1"/>
                </a:solidFill>
                <a:latin typeface="楷体" panose="02010609060101010101" charset="-122"/>
                <a:ea typeface="楷体" panose="02010609060101010101" charset="-122"/>
                <a:cs typeface="楷体" panose="02010609060101010101" charset="-122"/>
                <a:sym typeface="+mn-ea"/>
              </a:rPr>
              <a:t>发挥</a:t>
            </a:r>
            <a:r>
              <a:rPr lang="zh-CN" altLang="en-US" sz="2000" b="1">
                <a:solidFill>
                  <a:schemeClr val="accent1"/>
                </a:solidFill>
                <a:highlight>
                  <a:srgbClr val="00FF00"/>
                </a:highlight>
                <a:latin typeface="楷体" panose="02010609060101010101" charset="-122"/>
                <a:ea typeface="楷体" panose="02010609060101010101" charset="-122"/>
                <a:cs typeface="楷体" panose="02010609060101010101" charset="-122"/>
                <a:sym typeface="+mn-ea"/>
              </a:rPr>
              <a:t>正向引导</a:t>
            </a:r>
            <a:r>
              <a:rPr lang="zh-CN" altLang="en-US" sz="2000" b="1">
                <a:solidFill>
                  <a:schemeClr val="bg1"/>
                </a:solidFill>
                <a:latin typeface="楷体" panose="02010609060101010101" charset="-122"/>
                <a:ea typeface="楷体" panose="02010609060101010101" charset="-122"/>
                <a:cs typeface="楷体" panose="02010609060101010101" charset="-122"/>
                <a:sym typeface="+mn-ea"/>
              </a:rPr>
              <a:t>作用，推动高中</a:t>
            </a:r>
            <a:r>
              <a:rPr lang="zh-CN" altLang="en-US" sz="2000" b="1">
                <a:solidFill>
                  <a:schemeClr val="accent1"/>
                </a:solidFill>
                <a:highlight>
                  <a:srgbClr val="00FF00"/>
                </a:highlight>
                <a:latin typeface="楷体" panose="02010609060101010101" charset="-122"/>
                <a:ea typeface="楷体" panose="02010609060101010101" charset="-122"/>
                <a:cs typeface="楷体" panose="02010609060101010101" charset="-122"/>
                <a:sym typeface="+mn-ea"/>
              </a:rPr>
              <a:t>英语教学</a:t>
            </a:r>
            <a:r>
              <a:rPr lang="zh-CN" altLang="en-US" sz="2000" b="1">
                <a:solidFill>
                  <a:schemeClr val="bg1"/>
                </a:solidFill>
                <a:latin typeface="楷体" panose="02010609060101010101" charset="-122"/>
                <a:ea typeface="楷体" panose="02010609060101010101" charset="-122"/>
                <a:cs typeface="楷体" panose="02010609060101010101" charset="-122"/>
                <a:sym typeface="+mn-ea"/>
              </a:rPr>
              <a:t>提质增效</a:t>
            </a:r>
            <a:endParaRPr lang="zh-CN" altLang="en-US" sz="2000" b="1">
              <a:solidFill>
                <a:schemeClr val="bg1"/>
              </a:solidFill>
              <a:latin typeface="楷体" panose="02010609060101010101" charset="-122"/>
              <a:ea typeface="楷体" panose="02010609060101010101" charset="-122"/>
              <a:cs typeface="楷体" panose="02010609060101010101" charset="-122"/>
              <a:sym typeface="+mn-ea"/>
            </a:endParaRPr>
          </a:p>
          <a:p>
            <a:pPr algn="l">
              <a:lnSpc>
                <a:spcPct val="130000"/>
              </a:lnSpc>
              <a:buClrTx/>
              <a:buSzTx/>
              <a:buFontTx/>
            </a:pPr>
            <a:r>
              <a:rPr lang="en-US" altLang="zh-CN" sz="1800">
                <a:solidFill>
                  <a:schemeClr val="bg1"/>
                </a:solidFill>
                <a:latin typeface="楷体" panose="02010609060101010101" charset="-122"/>
                <a:ea typeface="楷体" panose="02010609060101010101" charset="-122"/>
                <a:cs typeface="楷体" panose="02010609060101010101" charset="-122"/>
                <a:sym typeface="+mn-ea"/>
              </a:rPr>
              <a:t>  </a:t>
            </a:r>
            <a:r>
              <a:rPr lang="zh-CN" altLang="en-US" sz="1800">
                <a:solidFill>
                  <a:schemeClr val="bg1"/>
                </a:solidFill>
                <a:latin typeface="楷体" panose="02010609060101010101" charset="-122"/>
                <a:ea typeface="楷体" panose="02010609060101010101" charset="-122"/>
                <a:cs typeface="楷体" panose="02010609060101010101" charset="-122"/>
                <a:sym typeface="+mn-ea"/>
              </a:rPr>
              <a:t>深化基础性，夯实语言能力基础</a:t>
            </a:r>
            <a:endParaRPr lang="zh-CN" altLang="en-US" sz="1800">
              <a:solidFill>
                <a:schemeClr val="bg1"/>
              </a:solidFill>
              <a:latin typeface="楷体" panose="02010609060101010101" charset="-122"/>
              <a:ea typeface="楷体" panose="02010609060101010101" charset="-122"/>
              <a:cs typeface="楷体" panose="02010609060101010101" charset="-122"/>
              <a:sym typeface="+mn-ea"/>
            </a:endParaRPr>
          </a:p>
          <a:p>
            <a:pPr algn="l">
              <a:lnSpc>
                <a:spcPct val="130000"/>
              </a:lnSpc>
              <a:buClrTx/>
              <a:buSzTx/>
              <a:buFontTx/>
            </a:pPr>
            <a:r>
              <a:rPr lang="zh-CN" altLang="en-US" sz="1800">
                <a:solidFill>
                  <a:schemeClr val="bg1"/>
                </a:solidFill>
                <a:latin typeface="楷体" panose="02010609060101010101" charset="-122"/>
                <a:ea typeface="楷体" panose="02010609060101010101" charset="-122"/>
                <a:cs typeface="楷体" panose="02010609060101010101" charset="-122"/>
                <a:sym typeface="+mn-ea"/>
              </a:rPr>
              <a:t> </a:t>
            </a:r>
            <a:r>
              <a:rPr lang="en-US" altLang="zh-CN" sz="1800">
                <a:solidFill>
                  <a:schemeClr val="bg1"/>
                </a:solidFill>
                <a:latin typeface="楷体" panose="02010609060101010101" charset="-122"/>
                <a:ea typeface="楷体" panose="02010609060101010101" charset="-122"/>
                <a:cs typeface="楷体" panose="02010609060101010101" charset="-122"/>
                <a:sym typeface="+mn-ea"/>
              </a:rPr>
              <a:t> </a:t>
            </a:r>
            <a:r>
              <a:rPr lang="zh-CN" altLang="en-US" sz="1800">
                <a:solidFill>
                  <a:schemeClr val="bg1"/>
                </a:solidFill>
                <a:latin typeface="楷体" panose="02010609060101010101" charset="-122"/>
                <a:ea typeface="楷体" panose="02010609060101010101" charset="-122"/>
                <a:cs typeface="楷体" panose="02010609060101010101" charset="-122"/>
                <a:sym typeface="+mn-ea"/>
              </a:rPr>
              <a:t>强调综合性，提升语言运用能力</a:t>
            </a:r>
            <a:endParaRPr lang="zh-CN" altLang="en-US" sz="320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custDataLst>
              <p:tags r:id="rId4"/>
            </p:custDataLst>
          </p:nvPr>
        </p:nvSpPr>
        <p:spPr>
          <a:xfrm>
            <a:off x="8216361" y="841769"/>
            <a:ext cx="1314053" cy="460375"/>
          </a:xfrm>
          <a:prstGeom prst="rect">
            <a:avLst/>
          </a:prstGeom>
          <a:noFill/>
        </p:spPr>
        <p:txBody>
          <a:bodyPr wrap="square" rtlCol="0">
            <a:spAutoFit/>
          </a:bodyPr>
          <a:p>
            <a:pPr algn="ctr"/>
            <a:r>
              <a:rPr lang="en-US" altLang="zh-CN" sz="2400">
                <a:solidFill>
                  <a:schemeClr val="bg1"/>
                </a:solidFill>
              </a:rPr>
              <a:t>2024</a:t>
            </a:r>
            <a:endParaRPr lang="en-US" altLang="zh-CN" sz="2400">
              <a:solidFill>
                <a:schemeClr val="bg1"/>
              </a:solidFill>
            </a:endParaRPr>
          </a:p>
        </p:txBody>
      </p:sp>
      <p:sp>
        <p:nvSpPr>
          <p:cNvPr id="7" name="矩形 6"/>
          <p:cNvSpPr/>
          <p:nvPr/>
        </p:nvSpPr>
        <p:spPr>
          <a:xfrm>
            <a:off x="3137535" y="3782060"/>
            <a:ext cx="2491105" cy="376555"/>
          </a:xfrm>
          <a:prstGeom prst="rect">
            <a:avLst/>
          </a:prstGeom>
          <a:noFill/>
          <a:ln w="7302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105900" y="3324860"/>
            <a:ext cx="2475865" cy="457200"/>
          </a:xfrm>
          <a:prstGeom prst="rect">
            <a:avLst/>
          </a:prstGeom>
          <a:noFill/>
          <a:ln w="7302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589915" y="1530350"/>
          <a:ext cx="11011535" cy="6380480"/>
        </p:xfrm>
        <a:graphic>
          <a:graphicData uri="http://schemas.openxmlformats.org/drawingml/2006/table">
            <a:tbl>
              <a:tblPr firstRow="1" bandRow="1">
                <a:tableStyleId>{5C22544A-7EE6-4342-B048-85BDC9FD1C3A}</a:tableStyleId>
              </a:tblPr>
              <a:tblGrid>
                <a:gridCol w="746760"/>
                <a:gridCol w="1254125"/>
                <a:gridCol w="4454525"/>
                <a:gridCol w="1426845"/>
                <a:gridCol w="3129280"/>
              </a:tblGrid>
              <a:tr h="417830">
                <a:tc>
                  <a:txBody>
                    <a:bodyPr/>
                    <a:p>
                      <a:pPr algn="ctr">
                        <a:lnSpc>
                          <a:spcPct val="100000"/>
                        </a:lnSpc>
                        <a:buNone/>
                      </a:pPr>
                      <a:r>
                        <a:rPr lang="zh-CN" altLang="en-US">
                          <a:latin typeface="Times New Roman" panose="02020603050405020304" charset="0"/>
                          <a:ea typeface="楷体" panose="02010609060101010101" charset="-122"/>
                        </a:rPr>
                        <a:t>篇目</a:t>
                      </a:r>
                      <a:endParaRPr lang="zh-CN" altLang="en-US">
                        <a:latin typeface="Times New Roman" panose="02020603050405020304" charset="0"/>
                        <a:ea typeface="楷体" panose="02010609060101010101" charset="-122"/>
                      </a:endParaRPr>
                    </a:p>
                  </a:txBody>
                  <a:tcPr anchor="ctr" anchorCtr="0"/>
                </a:tc>
                <a:tc>
                  <a:txBody>
                    <a:bodyPr/>
                    <a:p>
                      <a:pPr algn="ctr">
                        <a:lnSpc>
                          <a:spcPct val="100000"/>
                        </a:lnSpc>
                        <a:buNone/>
                      </a:pPr>
                      <a:r>
                        <a:rPr lang="zh-CN" altLang="en-US" sz="1800">
                          <a:latin typeface="Times New Roman" panose="02020603050405020304" charset="0"/>
                          <a:ea typeface="楷体" panose="02010609060101010101" charset="-122"/>
                          <a:sym typeface="+mn-ea"/>
                        </a:rPr>
                        <a:t>体裁</a:t>
                      </a:r>
                      <a:endParaRPr lang="zh-CN" altLang="en-US" sz="1800">
                        <a:latin typeface="Times New Roman" panose="02020603050405020304" charset="0"/>
                        <a:ea typeface="楷体" panose="02010609060101010101" charset="-122"/>
                        <a:sym typeface="+mn-ea"/>
                      </a:endParaRPr>
                    </a:p>
                  </a:txBody>
                  <a:tcPr anchor="ctr" anchorCtr="0"/>
                </a:tc>
                <a:tc>
                  <a:txBody>
                    <a:bodyPr/>
                    <a:p>
                      <a:pPr algn="ctr">
                        <a:lnSpc>
                          <a:spcPct val="100000"/>
                        </a:lnSpc>
                        <a:buNone/>
                      </a:pPr>
                      <a:r>
                        <a:rPr lang="zh-CN" altLang="en-US" sz="1800">
                          <a:latin typeface="Times New Roman" panose="02020603050405020304" charset="0"/>
                          <a:ea typeface="楷体" panose="02010609060101010101" charset="-122"/>
                          <a:sym typeface="+mn-ea"/>
                        </a:rPr>
                        <a:t>题材</a:t>
                      </a:r>
                      <a:endParaRPr lang="zh-CN" altLang="en-US" sz="1800">
                        <a:latin typeface="Times New Roman" panose="02020603050405020304" charset="0"/>
                        <a:ea typeface="楷体" panose="02010609060101010101" charset="-122"/>
                        <a:sym typeface="+mn-ea"/>
                      </a:endParaRPr>
                    </a:p>
                  </a:txBody>
                  <a:tcPr anchor="ctr" anchorCtr="0"/>
                </a:tc>
                <a:tc>
                  <a:txBody>
                    <a:bodyPr/>
                    <a:p>
                      <a:pPr algn="ctr">
                        <a:lnSpc>
                          <a:spcPct val="100000"/>
                        </a:lnSpc>
                        <a:buNone/>
                      </a:pPr>
                      <a:r>
                        <a:rPr lang="zh-CN" altLang="en-US">
                          <a:latin typeface="Times New Roman" panose="02020603050405020304" charset="0"/>
                          <a:ea typeface="楷体" panose="02010609060101010101" charset="-122"/>
                        </a:rPr>
                        <a:t>主题语境</a:t>
                      </a:r>
                      <a:endParaRPr lang="zh-CN" altLang="en-US">
                        <a:latin typeface="Times New Roman" panose="02020603050405020304" charset="0"/>
                        <a:ea typeface="楷体" panose="02010609060101010101" charset="-122"/>
                      </a:endParaRPr>
                    </a:p>
                  </a:txBody>
                  <a:tcPr anchor="ctr" anchorCtr="0"/>
                </a:tc>
                <a:tc>
                  <a:txBody>
                    <a:bodyPr/>
                    <a:p>
                      <a:pPr algn="ctr">
                        <a:lnSpc>
                          <a:spcPct val="100000"/>
                        </a:lnSpc>
                        <a:buNone/>
                      </a:pPr>
                      <a:r>
                        <a:rPr lang="zh-CN" altLang="en-US" sz="1800">
                          <a:latin typeface="楷体" panose="02010609060101010101" charset="-122"/>
                          <a:ea typeface="楷体" panose="02010609060101010101" charset="-122"/>
                          <a:cs typeface="楷体" panose="02010609060101010101" charset="-122"/>
                          <a:sym typeface="+mn-ea"/>
                        </a:rPr>
                        <a:t>育人价值</a:t>
                      </a:r>
                      <a:endParaRPr lang="zh-CN" altLang="en-US">
                        <a:latin typeface="Times New Roman" panose="02020603050405020304" charset="0"/>
                        <a:ea typeface="楷体" panose="02010609060101010101" charset="-122"/>
                      </a:endParaRPr>
                    </a:p>
                  </a:txBody>
                  <a:tcPr anchor="ctr" anchorCtr="0"/>
                </a:tc>
              </a:tr>
              <a:tr h="858520">
                <a:tc>
                  <a:txBody>
                    <a:bodyPr/>
                    <a:p>
                      <a:pPr algn="ctr">
                        <a:lnSpc>
                          <a:spcPct val="100000"/>
                        </a:lnSpc>
                        <a:buNone/>
                      </a:pPr>
                      <a:r>
                        <a:rPr lang="en-US" altLang="zh-CN">
                          <a:latin typeface="Times New Roman" panose="02020603050405020304" charset="0"/>
                          <a:ea typeface="楷体" panose="02010609060101010101" charset="-122"/>
                          <a:cs typeface="Times New Roman" panose="02020603050405020304" charset="0"/>
                        </a:rPr>
                        <a:t>A</a:t>
                      </a:r>
                      <a:endParaRPr lang="en-US" altLang="zh-CN">
                        <a:latin typeface="Times New Roman" panose="02020603050405020304" charset="0"/>
                        <a:ea typeface="楷体" panose="02010609060101010101" charset="-122"/>
                        <a:cs typeface="Times New Roman" panose="02020603050405020304" charset="0"/>
                      </a:endParaRPr>
                    </a:p>
                  </a:txBody>
                  <a:tcPr anchor="ctr" anchorCtr="0"/>
                </a:tc>
                <a:tc>
                  <a:txBody>
                    <a:bodyPr/>
                    <a:p>
                      <a:pPr algn="ctr">
                        <a:lnSpc>
                          <a:spcPct val="190000"/>
                        </a:lnSpc>
                        <a:buNone/>
                      </a:pPr>
                      <a:r>
                        <a:rPr lang="zh-CN" altLang="en-US" sz="2400">
                          <a:latin typeface="Times New Roman" panose="02020603050405020304" charset="0"/>
                          <a:ea typeface="楷体" panose="02010609060101010101" charset="-122"/>
                          <a:cs typeface="Times New Roman" panose="02020603050405020304" charset="0"/>
                        </a:rPr>
                        <a:t>应用文</a:t>
                      </a:r>
                      <a:endParaRPr lang="zh-CN" altLang="en-US" sz="2400">
                        <a:latin typeface="Times New Roman" panose="02020603050405020304" charset="0"/>
                        <a:ea typeface="楷体" panose="02010609060101010101" charset="-122"/>
                        <a:cs typeface="Times New Roman" panose="02020603050405020304" charset="0"/>
                      </a:endParaRPr>
                    </a:p>
                  </a:txBody>
                  <a:tcPr/>
                </a:tc>
                <a:tc>
                  <a:txBody>
                    <a:bodyPr/>
                    <a:p>
                      <a:pPr algn="l">
                        <a:lnSpc>
                          <a:spcPct val="100000"/>
                        </a:lnSpc>
                        <a:buClrTx/>
                        <a:buSzTx/>
                        <a:buFontTx/>
                      </a:pPr>
                      <a:r>
                        <a:rPr lang="zh-CN" altLang="en-US" sz="2400" b="1" i="0">
                          <a:latin typeface="Times New Roman" panose="02020603050405020304" charset="0"/>
                          <a:ea typeface="楷体" panose="02010609060101010101" charset="-122"/>
                          <a:cs typeface="Times New Roman" panose="02020603050405020304" charset="0"/>
                        </a:rPr>
                        <a:t>旅游文化</a:t>
                      </a:r>
                      <a:r>
                        <a:rPr lang="zh-CN" altLang="en-US" sz="2000" b="0" i="0">
                          <a:latin typeface="Times New Roman" panose="02020603050405020304" charset="0"/>
                          <a:ea typeface="楷体" panose="02010609060101010101" charset="-122"/>
                          <a:cs typeface="Times New Roman" panose="02020603050405020304" charset="0"/>
                        </a:rPr>
                        <a:t>：英国四个集镇的特色景点与活动</a:t>
                      </a:r>
                      <a:endParaRPr lang="zh-CN" altLang="en-US" sz="2000" b="0" i="0">
                        <a:latin typeface="Times New Roman" panose="02020603050405020304" charset="0"/>
                        <a:ea typeface="楷体" panose="02010609060101010101" charset="-122"/>
                        <a:cs typeface="Times New Roman" panose="02020603050405020304" charset="0"/>
                      </a:endParaRPr>
                    </a:p>
                  </a:txBody>
                  <a:tcPr marL="47942" marR="47942" marT="47942" marB="47942" anchor="ctr" anchorCtr="0"/>
                </a:tc>
                <a:tc>
                  <a:txBody>
                    <a:bodyPr/>
                    <a:p>
                      <a:pPr algn="ctr">
                        <a:lnSpc>
                          <a:spcPct val="100000"/>
                        </a:lnSpc>
                        <a:buClrTx/>
                        <a:buSzTx/>
                        <a:buFontTx/>
                      </a:pPr>
                      <a:r>
                        <a:rPr lang="zh-CN" sz="2000" b="0" i="0">
                          <a:latin typeface="Times New Roman" panose="02020603050405020304" charset="0"/>
                          <a:ea typeface="楷体" panose="02010609060101010101" charset="-122"/>
                          <a:cs typeface="Times New Roman" panose="02020603050405020304" charset="0"/>
                        </a:rPr>
                        <a:t>人与社会</a:t>
                      </a:r>
                      <a:endParaRPr lang="zh-CN" sz="2000" b="0" i="0">
                        <a:latin typeface="Times New Roman" panose="02020603050405020304" charset="0"/>
                        <a:ea typeface="楷体" panose="02010609060101010101" charset="-122"/>
                        <a:cs typeface="Times New Roman" panose="02020603050405020304" charset="0"/>
                      </a:endParaRPr>
                    </a:p>
                  </a:txBody>
                  <a:tcPr marL="47942" marR="47942" marT="47942" marB="47942" anchor="ctr" anchorCtr="0"/>
                </a:tc>
                <a:tc>
                  <a:txBody>
                    <a:bodyPr/>
                    <a:p>
                      <a:pPr algn="ctr">
                        <a:lnSpc>
                          <a:spcPct val="100000"/>
                        </a:lnSpc>
                        <a:buClrTx/>
                        <a:buSzTx/>
                        <a:buFontTx/>
                      </a:pPr>
                      <a:r>
                        <a:rPr lang="zh-CN" altLang="en-US" sz="1800" b="0" i="0">
                          <a:latin typeface="Times New Roman" panose="02020603050405020304" charset="0"/>
                          <a:ea typeface="楷体" panose="02010609060101010101" charset="-122"/>
                          <a:cs typeface="Times New Roman" panose="02020603050405020304" charset="0"/>
                        </a:rPr>
                        <a:t>文化理解</a:t>
                      </a:r>
                      <a:endParaRPr lang="zh-CN" altLang="en-US" sz="1800" b="0" i="0">
                        <a:latin typeface="Times New Roman" panose="02020603050405020304" charset="0"/>
                        <a:ea typeface="楷体" panose="02010609060101010101" charset="-122"/>
                        <a:cs typeface="Times New Roman" panose="02020603050405020304" charset="0"/>
                      </a:endParaRPr>
                    </a:p>
                    <a:p>
                      <a:pPr algn="ctr">
                        <a:lnSpc>
                          <a:spcPct val="100000"/>
                        </a:lnSpc>
                        <a:buClrTx/>
                        <a:buSzTx/>
                        <a:buFontTx/>
                      </a:pPr>
                      <a:r>
                        <a:rPr lang="zh-CN" altLang="en-US" sz="1800" b="0" i="0">
                          <a:latin typeface="Times New Roman" panose="02020603050405020304" charset="0"/>
                          <a:ea typeface="楷体" panose="02010609060101010101" charset="-122"/>
                          <a:cs typeface="Times New Roman" panose="02020603050405020304" charset="0"/>
                        </a:rPr>
                        <a:t>跨文化交流意识</a:t>
                      </a:r>
                      <a:endParaRPr lang="zh-CN" altLang="en-US" sz="1800" b="0" i="0">
                        <a:latin typeface="Times New Roman" panose="02020603050405020304" charset="0"/>
                        <a:ea typeface="楷体" panose="02010609060101010101" charset="-122"/>
                        <a:cs typeface="Times New Roman" panose="02020603050405020304" charset="0"/>
                      </a:endParaRPr>
                    </a:p>
                  </a:txBody>
                  <a:tcPr marL="47942" marR="47942" marT="47942" marB="47942" anchor="ctr" anchorCtr="0"/>
                </a:tc>
              </a:tr>
              <a:tr h="858520">
                <a:tc>
                  <a:txBody>
                    <a:bodyPr/>
                    <a:p>
                      <a:pPr algn="ctr">
                        <a:lnSpc>
                          <a:spcPct val="100000"/>
                        </a:lnSpc>
                        <a:buNone/>
                      </a:pPr>
                      <a:r>
                        <a:rPr lang="en-US" altLang="zh-CN">
                          <a:latin typeface="Times New Roman" panose="02020603050405020304" charset="0"/>
                          <a:ea typeface="楷体" panose="02010609060101010101" charset="-122"/>
                          <a:cs typeface="Times New Roman" panose="02020603050405020304" charset="0"/>
                        </a:rPr>
                        <a:t>B</a:t>
                      </a:r>
                      <a:endParaRPr lang="en-US" altLang="zh-CN">
                        <a:latin typeface="Times New Roman" panose="02020603050405020304" charset="0"/>
                        <a:ea typeface="楷体" panose="02010609060101010101" charset="-122"/>
                        <a:cs typeface="Times New Roman" panose="02020603050405020304" charset="0"/>
                      </a:endParaRPr>
                    </a:p>
                  </a:txBody>
                  <a:tcPr anchor="ctr" anchorCtr="0"/>
                </a:tc>
                <a:tc>
                  <a:txBody>
                    <a:bodyPr/>
                    <a:p>
                      <a:pPr algn="ctr">
                        <a:lnSpc>
                          <a:spcPct val="190000"/>
                        </a:lnSpc>
                        <a:buClrTx/>
                        <a:buSzTx/>
                        <a:buFontTx/>
                        <a:buNone/>
                      </a:pPr>
                      <a:r>
                        <a:rPr lang="zh-CN" altLang="en-US" sz="2000">
                          <a:latin typeface="Times New Roman" panose="02020603050405020304" charset="0"/>
                          <a:ea typeface="楷体" panose="02010609060101010101" charset="-122"/>
                          <a:cs typeface="Times New Roman" panose="02020603050405020304" charset="0"/>
                          <a:sym typeface="+mn-ea"/>
                        </a:rPr>
                        <a:t>新闻报道</a:t>
                      </a:r>
                      <a:endParaRPr lang="zh-CN" altLang="en-US" sz="2000">
                        <a:latin typeface="Times New Roman" panose="02020603050405020304" charset="0"/>
                        <a:ea typeface="楷体" panose="02010609060101010101" charset="-122"/>
                        <a:cs typeface="Times New Roman" panose="02020603050405020304" charset="0"/>
                      </a:endParaRPr>
                    </a:p>
                  </a:txBody>
                  <a:tcPr/>
                </a:tc>
                <a:tc>
                  <a:txBody>
                    <a:bodyPr/>
                    <a:p>
                      <a:pPr algn="l">
                        <a:lnSpc>
                          <a:spcPct val="100000"/>
                        </a:lnSpc>
                        <a:buClrTx/>
                        <a:buSzTx/>
                        <a:buFontTx/>
                      </a:pPr>
                      <a:r>
                        <a:rPr lang="zh-CN" altLang="en-US" sz="2400" b="1" i="0">
                          <a:latin typeface="Times New Roman" panose="02020603050405020304" charset="0"/>
                          <a:ea typeface="楷体" panose="02010609060101010101" charset="-122"/>
                          <a:cs typeface="Times New Roman" panose="02020603050405020304" charset="0"/>
                        </a:rPr>
                        <a:t>教育支持</a:t>
                      </a:r>
                      <a:r>
                        <a:rPr lang="zh-CN" altLang="en-US" sz="2000" b="0" i="0">
                          <a:latin typeface="Times New Roman" panose="02020603050405020304" charset="0"/>
                          <a:ea typeface="楷体" panose="02010609060101010101" charset="-122"/>
                          <a:cs typeface="Times New Roman" panose="02020603050405020304" charset="0"/>
                        </a:rPr>
                        <a:t>：医院教师为患病儿童提供学业延续服务</a:t>
                      </a:r>
                      <a:endParaRPr lang="zh-CN" altLang="en-US" sz="2000" b="0" i="0">
                        <a:latin typeface="Times New Roman" panose="02020603050405020304" charset="0"/>
                        <a:ea typeface="楷体" panose="02010609060101010101" charset="-122"/>
                        <a:cs typeface="Times New Roman" panose="02020603050405020304" charset="0"/>
                      </a:endParaRPr>
                    </a:p>
                  </a:txBody>
                  <a:tcPr marL="47942" marR="47942" marT="47942" marB="47942" anchor="ctr" anchorCtr="0"/>
                </a:tc>
                <a:tc>
                  <a:txBody>
                    <a:bodyPr/>
                    <a:p>
                      <a:pPr algn="ctr">
                        <a:lnSpc>
                          <a:spcPct val="100000"/>
                        </a:lnSpc>
                        <a:buClrTx/>
                        <a:buSzTx/>
                        <a:buFontTx/>
                      </a:pPr>
                      <a:r>
                        <a:rPr lang="zh-CN" sz="2000" b="0" i="0">
                          <a:latin typeface="Times New Roman" panose="02020603050405020304" charset="0"/>
                          <a:ea typeface="楷体" panose="02010609060101010101" charset="-122"/>
                          <a:cs typeface="Times New Roman" panose="02020603050405020304" charset="0"/>
                        </a:rPr>
                        <a:t>人与社会</a:t>
                      </a:r>
                      <a:endParaRPr lang="zh-CN" sz="2000" b="0" i="0">
                        <a:latin typeface="Times New Roman" panose="02020603050405020304" charset="0"/>
                        <a:ea typeface="楷体" panose="02010609060101010101" charset="-122"/>
                        <a:cs typeface="Times New Roman" panose="02020603050405020304" charset="0"/>
                      </a:endParaRPr>
                    </a:p>
                  </a:txBody>
                  <a:tcPr marL="47942" marR="47942" marT="47942" marB="47942" anchor="ctr" anchorCtr="0"/>
                </a:tc>
                <a:tc>
                  <a:txBody>
                    <a:bodyPr/>
                    <a:p>
                      <a:pPr algn="ctr">
                        <a:lnSpc>
                          <a:spcPct val="100000"/>
                        </a:lnSpc>
                        <a:buClrTx/>
                        <a:buSzTx/>
                        <a:buFontTx/>
                      </a:pPr>
                      <a:r>
                        <a:rPr lang="zh-CN" altLang="en-US" sz="1800" b="0" i="0">
                          <a:latin typeface="Times New Roman" panose="02020603050405020304" charset="0"/>
                          <a:ea typeface="楷体" panose="02010609060101010101" charset="-122"/>
                          <a:cs typeface="Times New Roman" panose="02020603050405020304" charset="0"/>
                        </a:rPr>
                        <a:t>教育公平、人文关怀</a:t>
                      </a:r>
                      <a:endParaRPr lang="zh-CN" altLang="en-US" sz="1800" b="0" i="0">
                        <a:latin typeface="Times New Roman" panose="02020603050405020304" charset="0"/>
                        <a:ea typeface="楷体" panose="02010609060101010101" charset="-122"/>
                        <a:cs typeface="Times New Roman" panose="02020603050405020304" charset="0"/>
                      </a:endParaRPr>
                    </a:p>
                    <a:p>
                      <a:pPr algn="ctr">
                        <a:lnSpc>
                          <a:spcPct val="100000"/>
                        </a:lnSpc>
                        <a:buClrTx/>
                        <a:buSzTx/>
                        <a:buFontTx/>
                      </a:pPr>
                      <a:r>
                        <a:rPr lang="zh-CN" altLang="en-US" sz="1800" b="0" i="0">
                          <a:latin typeface="Times New Roman" panose="02020603050405020304" charset="0"/>
                          <a:ea typeface="楷体" panose="02010609060101010101" charset="-122"/>
                          <a:cs typeface="Times New Roman" panose="02020603050405020304" charset="0"/>
                        </a:rPr>
                        <a:t>社会责任</a:t>
                      </a:r>
                      <a:endParaRPr lang="zh-CN" altLang="en-US" sz="1800" b="0" i="0">
                        <a:latin typeface="Times New Roman" panose="02020603050405020304" charset="0"/>
                        <a:ea typeface="楷体" panose="02010609060101010101" charset="-122"/>
                        <a:cs typeface="Times New Roman" panose="02020603050405020304" charset="0"/>
                      </a:endParaRPr>
                    </a:p>
                  </a:txBody>
                  <a:tcPr marL="47942" marR="47942" marT="47942" marB="47942" anchor="ctr" anchorCtr="0"/>
                </a:tc>
              </a:tr>
              <a:tr h="969010">
                <a:tc>
                  <a:txBody>
                    <a:bodyPr/>
                    <a:p>
                      <a:pPr algn="ctr">
                        <a:lnSpc>
                          <a:spcPct val="100000"/>
                        </a:lnSpc>
                        <a:buNone/>
                      </a:pPr>
                      <a:r>
                        <a:rPr lang="en-US" altLang="zh-CN">
                          <a:latin typeface="Times New Roman" panose="02020603050405020304" charset="0"/>
                          <a:ea typeface="楷体" panose="02010609060101010101" charset="-122"/>
                          <a:cs typeface="Times New Roman" panose="02020603050405020304" charset="0"/>
                        </a:rPr>
                        <a:t>C</a:t>
                      </a:r>
                      <a:endParaRPr lang="en-US" altLang="zh-CN">
                        <a:latin typeface="Times New Roman" panose="02020603050405020304" charset="0"/>
                        <a:ea typeface="楷体" panose="02010609060101010101" charset="-122"/>
                        <a:cs typeface="Times New Roman" panose="02020603050405020304" charset="0"/>
                      </a:endParaRPr>
                    </a:p>
                  </a:txBody>
                  <a:tcPr anchor="ctr" anchorCtr="0"/>
                </a:tc>
                <a:tc>
                  <a:txBody>
                    <a:bodyPr/>
                    <a:p>
                      <a:pPr algn="ctr">
                        <a:lnSpc>
                          <a:spcPct val="190000"/>
                        </a:lnSpc>
                        <a:buNone/>
                      </a:pPr>
                      <a:r>
                        <a:rPr lang="zh-CN" altLang="en-US" sz="2000">
                          <a:latin typeface="Times New Roman" panose="02020603050405020304" charset="0"/>
                          <a:ea typeface="楷体" panose="02010609060101010101" charset="-122"/>
                          <a:cs typeface="Times New Roman" panose="02020603050405020304" charset="0"/>
                        </a:rPr>
                        <a:t>新闻报道</a:t>
                      </a:r>
                      <a:endParaRPr lang="zh-CN" altLang="en-US" sz="2000">
                        <a:latin typeface="Times New Roman" panose="02020603050405020304" charset="0"/>
                        <a:ea typeface="楷体" panose="02010609060101010101" charset="-122"/>
                        <a:cs typeface="Times New Roman" panose="02020603050405020304" charset="0"/>
                      </a:endParaRPr>
                    </a:p>
                  </a:txBody>
                  <a:tcPr/>
                </a:tc>
                <a:tc>
                  <a:txBody>
                    <a:bodyPr/>
                    <a:p>
                      <a:pPr algn="l">
                        <a:lnSpc>
                          <a:spcPct val="100000"/>
                        </a:lnSpc>
                        <a:buClrTx/>
                        <a:buSzTx/>
                        <a:buFontTx/>
                      </a:pPr>
                      <a:r>
                        <a:rPr lang="zh-CN" altLang="en-US" sz="2400" b="1" i="0">
                          <a:latin typeface="Times New Roman" panose="02020603050405020304" charset="0"/>
                          <a:ea typeface="楷体" panose="02010609060101010101" charset="-122"/>
                          <a:cs typeface="Times New Roman" panose="02020603050405020304" charset="0"/>
                        </a:rPr>
                        <a:t>健康生活</a:t>
                      </a:r>
                      <a:r>
                        <a:rPr lang="zh-CN" altLang="en-US" sz="2000" b="0" i="0">
                          <a:latin typeface="Times New Roman" panose="02020603050405020304" charset="0"/>
                          <a:ea typeface="楷体" panose="02010609060101010101" charset="-122"/>
                          <a:cs typeface="Times New Roman" panose="02020603050405020304" charset="0"/>
                        </a:rPr>
                        <a:t>：室内绿植对身心健康的积极影响</a:t>
                      </a:r>
                      <a:endParaRPr lang="zh-CN" altLang="en-US" sz="2000" b="0" i="0">
                        <a:latin typeface="Times New Roman" panose="02020603050405020304" charset="0"/>
                        <a:ea typeface="楷体" panose="02010609060101010101" charset="-122"/>
                        <a:cs typeface="Times New Roman" panose="02020603050405020304" charset="0"/>
                      </a:endParaRPr>
                    </a:p>
                  </a:txBody>
                  <a:tcPr marL="47942" marR="47942" marT="47942" marB="47942" anchor="ctr" anchorCtr="0"/>
                </a:tc>
                <a:tc>
                  <a:txBody>
                    <a:bodyPr/>
                    <a:p>
                      <a:pPr algn="ctr">
                        <a:lnSpc>
                          <a:spcPct val="100000"/>
                        </a:lnSpc>
                        <a:buClrTx/>
                        <a:buSzTx/>
                        <a:buFontTx/>
                      </a:pPr>
                      <a:r>
                        <a:rPr lang="zh-CN" sz="2000" b="0" i="0">
                          <a:latin typeface="Times New Roman" panose="02020603050405020304" charset="0"/>
                          <a:ea typeface="楷体" panose="02010609060101010101" charset="-122"/>
                          <a:cs typeface="Times New Roman" panose="02020603050405020304" charset="0"/>
                        </a:rPr>
                        <a:t>人与自然</a:t>
                      </a:r>
                      <a:endParaRPr lang="zh-CN" sz="2000" b="0" i="0">
                        <a:latin typeface="Times New Roman" panose="02020603050405020304" charset="0"/>
                        <a:ea typeface="楷体" panose="02010609060101010101" charset="-122"/>
                        <a:cs typeface="Times New Roman" panose="02020603050405020304" charset="0"/>
                      </a:endParaRPr>
                    </a:p>
                  </a:txBody>
                  <a:tcPr marL="47942" marR="47942" marT="47942" marB="47942" anchor="ctr" anchorCtr="0"/>
                </a:tc>
                <a:tc>
                  <a:txBody>
                    <a:bodyPr/>
                    <a:p>
                      <a:pPr algn="ctr">
                        <a:lnSpc>
                          <a:spcPct val="100000"/>
                        </a:lnSpc>
                        <a:buClrTx/>
                        <a:buSzTx/>
                        <a:buFontTx/>
                      </a:pPr>
                      <a:r>
                        <a:rPr lang="zh-CN" altLang="en-US" sz="1800" b="0" i="0">
                          <a:latin typeface="Times New Roman" panose="02020603050405020304" charset="0"/>
                          <a:ea typeface="楷体" panose="02010609060101010101" charset="-122"/>
                          <a:cs typeface="Times New Roman" panose="02020603050405020304" charset="0"/>
                        </a:rPr>
                        <a:t>健康生活方式、心理健康意识、劳动教育（植物养护）</a:t>
                      </a:r>
                      <a:endParaRPr lang="zh-CN" altLang="en-US" sz="1800" b="0" i="0">
                        <a:latin typeface="Times New Roman" panose="02020603050405020304" charset="0"/>
                        <a:ea typeface="楷体" panose="02010609060101010101" charset="-122"/>
                        <a:cs typeface="Times New Roman" panose="02020603050405020304" charset="0"/>
                      </a:endParaRPr>
                    </a:p>
                  </a:txBody>
                  <a:tcPr marL="47942" marR="47942" marT="47942" marB="47942" anchor="ctr" anchorCtr="0"/>
                </a:tc>
              </a:tr>
              <a:tr h="895985">
                <a:tc>
                  <a:txBody>
                    <a:bodyPr/>
                    <a:p>
                      <a:pPr algn="ctr">
                        <a:lnSpc>
                          <a:spcPct val="100000"/>
                        </a:lnSpc>
                        <a:buNone/>
                      </a:pPr>
                      <a:r>
                        <a:rPr lang="en-US" altLang="zh-CN">
                          <a:latin typeface="Times New Roman" panose="02020603050405020304" charset="0"/>
                          <a:ea typeface="楷体" panose="02010609060101010101" charset="-122"/>
                          <a:cs typeface="Times New Roman" panose="02020603050405020304" charset="0"/>
                        </a:rPr>
                        <a:t>D</a:t>
                      </a:r>
                      <a:endParaRPr lang="en-US" altLang="zh-CN">
                        <a:latin typeface="Times New Roman" panose="02020603050405020304" charset="0"/>
                        <a:ea typeface="楷体" panose="02010609060101010101" charset="-122"/>
                        <a:cs typeface="Times New Roman" panose="02020603050405020304" charset="0"/>
                      </a:endParaRPr>
                    </a:p>
                  </a:txBody>
                  <a:tcPr anchor="ctr" anchorCtr="0"/>
                </a:tc>
                <a:tc>
                  <a:txBody>
                    <a:bodyPr/>
                    <a:p>
                      <a:pPr algn="ctr">
                        <a:lnSpc>
                          <a:spcPct val="190000"/>
                        </a:lnSpc>
                        <a:buNone/>
                      </a:pPr>
                      <a:r>
                        <a:rPr lang="zh-CN" altLang="en-US" sz="2400">
                          <a:latin typeface="Times New Roman" panose="02020603050405020304" charset="0"/>
                          <a:ea typeface="楷体" panose="02010609060101010101" charset="-122"/>
                          <a:cs typeface="Times New Roman" panose="02020603050405020304" charset="0"/>
                          <a:sym typeface="+mn-ea"/>
                        </a:rPr>
                        <a:t>说明文</a:t>
                      </a:r>
                      <a:endParaRPr lang="en-US" altLang="zh-CN" sz="2000">
                        <a:latin typeface="Times New Roman" panose="02020603050405020304" charset="0"/>
                        <a:ea typeface="楷体" panose="02010609060101010101" charset="-122"/>
                        <a:cs typeface="Times New Roman" panose="02020603050405020304" charset="0"/>
                      </a:endParaRPr>
                    </a:p>
                  </a:txBody>
                  <a:tcPr/>
                </a:tc>
                <a:tc>
                  <a:txBody>
                    <a:bodyPr/>
                    <a:p>
                      <a:pPr algn="l">
                        <a:lnSpc>
                          <a:spcPct val="100000"/>
                        </a:lnSpc>
                        <a:buClrTx/>
                        <a:buSzTx/>
                        <a:buFontTx/>
                      </a:pPr>
                      <a:r>
                        <a:rPr lang="zh-CN" altLang="en-US" sz="2400" b="1" i="0">
                          <a:latin typeface="Times New Roman" panose="02020603050405020304" charset="0"/>
                          <a:ea typeface="楷体" panose="02010609060101010101" charset="-122"/>
                          <a:cs typeface="Times New Roman" panose="02020603050405020304" charset="0"/>
                        </a:rPr>
                        <a:t>环保创新</a:t>
                      </a:r>
                      <a:r>
                        <a:rPr lang="zh-CN" altLang="en-US" sz="2000" b="0" i="0">
                          <a:latin typeface="Times New Roman" panose="02020603050405020304" charset="0"/>
                          <a:ea typeface="楷体" panose="02010609060101010101" charset="-122"/>
                          <a:cs typeface="Times New Roman" panose="02020603050405020304" charset="0"/>
                        </a:rPr>
                        <a:t>：餐厅利用废弃食材研发新菜品减少浪费</a:t>
                      </a:r>
                      <a:endParaRPr lang="zh-CN" altLang="en-US" sz="2000" b="0" i="0">
                        <a:latin typeface="Times New Roman" panose="02020603050405020304" charset="0"/>
                        <a:ea typeface="楷体" panose="02010609060101010101" charset="-122"/>
                        <a:cs typeface="Times New Roman" panose="02020603050405020304" charset="0"/>
                      </a:endParaRPr>
                    </a:p>
                  </a:txBody>
                  <a:tcPr marL="47942" marR="47942" marT="47942" marB="47942" anchor="ctr" anchorCtr="0"/>
                </a:tc>
                <a:tc>
                  <a:txBody>
                    <a:bodyPr/>
                    <a:p>
                      <a:pPr algn="ctr">
                        <a:lnSpc>
                          <a:spcPct val="100000"/>
                        </a:lnSpc>
                        <a:buClrTx/>
                        <a:buSzTx/>
                        <a:buFontTx/>
                      </a:pPr>
                      <a:r>
                        <a:rPr lang="zh-CN" sz="2000" b="0" i="0">
                          <a:latin typeface="Times New Roman" panose="02020603050405020304" charset="0"/>
                          <a:ea typeface="楷体" panose="02010609060101010101" charset="-122"/>
                          <a:cs typeface="Times New Roman" panose="02020603050405020304" charset="0"/>
                        </a:rPr>
                        <a:t>人与自然</a:t>
                      </a:r>
                      <a:endParaRPr lang="zh-CN" sz="2000" b="0" i="0">
                        <a:latin typeface="Times New Roman" panose="02020603050405020304" charset="0"/>
                        <a:ea typeface="楷体" panose="02010609060101010101" charset="-122"/>
                        <a:cs typeface="Times New Roman" panose="02020603050405020304" charset="0"/>
                      </a:endParaRPr>
                    </a:p>
                  </a:txBody>
                  <a:tcPr marL="47942" marR="47942" marT="47942" marB="47942" anchor="ctr" anchorCtr="0"/>
                </a:tc>
                <a:tc>
                  <a:txBody>
                    <a:bodyPr/>
                    <a:p>
                      <a:pPr algn="ctr">
                        <a:lnSpc>
                          <a:spcPct val="100000"/>
                        </a:lnSpc>
                        <a:buClrTx/>
                        <a:buSzTx/>
                        <a:buFontTx/>
                      </a:pPr>
                      <a:r>
                        <a:rPr lang="zh-CN" altLang="en-US" sz="1800" b="0" i="0">
                          <a:latin typeface="Times New Roman" panose="02020603050405020304" charset="0"/>
                          <a:ea typeface="楷体" panose="02010609060101010101" charset="-122"/>
                          <a:cs typeface="Times New Roman" panose="02020603050405020304" charset="0"/>
                        </a:rPr>
                        <a:t>环保意识、可持续发展理念、创新思维</a:t>
                      </a:r>
                      <a:endParaRPr lang="zh-CN" altLang="en-US" sz="1800" b="0" i="0">
                        <a:latin typeface="Times New Roman" panose="02020603050405020304" charset="0"/>
                        <a:ea typeface="楷体" panose="02010609060101010101" charset="-122"/>
                        <a:cs typeface="Times New Roman" panose="02020603050405020304" charset="0"/>
                      </a:endParaRPr>
                    </a:p>
                  </a:txBody>
                  <a:tcPr marL="47942" marR="47942" marT="47942" marB="47942" anchor="ctr" anchorCtr="0"/>
                </a:tc>
              </a:tr>
              <a:tr h="944880">
                <a:tc>
                  <a:txBody>
                    <a:bodyPr/>
                    <a:p>
                      <a:pPr algn="ctr">
                        <a:lnSpc>
                          <a:spcPct val="100000"/>
                        </a:lnSpc>
                        <a:buNone/>
                      </a:pPr>
                      <a:r>
                        <a:rPr lang="en-US" altLang="zh-CN">
                          <a:latin typeface="Times New Roman" panose="02020603050405020304" charset="0"/>
                          <a:ea typeface="楷体" panose="02010609060101010101" charset="-122"/>
                          <a:cs typeface="Times New Roman" panose="02020603050405020304" charset="0"/>
                        </a:rPr>
                        <a:t>7</a:t>
                      </a:r>
                      <a:r>
                        <a:rPr lang="zh-CN" altLang="en-US">
                          <a:latin typeface="Times New Roman" panose="02020603050405020304" charset="0"/>
                          <a:ea typeface="楷体" panose="02010609060101010101" charset="-122"/>
                          <a:cs typeface="Times New Roman" panose="02020603050405020304" charset="0"/>
                        </a:rPr>
                        <a:t>选</a:t>
                      </a:r>
                      <a:r>
                        <a:rPr lang="en-US" altLang="zh-CN">
                          <a:latin typeface="Times New Roman" panose="02020603050405020304" charset="0"/>
                          <a:ea typeface="楷体" panose="02010609060101010101" charset="-122"/>
                          <a:cs typeface="Times New Roman" panose="02020603050405020304" charset="0"/>
                        </a:rPr>
                        <a:t>5</a:t>
                      </a:r>
                      <a:endParaRPr lang="en-US" altLang="zh-CN">
                        <a:latin typeface="Times New Roman" panose="02020603050405020304" charset="0"/>
                        <a:ea typeface="楷体" panose="02010609060101010101" charset="-122"/>
                        <a:cs typeface="Times New Roman" panose="02020603050405020304" charset="0"/>
                      </a:endParaRPr>
                    </a:p>
                  </a:txBody>
                  <a:tcPr anchor="ctr" anchorCtr="0"/>
                </a:tc>
                <a:tc>
                  <a:txBody>
                    <a:bodyPr/>
                    <a:p>
                      <a:pPr algn="ctr">
                        <a:lnSpc>
                          <a:spcPct val="190000"/>
                        </a:lnSpc>
                        <a:buNone/>
                      </a:pPr>
                      <a:r>
                        <a:rPr lang="zh-CN" altLang="en-US" sz="2400">
                          <a:latin typeface="Times New Roman" panose="02020603050405020304" charset="0"/>
                          <a:ea typeface="楷体" panose="02010609060101010101" charset="-122"/>
                          <a:cs typeface="Times New Roman" panose="02020603050405020304" charset="0"/>
                          <a:sym typeface="+mn-ea"/>
                        </a:rPr>
                        <a:t>说明文</a:t>
                      </a:r>
                      <a:endParaRPr lang="zh-CN" altLang="en-US" sz="2400">
                        <a:latin typeface="Times New Roman" panose="02020603050405020304" charset="0"/>
                        <a:ea typeface="楷体" panose="02010609060101010101" charset="-122"/>
                        <a:cs typeface="Times New Roman" panose="02020603050405020304" charset="0"/>
                      </a:endParaRPr>
                    </a:p>
                  </a:txBody>
                  <a:tcPr/>
                </a:tc>
                <a:tc>
                  <a:txBody>
                    <a:bodyPr/>
                    <a:p>
                      <a:pPr algn="l">
                        <a:lnSpc>
                          <a:spcPct val="100000"/>
                        </a:lnSpc>
                        <a:buClrTx/>
                        <a:buSzTx/>
                        <a:buFontTx/>
                      </a:pPr>
                      <a:r>
                        <a:rPr lang="zh-CN" altLang="en-US" sz="2400" b="1" i="0">
                          <a:latin typeface="Times New Roman" panose="02020603050405020304" charset="0"/>
                          <a:ea typeface="楷体" panose="02010609060101010101" charset="-122"/>
                          <a:cs typeface="Times New Roman" panose="02020603050405020304" charset="0"/>
                        </a:rPr>
                        <a:t>志愿服务</a:t>
                      </a:r>
                      <a:r>
                        <a:rPr lang="zh-CN" altLang="en-US" sz="2000" b="0" i="0">
                          <a:latin typeface="Times New Roman" panose="02020603050405020304" charset="0"/>
                          <a:ea typeface="楷体" panose="02010609060101010101" charset="-122"/>
                          <a:cs typeface="Times New Roman" panose="02020603050405020304" charset="0"/>
                        </a:rPr>
                        <a:t>：家庭参与公益活动的多元益处</a:t>
                      </a:r>
                      <a:endParaRPr lang="zh-CN" altLang="en-US" sz="2000" b="0" i="0">
                        <a:latin typeface="Times New Roman" panose="02020603050405020304" charset="0"/>
                        <a:ea typeface="楷体" panose="02010609060101010101" charset="-122"/>
                        <a:cs typeface="Times New Roman" panose="02020603050405020304" charset="0"/>
                      </a:endParaRPr>
                    </a:p>
                  </a:txBody>
                  <a:tcPr marL="47942" marR="47942" marT="47942" marB="47942" anchor="ctr" anchorCtr="0"/>
                </a:tc>
                <a:tc>
                  <a:txBody>
                    <a:bodyPr/>
                    <a:p>
                      <a:pPr algn="ctr">
                        <a:lnSpc>
                          <a:spcPct val="100000"/>
                        </a:lnSpc>
                        <a:buClrTx/>
                        <a:buSzTx/>
                        <a:buFontTx/>
                        <a:buNone/>
                      </a:pPr>
                      <a:r>
                        <a:rPr lang="zh-CN" sz="2000">
                          <a:latin typeface="Times New Roman" panose="02020603050405020304" charset="0"/>
                          <a:ea typeface="楷体" panose="02010609060101010101" charset="-122"/>
                          <a:cs typeface="Times New Roman" panose="02020603050405020304" charset="0"/>
                        </a:rPr>
                        <a:t>人与社会</a:t>
                      </a:r>
                      <a:endParaRPr lang="zh-CN" sz="2000">
                        <a:latin typeface="Times New Roman" panose="02020603050405020304" charset="0"/>
                        <a:ea typeface="楷体" panose="02010609060101010101" charset="-122"/>
                        <a:cs typeface="Times New Roman" panose="02020603050405020304" charset="0"/>
                      </a:endParaRPr>
                    </a:p>
                  </a:txBody>
                  <a:tcPr/>
                </a:tc>
                <a:tc>
                  <a:txBody>
                    <a:bodyPr/>
                    <a:p>
                      <a:pPr algn="ctr">
                        <a:lnSpc>
                          <a:spcPct val="100000"/>
                        </a:lnSpc>
                        <a:buClrTx/>
                        <a:buSzTx/>
                        <a:buFontTx/>
                        <a:buNone/>
                      </a:pPr>
                      <a:r>
                        <a:rPr lang="zh-CN" altLang="en-US">
                          <a:latin typeface="Times New Roman" panose="02020603050405020304" charset="0"/>
                          <a:ea typeface="楷体" panose="02010609060101010101" charset="-122"/>
                          <a:cs typeface="Times New Roman" panose="02020603050405020304" charset="0"/>
                        </a:rPr>
                        <a:t>社会责任、家庭协作</a:t>
                      </a:r>
                      <a:endParaRPr lang="zh-CN" altLang="en-US">
                        <a:latin typeface="Times New Roman" panose="02020603050405020304" charset="0"/>
                        <a:ea typeface="楷体" panose="02010609060101010101" charset="-122"/>
                        <a:cs typeface="Times New Roman" panose="02020603050405020304" charset="0"/>
                      </a:endParaRPr>
                    </a:p>
                    <a:p>
                      <a:pPr algn="ctr">
                        <a:lnSpc>
                          <a:spcPct val="100000"/>
                        </a:lnSpc>
                        <a:buClrTx/>
                        <a:buSzTx/>
                        <a:buFontTx/>
                        <a:buNone/>
                      </a:pPr>
                      <a:r>
                        <a:rPr lang="zh-CN" altLang="en-US">
                          <a:latin typeface="Times New Roman" panose="02020603050405020304" charset="0"/>
                          <a:ea typeface="楷体" panose="02010609060101010101" charset="-122"/>
                          <a:cs typeface="Times New Roman" panose="02020603050405020304" charset="0"/>
                        </a:rPr>
                        <a:t>公民意识</a:t>
                      </a:r>
                      <a:endParaRPr lang="zh-CN" altLang="en-US">
                        <a:latin typeface="Times New Roman" panose="02020603050405020304" charset="0"/>
                        <a:ea typeface="楷体" panose="02010609060101010101" charset="-122"/>
                        <a:cs typeface="Times New Roman" panose="02020603050405020304" charset="0"/>
                      </a:endParaRPr>
                    </a:p>
                  </a:txBody>
                  <a:tcPr/>
                </a:tc>
              </a:tr>
            </a:tbl>
          </a:graphicData>
        </a:graphic>
      </p:graphicFrame>
      <p:sp>
        <p:nvSpPr>
          <p:cNvPr id="5" name="文本框 4"/>
          <p:cNvSpPr txBox="1"/>
          <p:nvPr>
            <p:custDataLst>
              <p:tags r:id="rId2"/>
            </p:custDataLst>
          </p:nvPr>
        </p:nvSpPr>
        <p:spPr>
          <a:xfrm>
            <a:off x="4047490" y="994410"/>
            <a:ext cx="4712335" cy="460375"/>
          </a:xfrm>
          <a:prstGeom prst="rect">
            <a:avLst/>
          </a:prstGeom>
          <a:noFill/>
        </p:spPr>
        <p:txBody>
          <a:bodyPr wrap="square" rtlCol="0">
            <a:spAutoFit/>
          </a:bodyPr>
          <a:p>
            <a:pPr algn="ctr"/>
            <a:r>
              <a:rPr lang="en-US" altLang="zh-CN" sz="2400" b="1">
                <a:solidFill>
                  <a:schemeClr val="bg1"/>
                </a:solidFill>
                <a:latin typeface="Times New Roman" panose="02020603050405020304" charset="0"/>
                <a:cs typeface="Times New Roman" panose="02020603050405020304" charset="0"/>
              </a:rPr>
              <a:t>2025 </a:t>
            </a:r>
            <a:r>
              <a:rPr lang="zh-CN" altLang="en-US" sz="2400" b="1">
                <a:solidFill>
                  <a:schemeClr val="bg1"/>
                </a:solidFill>
                <a:latin typeface="Times New Roman" panose="02020603050405020304" charset="0"/>
                <a:cs typeface="Times New Roman" panose="02020603050405020304" charset="0"/>
              </a:rPr>
              <a:t>年</a:t>
            </a:r>
            <a:r>
              <a:rPr lang="en-US" altLang="zh-CN" sz="2400" b="1">
                <a:solidFill>
                  <a:schemeClr val="bg1"/>
                </a:solidFill>
                <a:latin typeface="Times New Roman" panose="02020603050405020304" charset="0"/>
                <a:cs typeface="Times New Roman" panose="02020603050405020304" charset="0"/>
              </a:rPr>
              <a:t> </a:t>
            </a:r>
            <a:r>
              <a:rPr lang="zh-CN" altLang="en-US" sz="2400" b="1">
                <a:solidFill>
                  <a:schemeClr val="bg1"/>
                </a:solidFill>
                <a:latin typeface="Times New Roman" panose="02020603050405020304" charset="0"/>
                <a:cs typeface="Times New Roman" panose="02020603050405020304" charset="0"/>
              </a:rPr>
              <a:t>全国</a:t>
            </a:r>
            <a:r>
              <a:rPr lang="en-US" altLang="zh-CN" sz="2400" b="1">
                <a:solidFill>
                  <a:schemeClr val="bg1"/>
                </a:solidFill>
                <a:latin typeface="Times New Roman" panose="02020603050405020304" charset="0"/>
                <a:cs typeface="Times New Roman" panose="02020603050405020304" charset="0"/>
              </a:rPr>
              <a:t> II </a:t>
            </a:r>
            <a:r>
              <a:rPr lang="zh-CN" altLang="en-US" sz="2400" b="1">
                <a:solidFill>
                  <a:schemeClr val="bg1"/>
                </a:solidFill>
                <a:latin typeface="Times New Roman" panose="02020603050405020304" charset="0"/>
                <a:cs typeface="Times New Roman" panose="02020603050405020304" charset="0"/>
              </a:rPr>
              <a:t>卷</a:t>
            </a:r>
            <a:endParaRPr lang="zh-CN" altLang="en-US" sz="2400" b="1">
              <a:solidFill>
                <a:schemeClr val="bg1"/>
              </a:solidFill>
              <a:latin typeface="Times New Roman" panose="02020603050405020304" charset="0"/>
              <a:cs typeface="Times New Roman" panose="02020603050405020304" charset="0"/>
            </a:endParaRPr>
          </a:p>
        </p:txBody>
      </p:sp>
      <p:sp>
        <p:nvSpPr>
          <p:cNvPr id="6" name="标题 5"/>
          <p:cNvSpPr>
            <a:spLocks noGrp="1"/>
          </p:cNvSpPr>
          <p:nvPr>
            <p:ph type="title"/>
            <p:custDataLst>
              <p:tags r:id="rId3"/>
            </p:custDataLst>
          </p:nvPr>
        </p:nvSpPr>
        <p:spPr>
          <a:xfrm>
            <a:off x="3876040" y="203835"/>
            <a:ext cx="4239895" cy="523240"/>
          </a:xfrm>
        </p:spPr>
        <p:txBody>
          <a:bodyPr>
            <a:normAutofit/>
          </a:bodyPr>
          <a:p>
            <a:pPr algn="ctr"/>
            <a:r>
              <a:rPr lang="en-US" altLang="zh-CN" b="0">
                <a:latin typeface="楷体" panose="02010609060101010101" charset="-122"/>
                <a:ea typeface="楷体" panose="02010609060101010101" charset="-122"/>
                <a:sym typeface="+mn-ea"/>
              </a:rPr>
              <a:t> </a:t>
            </a:r>
            <a:r>
              <a:rPr b="0">
                <a:latin typeface="楷体" panose="02010609060101010101" charset="-122"/>
                <a:ea typeface="楷体" panose="02010609060101010101" charset="-122"/>
                <a:sym typeface="+mn-ea"/>
              </a:rPr>
              <a:t>材料特点：立德树人</a:t>
            </a:r>
            <a:endParaRPr lang="zh-CN" altLang="en-US" b="0"/>
          </a:p>
        </p:txBody>
      </p:sp>
      <p:sp>
        <p:nvSpPr>
          <p:cNvPr id="7" name="文本框 6"/>
          <p:cNvSpPr txBox="1"/>
          <p:nvPr>
            <p:custDataLst>
              <p:tags r:id="rId4"/>
            </p:custDataLst>
          </p:nvPr>
        </p:nvSpPr>
        <p:spPr>
          <a:xfrm>
            <a:off x="912495" y="203835"/>
            <a:ext cx="3093720" cy="521970"/>
          </a:xfrm>
          <a:prstGeom prst="rect">
            <a:avLst/>
          </a:prstGeom>
          <a:noFill/>
        </p:spPr>
        <p:txBody>
          <a:bodyPr wrap="square" rtlCol="0">
            <a:spAutoFit/>
          </a:bodyPr>
          <a:p>
            <a:r>
              <a:rPr lang="en-US" altLang="zh-CN" sz="2800">
                <a:solidFill>
                  <a:schemeClr val="tx1"/>
                </a:solidFill>
                <a:highlight>
                  <a:srgbClr val="FFFF00"/>
                </a:highlight>
                <a:latin typeface="Times New Roman" panose="02020603050405020304" charset="0"/>
                <a:ea typeface="楷体" panose="02010609060101010101" charset="-122"/>
                <a:cs typeface="Times New Roman" panose="02020603050405020304" charset="0"/>
                <a:sym typeface="+mn-ea"/>
              </a:rPr>
              <a:t>1. </a:t>
            </a:r>
            <a:r>
              <a:rPr lang="zh-CN" altLang="en-US" sz="2800">
                <a:solidFill>
                  <a:schemeClr val="tx1"/>
                </a:solidFill>
                <a:highlight>
                  <a:srgbClr val="FFFF00"/>
                </a:highlight>
                <a:latin typeface="Times New Roman" panose="02020603050405020304" charset="0"/>
                <a:ea typeface="楷体" panose="02010609060101010101" charset="-122"/>
                <a:cs typeface="Times New Roman" panose="02020603050405020304" charset="0"/>
                <a:sym typeface="+mn-ea"/>
              </a:rPr>
              <a:t>选材：选什么？</a:t>
            </a:r>
            <a:endParaRPr lang="zh-CN" altLang="en-US" sz="2800">
              <a:solidFill>
                <a:schemeClr val="tx1"/>
              </a:solidFill>
              <a:highlight>
                <a:srgbClr val="FFFF00"/>
              </a:highlight>
              <a:latin typeface="Times New Roman" panose="02020603050405020304" charset="0"/>
              <a:ea typeface="楷体" panose="02010609060101010101" charset="-122"/>
              <a:cs typeface="Times New Roman" panose="02020603050405020304" charset="0"/>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33400" y="1148080"/>
            <a:ext cx="8737600" cy="3784600"/>
          </a:xfrm>
          <a:prstGeom prst="rect">
            <a:avLst/>
          </a:prstGeom>
          <a:noFill/>
        </p:spPr>
        <p:txBody>
          <a:bodyPr wrap="square" rtlCol="0">
            <a:spAutoFit/>
          </a:bodyPr>
          <a:p>
            <a:pPr marL="342900" indent="-342900">
              <a:lnSpc>
                <a:spcPct val="120000"/>
              </a:lnSpc>
              <a:buAutoNum type="arabicPeriod"/>
            </a:pPr>
            <a:r>
              <a:rPr lang="zh-CN" altLang="en-US" sz="4000" u="sng">
                <a:solidFill>
                  <a:schemeClr val="bg1"/>
                </a:solidFill>
                <a:latin typeface="楷体" panose="02010609060101010101" charset="-122"/>
                <a:ea typeface="楷体" panose="02010609060101010101" charset="-122"/>
                <a:cs typeface="楷体" panose="02010609060101010101" charset="-122"/>
              </a:rPr>
              <a:t>中华</a:t>
            </a:r>
            <a:r>
              <a:rPr lang="zh-CN" altLang="en-US" sz="4000">
                <a:solidFill>
                  <a:schemeClr val="bg1"/>
                </a:solidFill>
                <a:latin typeface="楷体" panose="02010609060101010101" charset="-122"/>
                <a:ea typeface="楷体" panose="02010609060101010101" charset="-122"/>
                <a:cs typeface="楷体" panose="02010609060101010101" charset="-122"/>
              </a:rPr>
              <a:t>优秀文明</a:t>
            </a:r>
            <a:r>
              <a:rPr lang="zh-CN" altLang="en-US" sz="3200">
                <a:solidFill>
                  <a:schemeClr val="bg1"/>
                </a:solidFill>
                <a:latin typeface="楷体" panose="02010609060101010101" charset="-122"/>
                <a:ea typeface="楷体" panose="02010609060101010101" charset="-122"/>
                <a:cs typeface="楷体" panose="02010609060101010101" charset="-122"/>
              </a:rPr>
              <a:t>（</a:t>
            </a:r>
            <a:r>
              <a:rPr lang="zh-CN" altLang="en-US" sz="2400">
                <a:solidFill>
                  <a:schemeClr val="bg1"/>
                </a:solidFill>
                <a:latin typeface="楷体" panose="02010609060101010101" charset="-122"/>
                <a:ea typeface="楷体" panose="02010609060101010101" charset="-122"/>
                <a:cs typeface="楷体" panose="02010609060101010101" charset="-122"/>
              </a:rPr>
              <a:t>优秀传统文化，中华文化</a:t>
            </a:r>
            <a:r>
              <a:rPr lang="zh-CN" altLang="en-US" sz="3200">
                <a:solidFill>
                  <a:schemeClr val="bg1"/>
                </a:solidFill>
                <a:latin typeface="楷体" panose="02010609060101010101" charset="-122"/>
                <a:ea typeface="楷体" panose="02010609060101010101" charset="-122"/>
                <a:cs typeface="楷体" panose="02010609060101010101" charset="-122"/>
              </a:rPr>
              <a:t>）</a:t>
            </a:r>
            <a:endParaRPr lang="zh-CN" altLang="en-US" sz="3200">
              <a:solidFill>
                <a:schemeClr val="bg1"/>
              </a:solidFill>
              <a:latin typeface="楷体" panose="02010609060101010101" charset="-122"/>
              <a:ea typeface="楷体" panose="02010609060101010101" charset="-122"/>
              <a:cs typeface="楷体" panose="02010609060101010101" charset="-122"/>
            </a:endParaRPr>
          </a:p>
          <a:p>
            <a:pPr marL="342900" indent="-342900">
              <a:lnSpc>
                <a:spcPct val="120000"/>
              </a:lnSpc>
              <a:buAutoNum type="arabicPeriod"/>
            </a:pPr>
            <a:r>
              <a:rPr lang="zh-CN" altLang="en-US" sz="4000">
                <a:solidFill>
                  <a:schemeClr val="bg1"/>
                </a:solidFill>
                <a:latin typeface="楷体" panose="02010609060101010101" charset="-122"/>
                <a:ea typeface="楷体" panose="02010609060101010101" charset="-122"/>
                <a:cs typeface="楷体" panose="02010609060101010101" charset="-122"/>
              </a:rPr>
              <a:t>人类命运共同体</a:t>
            </a:r>
            <a:r>
              <a:rPr lang="en-US" altLang="zh-CN" sz="4000">
                <a:solidFill>
                  <a:schemeClr val="bg1"/>
                </a:solidFill>
                <a:latin typeface="楷体" panose="02010609060101010101" charset="-122"/>
                <a:ea typeface="楷体" panose="02010609060101010101" charset="-122"/>
                <a:cs typeface="楷体" panose="02010609060101010101" charset="-122"/>
              </a:rPr>
              <a:t>/</a:t>
            </a:r>
            <a:r>
              <a:rPr lang="zh-CN" altLang="en-US" sz="4000">
                <a:solidFill>
                  <a:schemeClr val="bg1"/>
                </a:solidFill>
                <a:latin typeface="楷体" panose="02010609060101010101" charset="-122"/>
                <a:ea typeface="楷体" panose="02010609060101010101" charset="-122"/>
                <a:cs typeface="楷体" panose="02010609060101010101" charset="-122"/>
                <a:sym typeface="+mn-ea"/>
              </a:rPr>
              <a:t>人与自然和谐共处</a:t>
            </a:r>
            <a:endParaRPr lang="zh-CN" altLang="en-US" sz="4000">
              <a:solidFill>
                <a:schemeClr val="bg1"/>
              </a:solidFill>
              <a:latin typeface="楷体" panose="02010609060101010101" charset="-122"/>
              <a:ea typeface="楷体" panose="02010609060101010101" charset="-122"/>
              <a:cs typeface="楷体" panose="02010609060101010101" charset="-122"/>
            </a:endParaRPr>
          </a:p>
          <a:p>
            <a:pPr marL="342900" indent="-342900" algn="l">
              <a:lnSpc>
                <a:spcPct val="120000"/>
              </a:lnSpc>
              <a:buClrTx/>
              <a:buSzTx/>
              <a:buFontTx/>
              <a:buAutoNum type="arabicPeriod"/>
            </a:pPr>
            <a:r>
              <a:rPr lang="zh-CN" altLang="en-US" sz="4000" u="sng">
                <a:solidFill>
                  <a:schemeClr val="bg1"/>
                </a:solidFill>
                <a:latin typeface="楷体" panose="02010609060101010101" charset="-122"/>
                <a:ea typeface="楷体" panose="02010609060101010101" charset="-122"/>
                <a:cs typeface="楷体" panose="02010609060101010101" charset="-122"/>
              </a:rPr>
              <a:t>时代</a:t>
            </a:r>
            <a:r>
              <a:rPr lang="zh-CN" altLang="en-US" sz="4000">
                <a:solidFill>
                  <a:schemeClr val="bg1"/>
                </a:solidFill>
                <a:latin typeface="楷体" panose="02010609060101010101" charset="-122"/>
                <a:ea typeface="楷体" panose="02010609060101010101" charset="-122"/>
                <a:cs typeface="楷体" panose="02010609060101010101" charset="-122"/>
              </a:rPr>
              <a:t>发展</a:t>
            </a:r>
            <a:r>
              <a:rPr lang="zh-CN" altLang="en-US" sz="3200">
                <a:solidFill>
                  <a:schemeClr val="bg1"/>
                </a:solidFill>
                <a:latin typeface="楷体" panose="02010609060101010101" charset="-122"/>
                <a:ea typeface="楷体" panose="02010609060101010101" charset="-122"/>
                <a:cs typeface="楷体" panose="02010609060101010101" charset="-122"/>
                <a:sym typeface="+mn-ea"/>
              </a:rPr>
              <a:t>(</a:t>
            </a:r>
            <a:r>
              <a:rPr lang="zh-CN" altLang="en-US" sz="2400">
                <a:solidFill>
                  <a:schemeClr val="bg1"/>
                </a:solidFill>
                <a:latin typeface="楷体" panose="02010609060101010101" charset="-122"/>
                <a:ea typeface="楷体" panose="02010609060101010101" charset="-122"/>
                <a:cs typeface="楷体" panose="02010609060101010101" charset="-122"/>
                <a:sym typeface="+mn-ea"/>
              </a:rPr>
              <a:t>科学知识</a:t>
            </a:r>
            <a:r>
              <a:rPr lang="en-US" altLang="zh-CN" sz="2400">
                <a:solidFill>
                  <a:schemeClr val="bg1"/>
                </a:solidFill>
                <a:latin typeface="楷体" panose="02010609060101010101" charset="-122"/>
                <a:ea typeface="楷体" panose="02010609060101010101" charset="-122"/>
                <a:cs typeface="楷体" panose="02010609060101010101" charset="-122"/>
                <a:sym typeface="+mn-ea"/>
              </a:rPr>
              <a:t>/</a:t>
            </a:r>
            <a:r>
              <a:rPr lang="zh-CN" altLang="en-US" sz="2400">
                <a:solidFill>
                  <a:schemeClr val="bg1"/>
                </a:solidFill>
                <a:latin typeface="楷体" panose="02010609060101010101" charset="-122"/>
                <a:ea typeface="楷体" panose="02010609060101010101" charset="-122"/>
                <a:cs typeface="楷体" panose="02010609060101010101" charset="-122"/>
                <a:sym typeface="+mn-ea"/>
              </a:rPr>
              <a:t>科技发展</a:t>
            </a:r>
            <a:r>
              <a:rPr lang="zh-CN" altLang="en-US" sz="3200">
                <a:solidFill>
                  <a:schemeClr val="bg1"/>
                </a:solidFill>
                <a:latin typeface="楷体" panose="02010609060101010101" charset="-122"/>
                <a:ea typeface="楷体" panose="02010609060101010101" charset="-122"/>
                <a:cs typeface="楷体" panose="02010609060101010101" charset="-122"/>
                <a:sym typeface="+mn-ea"/>
              </a:rPr>
              <a:t>)</a:t>
            </a:r>
            <a:endParaRPr lang="zh-CN" altLang="en-US" sz="3200">
              <a:solidFill>
                <a:schemeClr val="bg1"/>
              </a:solidFill>
              <a:latin typeface="楷体" panose="02010609060101010101" charset="-122"/>
              <a:ea typeface="楷体" panose="02010609060101010101" charset="-122"/>
              <a:cs typeface="楷体" panose="02010609060101010101" charset="-122"/>
              <a:sym typeface="+mn-ea"/>
            </a:endParaRPr>
          </a:p>
          <a:p>
            <a:pPr marL="342900" indent="-342900" algn="l">
              <a:lnSpc>
                <a:spcPct val="120000"/>
              </a:lnSpc>
              <a:buClrTx/>
              <a:buSzTx/>
              <a:buFontTx/>
              <a:buAutoNum type="arabicPeriod"/>
            </a:pPr>
            <a:r>
              <a:rPr lang="zh-CN" altLang="en-US" sz="4000">
                <a:solidFill>
                  <a:schemeClr val="bg1"/>
                </a:solidFill>
                <a:latin typeface="楷体" panose="02010609060101010101" charset="-122"/>
                <a:ea typeface="楷体" panose="02010609060101010101" charset="-122"/>
                <a:cs typeface="楷体" panose="02010609060101010101" charset="-122"/>
              </a:rPr>
              <a:t>和谐人际关系</a:t>
            </a:r>
            <a:r>
              <a:rPr lang="en-US" altLang="zh-CN" sz="4000">
                <a:solidFill>
                  <a:schemeClr val="bg1"/>
                </a:solidFill>
                <a:latin typeface="楷体" panose="02010609060101010101" charset="-122"/>
                <a:ea typeface="楷体" panose="02010609060101010101" charset="-122"/>
                <a:cs typeface="楷体" panose="02010609060101010101" charset="-122"/>
              </a:rPr>
              <a:t> </a:t>
            </a:r>
            <a:endParaRPr lang="zh-CN" altLang="en-US" sz="4000">
              <a:solidFill>
                <a:schemeClr val="bg1"/>
              </a:solidFill>
              <a:latin typeface="楷体" panose="02010609060101010101" charset="-122"/>
              <a:ea typeface="楷体" panose="02010609060101010101" charset="-122"/>
              <a:cs typeface="楷体" panose="02010609060101010101" charset="-122"/>
            </a:endParaRPr>
          </a:p>
          <a:p>
            <a:pPr marL="342900" indent="-342900">
              <a:lnSpc>
                <a:spcPct val="120000"/>
              </a:lnSpc>
              <a:buAutoNum type="arabicPeriod"/>
            </a:pPr>
            <a:r>
              <a:rPr lang="zh-CN" altLang="en-US" sz="4000" u="sng">
                <a:solidFill>
                  <a:schemeClr val="bg1"/>
                </a:solidFill>
                <a:latin typeface="楷体" panose="02010609060101010101" charset="-122"/>
                <a:ea typeface="楷体" panose="02010609060101010101" charset="-122"/>
                <a:cs typeface="楷体" panose="02010609060101010101" charset="-122"/>
              </a:rPr>
              <a:t>体美</a:t>
            </a:r>
            <a:r>
              <a:rPr lang="zh-CN" altLang="en-US" sz="4000">
                <a:solidFill>
                  <a:schemeClr val="bg1"/>
                </a:solidFill>
                <a:latin typeface="楷体" panose="02010609060101010101" charset="-122"/>
                <a:ea typeface="楷体" panose="02010609060101010101" charset="-122"/>
                <a:cs typeface="楷体" panose="02010609060101010101" charset="-122"/>
              </a:rPr>
              <a:t>劳教育</a:t>
            </a:r>
            <a:endParaRPr lang="zh-CN" altLang="en-US" sz="4000">
              <a:solidFill>
                <a:schemeClr val="bg1"/>
              </a:solidFill>
              <a:latin typeface="楷体" panose="02010609060101010101" charset="-122"/>
              <a:ea typeface="楷体" panose="02010609060101010101" charset="-122"/>
              <a:cs typeface="楷体" panose="02010609060101010101" charset="-122"/>
            </a:endParaRPr>
          </a:p>
        </p:txBody>
      </p:sp>
      <p:pic>
        <p:nvPicPr>
          <p:cNvPr id="4" name="图片 3"/>
          <p:cNvPicPr>
            <a:picLocks noChangeAspect="1"/>
          </p:cNvPicPr>
          <p:nvPr/>
        </p:nvPicPr>
        <p:blipFill>
          <a:blip r:embed="rId1"/>
          <a:stretch>
            <a:fillRect/>
          </a:stretch>
        </p:blipFill>
        <p:spPr>
          <a:xfrm>
            <a:off x="6849110" y="2646680"/>
            <a:ext cx="4872355" cy="3877945"/>
          </a:xfrm>
          <a:prstGeom prst="rect">
            <a:avLst/>
          </a:prstGeom>
        </p:spPr>
      </p:pic>
      <p:sp>
        <p:nvSpPr>
          <p:cNvPr id="6" name="标题 5"/>
          <p:cNvSpPr>
            <a:spLocks noGrp="1"/>
          </p:cNvSpPr>
          <p:nvPr>
            <p:ph type="title"/>
            <p:custDataLst>
              <p:tags r:id="rId2"/>
            </p:custDataLst>
          </p:nvPr>
        </p:nvSpPr>
        <p:spPr>
          <a:xfrm>
            <a:off x="3876040" y="203835"/>
            <a:ext cx="4239895" cy="523240"/>
          </a:xfrm>
        </p:spPr>
        <p:txBody>
          <a:bodyPr>
            <a:normAutofit/>
          </a:bodyPr>
          <a:p>
            <a:pPr algn="ctr"/>
            <a:r>
              <a:rPr lang="en-US" altLang="zh-CN">
                <a:latin typeface="楷体" panose="02010609060101010101" charset="-122"/>
                <a:ea typeface="楷体" panose="02010609060101010101" charset="-122"/>
                <a:sym typeface="+mn-ea"/>
              </a:rPr>
              <a:t> </a:t>
            </a:r>
            <a:r>
              <a:rPr>
                <a:latin typeface="楷体" panose="02010609060101010101" charset="-122"/>
                <a:ea typeface="楷体" panose="02010609060101010101" charset="-122"/>
                <a:sym typeface="+mn-ea"/>
              </a:rPr>
              <a:t>材料特点：立德树人</a:t>
            </a:r>
            <a:endParaRPr lang="zh-CN" altLang="en-US"/>
          </a:p>
        </p:txBody>
      </p:sp>
      <p:sp>
        <p:nvSpPr>
          <p:cNvPr id="7" name="文本框 6"/>
          <p:cNvSpPr txBox="1"/>
          <p:nvPr>
            <p:custDataLst>
              <p:tags r:id="rId3"/>
            </p:custDataLst>
          </p:nvPr>
        </p:nvSpPr>
        <p:spPr>
          <a:xfrm>
            <a:off x="912495" y="203835"/>
            <a:ext cx="3093720" cy="521970"/>
          </a:xfrm>
          <a:prstGeom prst="rect">
            <a:avLst/>
          </a:prstGeom>
          <a:noFill/>
        </p:spPr>
        <p:txBody>
          <a:bodyPr wrap="square" rtlCol="0">
            <a:spAutoFit/>
          </a:bodyPr>
          <a:p>
            <a:r>
              <a:rPr lang="en-US" altLang="zh-CN" sz="2800" b="1">
                <a:solidFill>
                  <a:schemeClr val="tx1"/>
                </a:solidFill>
                <a:highlight>
                  <a:srgbClr val="FFFF00"/>
                </a:highlight>
                <a:latin typeface="Times New Roman" panose="02020603050405020304" charset="0"/>
                <a:ea typeface="楷体" panose="02010609060101010101" charset="-122"/>
                <a:cs typeface="Times New Roman" panose="02020603050405020304" charset="0"/>
                <a:sym typeface="+mn-ea"/>
              </a:rPr>
              <a:t>1. </a:t>
            </a:r>
            <a:r>
              <a:rPr lang="zh-CN" altLang="en-US" sz="2800" b="1">
                <a:solidFill>
                  <a:schemeClr val="tx1"/>
                </a:solidFill>
                <a:highlight>
                  <a:srgbClr val="FFFF00"/>
                </a:highlight>
                <a:latin typeface="Times New Roman" panose="02020603050405020304" charset="0"/>
                <a:ea typeface="楷体" panose="02010609060101010101" charset="-122"/>
                <a:cs typeface="Times New Roman" panose="02020603050405020304" charset="0"/>
                <a:sym typeface="+mn-ea"/>
              </a:rPr>
              <a:t>选材：选什么？</a:t>
            </a:r>
            <a:endParaRPr lang="zh-CN" altLang="en-US" sz="2800" b="1">
              <a:solidFill>
                <a:schemeClr val="tx1"/>
              </a:solidFill>
              <a:highlight>
                <a:srgbClr val="FFFF00"/>
              </a:highlight>
              <a:latin typeface="Times New Roman" panose="02020603050405020304" charset="0"/>
              <a:ea typeface="楷体" panose="02010609060101010101" charset="-122"/>
              <a:cs typeface="Times New Roman" panose="02020603050405020304" charset="0"/>
              <a:sym typeface="+mn-ea"/>
            </a:endParaRPr>
          </a:p>
        </p:txBody>
      </p:sp>
      <p:pic>
        <p:nvPicPr>
          <p:cNvPr id="2" name="图片 1"/>
          <p:cNvPicPr>
            <a:picLocks noChangeAspect="1"/>
          </p:cNvPicPr>
          <p:nvPr/>
        </p:nvPicPr>
        <p:blipFill>
          <a:blip r:embed="rId4"/>
          <a:stretch>
            <a:fillRect/>
          </a:stretch>
        </p:blipFill>
        <p:spPr>
          <a:xfrm>
            <a:off x="4605020" y="3309620"/>
            <a:ext cx="7167880" cy="32150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标题 4"/>
          <p:cNvSpPr>
            <a:spLocks noGrp="1"/>
          </p:cNvSpPr>
          <p:nvPr>
            <p:ph type="title"/>
          </p:nvPr>
        </p:nvSpPr>
        <p:spPr>
          <a:xfrm>
            <a:off x="307340" y="203835"/>
            <a:ext cx="9946005" cy="523240"/>
          </a:xfrm>
        </p:spPr>
        <p:txBody>
          <a:bodyPr>
            <a:normAutofit/>
          </a:bodyPr>
          <a:p>
            <a:pPr algn="ctr"/>
            <a:r>
              <a:rPr lang="en-US" altLang="zh-CN"/>
              <a:t>2024-2025</a:t>
            </a:r>
            <a:r>
              <a:t>全国卷</a:t>
            </a:r>
            <a:r>
              <a:rPr lang="en-US" altLang="zh-CN"/>
              <a:t>II</a:t>
            </a:r>
            <a:r>
              <a:t>阅读选材特点：</a:t>
            </a:r>
            <a:r>
              <a:rPr sz="2000"/>
              <a:t>长度，难度，</a:t>
            </a:r>
            <a:r>
              <a:rPr sz="2000"/>
              <a:t>生词</a:t>
            </a:r>
            <a:endParaRPr sz="2000"/>
          </a:p>
        </p:txBody>
      </p:sp>
      <p:sp>
        <p:nvSpPr>
          <p:cNvPr id="2" name="文本框 1"/>
          <p:cNvSpPr txBox="1"/>
          <p:nvPr/>
        </p:nvSpPr>
        <p:spPr>
          <a:xfrm>
            <a:off x="567690" y="963930"/>
            <a:ext cx="11278235" cy="2465070"/>
          </a:xfrm>
          <a:prstGeom prst="rect">
            <a:avLst/>
          </a:prstGeom>
          <a:noFill/>
        </p:spPr>
        <p:txBody>
          <a:bodyPr wrap="square" rtlCol="0">
            <a:noAutofit/>
          </a:bodyPr>
          <a:p>
            <a:pPr marL="342900" indent="-342900">
              <a:lnSpc>
                <a:spcPct val="170000"/>
              </a:lnSpc>
              <a:buAutoNum type="arabicPeriod"/>
            </a:pPr>
            <a:r>
              <a:rPr lang="zh-CN" altLang="en-US" sz="4000">
                <a:solidFill>
                  <a:schemeClr val="bg1"/>
                </a:solidFill>
                <a:latin typeface="楷体" panose="02010609060101010101" charset="-122"/>
                <a:ea typeface="楷体" panose="02010609060101010101" charset="-122"/>
                <a:cs typeface="楷体" panose="02010609060101010101" charset="-122"/>
              </a:rPr>
              <a:t>长度：文章</a:t>
            </a:r>
            <a:r>
              <a:rPr lang="zh-CN" altLang="en-US" sz="2000" b="1">
                <a:solidFill>
                  <a:schemeClr val="bg1"/>
                </a:solidFill>
                <a:latin typeface="Times New Roman" panose="02020603050405020304" charset="0"/>
                <a:ea typeface="楷体" panose="02010609060101010101" charset="-122"/>
                <a:cs typeface="Times New Roman" panose="02020603050405020304" charset="0"/>
              </a:rPr>
              <a:t>（</a:t>
            </a:r>
            <a:r>
              <a:rPr lang="en-US" altLang="zh-CN" sz="2000" b="1">
                <a:solidFill>
                  <a:schemeClr val="bg1"/>
                </a:solidFill>
                <a:latin typeface="Times New Roman" panose="02020603050405020304" charset="0"/>
                <a:ea typeface="楷体" panose="02010609060101010101" charset="-122"/>
                <a:cs typeface="Times New Roman" panose="02020603050405020304" charset="0"/>
              </a:rPr>
              <a:t>1100-1200</a:t>
            </a:r>
            <a:r>
              <a:rPr lang="zh-CN" altLang="en-US" sz="2000" b="1">
                <a:solidFill>
                  <a:schemeClr val="bg1"/>
                </a:solidFill>
                <a:latin typeface="Times New Roman" panose="02020603050405020304" charset="0"/>
                <a:ea typeface="楷体" panose="02010609060101010101" charset="-122"/>
                <a:cs typeface="Times New Roman" panose="02020603050405020304" charset="0"/>
              </a:rPr>
              <a:t>）</a:t>
            </a:r>
            <a:r>
              <a:rPr lang="zh-CN" altLang="en-US" sz="4000">
                <a:solidFill>
                  <a:schemeClr val="bg1"/>
                </a:solidFill>
                <a:latin typeface="Times New Roman" panose="02020603050405020304" charset="0"/>
                <a:ea typeface="楷体" panose="02010609060101010101" charset="-122"/>
                <a:cs typeface="Times New Roman" panose="02020603050405020304" charset="0"/>
              </a:rPr>
              <a:t>，题干</a:t>
            </a:r>
            <a:r>
              <a:rPr lang="zh-CN" altLang="en-US" sz="2000" b="1">
                <a:solidFill>
                  <a:schemeClr val="bg1"/>
                </a:solidFill>
                <a:latin typeface="Times New Roman" panose="02020603050405020304" charset="0"/>
                <a:ea typeface="楷体" panose="02010609060101010101" charset="-122"/>
                <a:cs typeface="Times New Roman" panose="02020603050405020304" charset="0"/>
              </a:rPr>
              <a:t>（≈150）</a:t>
            </a:r>
            <a:r>
              <a:rPr lang="zh-CN" altLang="en-US" sz="4000">
                <a:solidFill>
                  <a:schemeClr val="bg1"/>
                </a:solidFill>
                <a:latin typeface="Times New Roman" panose="02020603050405020304" charset="0"/>
                <a:ea typeface="楷体" panose="02010609060101010101" charset="-122"/>
                <a:cs typeface="Times New Roman" panose="02020603050405020304" charset="0"/>
              </a:rPr>
              <a:t>，选项</a:t>
            </a:r>
            <a:r>
              <a:rPr lang="zh-CN" altLang="en-US" sz="2000" b="1">
                <a:solidFill>
                  <a:schemeClr val="bg1"/>
                </a:solidFill>
                <a:latin typeface="Times New Roman" panose="02020603050405020304" charset="0"/>
                <a:ea typeface="楷体" panose="02010609060101010101" charset="-122"/>
                <a:cs typeface="Times New Roman" panose="02020603050405020304" charset="0"/>
              </a:rPr>
              <a:t>（</a:t>
            </a:r>
            <a:r>
              <a:rPr lang="zh-CN" altLang="en-US" sz="2000" b="1">
                <a:solidFill>
                  <a:schemeClr val="bg1"/>
                </a:solidFill>
                <a:latin typeface="Times New Roman" panose="02020603050405020304" charset="0"/>
                <a:ea typeface="楷体" panose="02010609060101010101" charset="-122"/>
                <a:cs typeface="Times New Roman" panose="02020603050405020304" charset="0"/>
                <a:sym typeface="+mn-ea"/>
              </a:rPr>
              <a:t>≈250</a:t>
            </a:r>
            <a:r>
              <a:rPr lang="zh-CN" altLang="en-US" sz="2000" b="1">
                <a:solidFill>
                  <a:schemeClr val="bg1"/>
                </a:solidFill>
                <a:latin typeface="Times New Roman" panose="02020603050405020304" charset="0"/>
                <a:ea typeface="楷体" panose="02010609060101010101" charset="-122"/>
                <a:cs typeface="Times New Roman" panose="02020603050405020304" charset="0"/>
              </a:rPr>
              <a:t>）</a:t>
            </a:r>
            <a:r>
              <a:rPr lang="en-US" altLang="zh-CN" sz="2000" b="1">
                <a:solidFill>
                  <a:schemeClr val="bg1"/>
                </a:solidFill>
                <a:latin typeface="Times New Roman" panose="02020603050405020304" charset="0"/>
                <a:ea typeface="楷体" panose="02010609060101010101" charset="-122"/>
                <a:cs typeface="Times New Roman" panose="02020603050405020304" charset="0"/>
              </a:rPr>
              <a:t> </a:t>
            </a:r>
            <a:r>
              <a:rPr lang="en-US" altLang="zh-CN" sz="2000" b="1">
                <a:solidFill>
                  <a:schemeClr val="accent1"/>
                </a:solidFill>
                <a:highlight>
                  <a:srgbClr val="00FF00"/>
                </a:highlight>
                <a:latin typeface="Times New Roman" panose="02020603050405020304" charset="0"/>
                <a:ea typeface="楷体" panose="02010609060101010101" charset="-122"/>
                <a:cs typeface="Times New Roman" panose="02020603050405020304" charset="0"/>
              </a:rPr>
              <a:t>1500</a:t>
            </a:r>
            <a:r>
              <a:rPr lang="en-US" altLang="zh-CN" sz="2000" b="1">
                <a:solidFill>
                  <a:schemeClr val="accent1"/>
                </a:solidFill>
                <a:latin typeface="Times New Roman" panose="02020603050405020304" charset="0"/>
                <a:ea typeface="楷体" panose="02010609060101010101" charset="-122"/>
                <a:cs typeface="Times New Roman" panose="02020603050405020304" charset="0"/>
              </a:rPr>
              <a:t>-</a:t>
            </a:r>
            <a:r>
              <a:rPr lang="en-US" altLang="zh-CN" sz="2000" b="1">
                <a:solidFill>
                  <a:schemeClr val="accent1"/>
                </a:solidFill>
                <a:highlight>
                  <a:srgbClr val="00FF00"/>
                </a:highlight>
                <a:latin typeface="Times New Roman" panose="02020603050405020304" charset="0"/>
                <a:ea typeface="楷体" panose="02010609060101010101" charset="-122"/>
                <a:cs typeface="Times New Roman" panose="02020603050405020304" charset="0"/>
              </a:rPr>
              <a:t>1600</a:t>
            </a:r>
            <a:endParaRPr lang="zh-CN" altLang="en-US" sz="2000" b="1">
              <a:solidFill>
                <a:schemeClr val="bg1"/>
              </a:solidFill>
              <a:latin typeface="Times New Roman" panose="02020603050405020304" charset="0"/>
              <a:ea typeface="楷体" panose="02010609060101010101" charset="-122"/>
              <a:cs typeface="Times New Roman" panose="02020603050405020304" charset="0"/>
            </a:endParaRPr>
          </a:p>
          <a:p>
            <a:pPr marL="1828800" lvl="4" indent="457200" algn="l">
              <a:lnSpc>
                <a:spcPct val="170000"/>
              </a:lnSpc>
              <a:buClrTx/>
              <a:buSzTx/>
              <a:buFontTx/>
              <a:buNone/>
            </a:pPr>
            <a:r>
              <a:rPr lang="en-US" altLang="zh-CN" sz="4000">
                <a:solidFill>
                  <a:schemeClr val="bg1"/>
                </a:solidFill>
                <a:latin typeface="Times New Roman" panose="02020603050405020304" charset="0"/>
                <a:ea typeface="楷体" panose="02010609060101010101" charset="-122"/>
                <a:cs typeface="Times New Roman" panose="02020603050405020304" charset="0"/>
              </a:rPr>
              <a:t>A-D</a:t>
            </a:r>
            <a:r>
              <a:rPr lang="zh-CN" altLang="en-US" sz="4000">
                <a:solidFill>
                  <a:schemeClr val="bg1"/>
                </a:solidFill>
                <a:latin typeface="Times New Roman" panose="02020603050405020304" charset="0"/>
                <a:ea typeface="楷体" panose="02010609060101010101" charset="-122"/>
                <a:cs typeface="Times New Roman" panose="02020603050405020304" charset="0"/>
              </a:rPr>
              <a:t>单篇长度</a:t>
            </a:r>
            <a:r>
              <a:rPr lang="en-US" altLang="zh-CN" sz="2000" b="1">
                <a:solidFill>
                  <a:schemeClr val="bg1"/>
                </a:solidFill>
                <a:latin typeface="Times New Roman" panose="02020603050405020304" charset="0"/>
                <a:ea typeface="楷体" panose="02010609060101010101" charset="-122"/>
                <a:cs typeface="Times New Roman" panose="02020603050405020304" charset="0"/>
                <a:sym typeface="+mn-ea"/>
              </a:rPr>
              <a:t>（200-340）</a:t>
            </a:r>
            <a:r>
              <a:rPr lang="zh-CN" altLang="en-US" sz="4000">
                <a:solidFill>
                  <a:schemeClr val="bg1"/>
                </a:solidFill>
                <a:latin typeface="Times New Roman" panose="02020603050405020304" charset="0"/>
                <a:ea typeface="楷体" panose="02010609060101010101" charset="-122"/>
                <a:cs typeface="Times New Roman" panose="02020603050405020304" charset="0"/>
              </a:rPr>
              <a:t>，</a:t>
            </a:r>
            <a:r>
              <a:rPr lang="en-US" altLang="zh-CN" sz="4000">
                <a:solidFill>
                  <a:schemeClr val="bg1"/>
                </a:solidFill>
                <a:latin typeface="Times New Roman" panose="02020603050405020304" charset="0"/>
                <a:ea typeface="楷体" panose="02010609060101010101" charset="-122"/>
                <a:cs typeface="Times New Roman" panose="02020603050405020304" charset="0"/>
              </a:rPr>
              <a:t>7.5</a:t>
            </a:r>
            <a:r>
              <a:rPr lang="zh-CN" altLang="en-US" sz="4000">
                <a:solidFill>
                  <a:schemeClr val="bg1"/>
                </a:solidFill>
                <a:latin typeface="Times New Roman" panose="02020603050405020304" charset="0"/>
                <a:ea typeface="楷体" panose="02010609060101010101" charset="-122"/>
                <a:cs typeface="Times New Roman" panose="02020603050405020304" charset="0"/>
              </a:rPr>
              <a:t>长度</a:t>
            </a:r>
            <a:r>
              <a:rPr lang="en-US" altLang="zh-CN" sz="2000" b="1">
                <a:solidFill>
                  <a:schemeClr val="bg1"/>
                </a:solidFill>
                <a:latin typeface="Times New Roman" panose="02020603050405020304" charset="0"/>
                <a:ea typeface="楷体" panose="02010609060101010101" charset="-122"/>
                <a:cs typeface="Times New Roman" panose="02020603050405020304" charset="0"/>
                <a:sym typeface="+mn-ea"/>
              </a:rPr>
              <a:t>（</a:t>
            </a:r>
            <a:r>
              <a:rPr lang="zh-CN" altLang="en-US" sz="2000" b="1">
                <a:solidFill>
                  <a:schemeClr val="bg1"/>
                </a:solidFill>
                <a:latin typeface="Times New Roman" panose="02020603050405020304" charset="0"/>
                <a:ea typeface="楷体" panose="02010609060101010101" charset="-122"/>
                <a:cs typeface="Times New Roman" panose="02020603050405020304" charset="0"/>
                <a:sym typeface="+mn-ea"/>
              </a:rPr>
              <a:t>≈</a:t>
            </a:r>
            <a:r>
              <a:rPr lang="en-US" altLang="zh-CN" sz="2000" b="1">
                <a:solidFill>
                  <a:schemeClr val="bg1"/>
                </a:solidFill>
                <a:latin typeface="Times New Roman" panose="02020603050405020304" charset="0"/>
                <a:ea typeface="楷体" panose="02010609060101010101" charset="-122"/>
                <a:cs typeface="Times New Roman" panose="02020603050405020304" charset="0"/>
                <a:sym typeface="+mn-ea"/>
              </a:rPr>
              <a:t>250+6</a:t>
            </a:r>
            <a:r>
              <a:rPr lang="en-US" altLang="zh-CN" sz="2000" b="1">
                <a:solidFill>
                  <a:schemeClr val="bg1"/>
                </a:solidFill>
                <a:latin typeface="Times New Roman" panose="02020603050405020304" charset="0"/>
                <a:ea typeface="楷体" panose="02010609060101010101" charset="-122"/>
                <a:cs typeface="Times New Roman" panose="02020603050405020304" charset="0"/>
                <a:sym typeface="+mn-ea"/>
              </a:rPr>
              <a:t>0）</a:t>
            </a:r>
            <a:endParaRPr lang="en-US" altLang="zh-CN" sz="2000" b="1">
              <a:solidFill>
                <a:schemeClr val="bg1"/>
              </a:solidFill>
              <a:latin typeface="Times New Roman" panose="02020603050405020304" charset="0"/>
              <a:ea typeface="楷体" panose="02010609060101010101" charset="-122"/>
              <a:cs typeface="Times New Roman" panose="02020603050405020304" charset="0"/>
            </a:endParaRPr>
          </a:p>
          <a:p>
            <a:pPr indent="0">
              <a:lnSpc>
                <a:spcPct val="170000"/>
              </a:lnSpc>
              <a:buNone/>
            </a:pPr>
            <a:endParaRPr lang="zh-CN" altLang="en-US" sz="4000">
              <a:solidFill>
                <a:schemeClr val="bg1"/>
              </a:solidFill>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10396855" y="849630"/>
            <a:ext cx="1546225" cy="368300"/>
          </a:xfrm>
          <a:prstGeom prst="rect">
            <a:avLst/>
          </a:prstGeom>
          <a:noFill/>
        </p:spPr>
        <p:txBody>
          <a:bodyPr wrap="square" rtlCol="0">
            <a:spAutoFit/>
          </a:bodyPr>
          <a:p>
            <a:r>
              <a:rPr lang="en-US" altLang="zh-CN">
                <a:solidFill>
                  <a:srgbClr val="FF0000"/>
                </a:solidFill>
                <a:highlight>
                  <a:srgbClr val="FFFF00"/>
                </a:highlight>
              </a:rPr>
              <a:t>2020.08.11</a:t>
            </a:r>
            <a:endParaRPr lang="en-US" altLang="zh-CN">
              <a:solidFill>
                <a:srgbClr val="FF0000"/>
              </a:solidFill>
              <a:highlight>
                <a:srgbClr val="FFFF00"/>
              </a:highlight>
            </a:endParaRPr>
          </a:p>
        </p:txBody>
      </p:sp>
      <p:graphicFrame>
        <p:nvGraphicFramePr>
          <p:cNvPr id="6" name="表格 5"/>
          <p:cNvGraphicFramePr/>
          <p:nvPr>
            <p:custDataLst>
              <p:tags r:id="rId1"/>
            </p:custDataLst>
          </p:nvPr>
        </p:nvGraphicFramePr>
        <p:xfrm>
          <a:off x="354330" y="3496310"/>
          <a:ext cx="9953625" cy="2753995"/>
        </p:xfrm>
        <a:graphic>
          <a:graphicData uri="http://schemas.openxmlformats.org/drawingml/2006/table">
            <a:tbl>
              <a:tblPr firstRow="1" bandRow="1">
                <a:tableStyleId>{5C22544A-7EE6-4342-B048-85BDC9FD1C3A}</a:tableStyleId>
              </a:tblPr>
              <a:tblGrid>
                <a:gridCol w="1658938"/>
                <a:gridCol w="1658937"/>
                <a:gridCol w="1658938"/>
                <a:gridCol w="1658937"/>
                <a:gridCol w="1658938"/>
                <a:gridCol w="1658937"/>
              </a:tblGrid>
              <a:tr h="591185">
                <a:tc>
                  <a:txBody>
                    <a:bodyPr/>
                    <a:p>
                      <a:pPr algn="ctr">
                        <a:buNone/>
                      </a:pPr>
                      <a:r>
                        <a:rPr lang="zh-CN" altLang="en-US" sz="1800">
                          <a:sym typeface="+mn-ea"/>
                        </a:rPr>
                        <a:t>长度</a:t>
                      </a:r>
                      <a:endParaRPr lang="zh-CN" altLang="en-US" sz="1800"/>
                    </a:p>
                    <a:p>
                      <a:pPr algn="ctr">
                        <a:buNone/>
                      </a:pPr>
                      <a:r>
                        <a:rPr lang="zh-CN" altLang="en-US" sz="1800">
                          <a:sym typeface="+mn-ea"/>
                        </a:rPr>
                        <a:t>（文章</a:t>
                      </a:r>
                      <a:r>
                        <a:rPr lang="en-US" altLang="zh-CN" sz="1800">
                          <a:sym typeface="+mn-ea"/>
                        </a:rPr>
                        <a:t>+</a:t>
                      </a:r>
                      <a:r>
                        <a:rPr lang="zh-CN" altLang="en-US" sz="1800">
                          <a:sym typeface="+mn-ea"/>
                        </a:rPr>
                        <a:t>选项）</a:t>
                      </a:r>
                      <a:endParaRPr lang="zh-CN" altLang="en-US" sz="1800"/>
                    </a:p>
                  </a:txBody>
                  <a:tcPr anchor="ctr" anchorCtr="0"/>
                </a:tc>
                <a:tc>
                  <a:txBody>
                    <a:bodyPr/>
                    <a:p>
                      <a:pPr algn="ctr">
                        <a:buNone/>
                      </a:pPr>
                      <a:r>
                        <a:rPr lang="en-US" altLang="zh-CN"/>
                        <a:t>A</a:t>
                      </a:r>
                      <a:endParaRPr lang="en-US" altLang="zh-CN"/>
                    </a:p>
                  </a:txBody>
                  <a:tcPr anchor="ctr" anchorCtr="0"/>
                </a:tc>
                <a:tc>
                  <a:txBody>
                    <a:bodyPr/>
                    <a:p>
                      <a:pPr algn="ctr">
                        <a:buNone/>
                      </a:pPr>
                      <a:r>
                        <a:rPr lang="en-US" altLang="zh-CN"/>
                        <a:t>B</a:t>
                      </a:r>
                      <a:endParaRPr lang="en-US" altLang="zh-CN"/>
                    </a:p>
                  </a:txBody>
                  <a:tcPr anchor="ctr" anchorCtr="0"/>
                </a:tc>
                <a:tc>
                  <a:txBody>
                    <a:bodyPr/>
                    <a:p>
                      <a:pPr algn="ctr">
                        <a:buNone/>
                      </a:pPr>
                      <a:r>
                        <a:rPr lang="en-US" altLang="zh-CN"/>
                        <a:t>C</a:t>
                      </a:r>
                      <a:endParaRPr lang="en-US" altLang="zh-CN"/>
                    </a:p>
                  </a:txBody>
                  <a:tcPr anchor="ctr" anchorCtr="0"/>
                </a:tc>
                <a:tc>
                  <a:txBody>
                    <a:bodyPr/>
                    <a:p>
                      <a:pPr algn="ctr">
                        <a:buNone/>
                      </a:pPr>
                      <a:r>
                        <a:rPr lang="en-US" altLang="zh-CN"/>
                        <a:t>D</a:t>
                      </a:r>
                      <a:endParaRPr lang="en-US" altLang="zh-CN"/>
                    </a:p>
                  </a:txBody>
                  <a:tcPr anchor="ctr" anchorCtr="0"/>
                </a:tc>
                <a:tc>
                  <a:txBody>
                    <a:bodyPr/>
                    <a:p>
                      <a:pPr algn="ctr">
                        <a:buNone/>
                      </a:pPr>
                      <a:r>
                        <a:rPr lang="en-US" altLang="zh-CN"/>
                        <a:t>7.5</a:t>
                      </a:r>
                      <a:endParaRPr lang="en-US" altLang="zh-CN"/>
                    </a:p>
                  </a:txBody>
                  <a:tcPr anchor="ctr" anchorCtr="0">
                    <a:solidFill>
                      <a:schemeClr val="accent3">
                        <a:lumMod val="60000"/>
                        <a:lumOff val="40000"/>
                      </a:schemeClr>
                    </a:solidFill>
                  </a:tcPr>
                </a:tc>
              </a:tr>
              <a:tr h="1081405">
                <a:tc>
                  <a:txBody>
                    <a:bodyPr/>
                    <a:p>
                      <a:pPr algn="ctr">
                        <a:buNone/>
                      </a:pPr>
                      <a:r>
                        <a:rPr lang="en-US" altLang="zh-CN" sz="1800">
                          <a:sym typeface="+mn-ea"/>
                        </a:rPr>
                        <a:t>2024</a:t>
                      </a:r>
                      <a:r>
                        <a:rPr lang="zh-CN" altLang="en-US" sz="1800">
                          <a:sym typeface="+mn-ea"/>
                        </a:rPr>
                        <a:t>全国卷</a:t>
                      </a:r>
                      <a:r>
                        <a:rPr lang="en-US" altLang="zh-CN" sz="1800">
                          <a:sym typeface="+mn-ea"/>
                        </a:rPr>
                        <a:t>II</a:t>
                      </a:r>
                      <a:endParaRPr lang="en-US" altLang="zh-CN" sz="1800"/>
                    </a:p>
                    <a:p>
                      <a:pPr algn="ctr">
                        <a:buNone/>
                      </a:pPr>
                      <a:endParaRPr lang="zh-CN" altLang="en-US"/>
                    </a:p>
                  </a:txBody>
                  <a:tcPr anchor="ctr" anchorCtr="0"/>
                </a:tc>
                <a:tc>
                  <a:txBody>
                    <a:bodyPr/>
                    <a:p>
                      <a:pPr algn="ctr">
                        <a:lnSpc>
                          <a:spcPct val="160000"/>
                        </a:lnSpc>
                        <a:buNone/>
                      </a:pPr>
                      <a:r>
                        <a:rPr lang="en-US" altLang="zh-CN" sz="2000">
                          <a:latin typeface="Times New Roman" panose="02020603050405020304" charset="0"/>
                          <a:ea typeface="楷体" panose="02010609060101010101" charset="-122"/>
                          <a:cs typeface="Times New Roman" panose="02020603050405020304" charset="0"/>
                        </a:rPr>
                        <a:t>288+73</a:t>
                      </a:r>
                      <a:endParaRPr lang="en-US" altLang="zh-CN" sz="2000">
                        <a:latin typeface="Times New Roman" panose="02020603050405020304" charset="0"/>
                        <a:ea typeface="楷体" panose="02010609060101010101" charset="-122"/>
                        <a:cs typeface="Times New Roman" panose="02020603050405020304" charset="0"/>
                      </a:endParaRPr>
                    </a:p>
                  </a:txBody>
                  <a:tcPr anchor="ctr" anchorCtr="0"/>
                </a:tc>
                <a:tc>
                  <a:txBody>
                    <a:bodyPr/>
                    <a:p>
                      <a:pPr algn="ctr">
                        <a:lnSpc>
                          <a:spcPct val="160000"/>
                        </a:lnSpc>
                        <a:buNone/>
                      </a:pPr>
                      <a:r>
                        <a:rPr lang="en-US" altLang="zh-CN" sz="2000">
                          <a:latin typeface="Times New Roman" panose="02020603050405020304" charset="0"/>
                          <a:ea typeface="楷体" panose="02010609060101010101" charset="-122"/>
                          <a:cs typeface="Times New Roman" panose="02020603050405020304" charset="0"/>
                          <a:sym typeface="+mn-ea"/>
                        </a:rPr>
                        <a:t>270+87 </a:t>
                      </a:r>
                      <a:endParaRPr lang="en-US" altLang="zh-CN" sz="2000">
                        <a:latin typeface="Times New Roman" panose="02020603050405020304" charset="0"/>
                        <a:ea typeface="楷体" panose="02010609060101010101" charset="-122"/>
                        <a:cs typeface="Times New Roman" panose="02020603050405020304" charset="0"/>
                      </a:endParaRPr>
                    </a:p>
                  </a:txBody>
                  <a:tcPr anchor="ctr" anchorCtr="0"/>
                </a:tc>
                <a:tc>
                  <a:txBody>
                    <a:bodyPr/>
                    <a:p>
                      <a:pPr algn="ctr">
                        <a:lnSpc>
                          <a:spcPct val="170000"/>
                        </a:lnSpc>
                        <a:buNone/>
                      </a:pPr>
                      <a:r>
                        <a:rPr lang="en-US" altLang="zh-CN" sz="2000">
                          <a:latin typeface="Times New Roman" panose="02020603050405020304" charset="0"/>
                          <a:ea typeface="楷体" panose="02010609060101010101" charset="-122"/>
                          <a:cs typeface="Times New Roman" panose="02020603050405020304" charset="0"/>
                          <a:sym typeface="+mn-ea"/>
                        </a:rPr>
                        <a:t>264+105</a:t>
                      </a:r>
                      <a:endParaRPr lang="en-US" altLang="zh-CN" sz="2000">
                        <a:latin typeface="Times New Roman" panose="02020603050405020304" charset="0"/>
                        <a:ea typeface="楷体" panose="02010609060101010101" charset="-122"/>
                        <a:cs typeface="Times New Roman" panose="02020603050405020304" charset="0"/>
                      </a:endParaRPr>
                    </a:p>
                  </a:txBody>
                  <a:tcPr anchor="ctr" anchorCtr="0"/>
                </a:tc>
                <a:tc>
                  <a:txBody>
                    <a:bodyPr/>
                    <a:p>
                      <a:pPr algn="ctr">
                        <a:lnSpc>
                          <a:spcPct val="160000"/>
                        </a:lnSpc>
                        <a:buNone/>
                      </a:pPr>
                      <a:r>
                        <a:rPr lang="en-US" altLang="zh-CN" sz="2000">
                          <a:latin typeface="Times New Roman" panose="02020603050405020304" charset="0"/>
                          <a:ea typeface="楷体" panose="02010609060101010101" charset="-122"/>
                          <a:cs typeface="Times New Roman" panose="02020603050405020304" charset="0"/>
                          <a:sym typeface="+mn-ea"/>
                        </a:rPr>
                        <a:t>318+140</a:t>
                      </a:r>
                      <a:endParaRPr lang="en-US" altLang="zh-CN" sz="2000">
                        <a:latin typeface="Times New Roman" panose="02020603050405020304" charset="0"/>
                        <a:ea typeface="楷体" panose="02010609060101010101" charset="-122"/>
                        <a:cs typeface="Times New Roman" panose="02020603050405020304" charset="0"/>
                      </a:endParaRPr>
                    </a:p>
                  </a:txBody>
                  <a:tcPr anchor="ctr" anchorCtr="0"/>
                </a:tc>
                <a:tc>
                  <a:txBody>
                    <a:bodyPr/>
                    <a:p>
                      <a:pPr algn="ctr">
                        <a:lnSpc>
                          <a:spcPct val="160000"/>
                        </a:lnSpc>
                        <a:buNone/>
                      </a:pPr>
                      <a:r>
                        <a:rPr lang="en-US" altLang="zh-CN" sz="2000">
                          <a:latin typeface="Times New Roman" panose="02020603050405020304" charset="0"/>
                          <a:ea typeface="楷体" panose="02010609060101010101" charset="-122"/>
                          <a:cs typeface="Times New Roman" panose="02020603050405020304" charset="0"/>
                          <a:sym typeface="+mn-ea"/>
                        </a:rPr>
                        <a:t>253+45</a:t>
                      </a:r>
                      <a:endParaRPr lang="en-US" altLang="zh-CN" sz="2000">
                        <a:latin typeface="Times New Roman" panose="02020603050405020304" charset="0"/>
                        <a:ea typeface="楷体" panose="02010609060101010101" charset="-122"/>
                        <a:cs typeface="Times New Roman" panose="02020603050405020304" charset="0"/>
                      </a:endParaRPr>
                    </a:p>
                  </a:txBody>
                  <a:tcPr anchor="ctr" anchorCtr="0">
                    <a:solidFill>
                      <a:schemeClr val="accent3">
                        <a:lumMod val="60000"/>
                        <a:lumOff val="40000"/>
                      </a:schemeClr>
                    </a:solidFill>
                  </a:tcPr>
                </a:tc>
              </a:tr>
              <a:tr h="1081405">
                <a:tc>
                  <a:txBody>
                    <a:bodyPr/>
                    <a:p>
                      <a:pPr algn="ctr">
                        <a:buNone/>
                      </a:pPr>
                      <a:r>
                        <a:rPr lang="en-US" altLang="zh-CN" sz="1800">
                          <a:sym typeface="+mn-ea"/>
                        </a:rPr>
                        <a:t>2025</a:t>
                      </a:r>
                      <a:r>
                        <a:rPr lang="zh-CN" altLang="en-US" sz="1800">
                          <a:sym typeface="+mn-ea"/>
                        </a:rPr>
                        <a:t>全国卷</a:t>
                      </a:r>
                      <a:r>
                        <a:rPr lang="en-US" altLang="zh-CN" sz="1800">
                          <a:sym typeface="+mn-ea"/>
                        </a:rPr>
                        <a:t>II</a:t>
                      </a:r>
                      <a:endParaRPr lang="en-US" altLang="zh-CN" sz="1800">
                        <a:sym typeface="+mn-ea"/>
                      </a:endParaRPr>
                    </a:p>
                  </a:txBody>
                  <a:tcPr anchor="ctr" anchorCtr="0"/>
                </a:tc>
                <a:tc>
                  <a:txBody>
                    <a:bodyPr/>
                    <a:p>
                      <a:pPr algn="ctr">
                        <a:lnSpc>
                          <a:spcPct val="160000"/>
                        </a:lnSpc>
                        <a:buNone/>
                      </a:pPr>
                      <a:r>
                        <a:rPr lang="en-US" altLang="zh-CN" sz="2000">
                          <a:latin typeface="Times New Roman" panose="02020603050405020304" charset="0"/>
                          <a:ea typeface="楷体" panose="02010609060101010101" charset="-122"/>
                          <a:cs typeface="Times New Roman" panose="02020603050405020304" charset="0"/>
                        </a:rPr>
                        <a:t>264+90</a:t>
                      </a:r>
                      <a:endParaRPr lang="en-US" altLang="zh-CN" sz="2000">
                        <a:latin typeface="Times New Roman" panose="02020603050405020304" charset="0"/>
                        <a:ea typeface="楷体" panose="02010609060101010101" charset="-122"/>
                        <a:cs typeface="Times New Roman" panose="02020603050405020304" charset="0"/>
                      </a:endParaRPr>
                    </a:p>
                  </a:txBody>
                  <a:tcPr anchor="ctr" anchorCtr="0"/>
                </a:tc>
                <a:tc>
                  <a:txBody>
                    <a:bodyPr/>
                    <a:p>
                      <a:pPr algn="ctr">
                        <a:lnSpc>
                          <a:spcPct val="160000"/>
                        </a:lnSpc>
                        <a:buNone/>
                      </a:pPr>
                      <a:r>
                        <a:rPr lang="en-US" altLang="zh-CN" sz="2000">
                          <a:latin typeface="Times New Roman" panose="02020603050405020304" charset="0"/>
                          <a:ea typeface="楷体" panose="02010609060101010101" charset="-122"/>
                          <a:cs typeface="Times New Roman" panose="02020603050405020304" charset="0"/>
                        </a:rPr>
                        <a:t>303+85</a:t>
                      </a:r>
                      <a:endParaRPr lang="en-US" altLang="zh-CN" sz="2000">
                        <a:latin typeface="Times New Roman" panose="02020603050405020304" charset="0"/>
                        <a:ea typeface="楷体" panose="02010609060101010101" charset="-122"/>
                        <a:cs typeface="Times New Roman" panose="02020603050405020304" charset="0"/>
                      </a:endParaRPr>
                    </a:p>
                  </a:txBody>
                  <a:tcPr anchor="ctr" anchorCtr="0"/>
                </a:tc>
                <a:tc>
                  <a:txBody>
                    <a:bodyPr/>
                    <a:p>
                      <a:pPr algn="ctr">
                        <a:lnSpc>
                          <a:spcPct val="170000"/>
                        </a:lnSpc>
                        <a:buNone/>
                      </a:pPr>
                      <a:r>
                        <a:rPr lang="en-US" altLang="zh-CN" sz="2000">
                          <a:latin typeface="Times New Roman" panose="02020603050405020304" charset="0"/>
                          <a:ea typeface="楷体" panose="02010609060101010101" charset="-122"/>
                          <a:cs typeface="Times New Roman" panose="02020603050405020304" charset="0"/>
                        </a:rPr>
                        <a:t>261+106</a:t>
                      </a:r>
                      <a:endParaRPr lang="en-US" altLang="zh-CN" sz="2000">
                        <a:latin typeface="Times New Roman" panose="02020603050405020304" charset="0"/>
                        <a:ea typeface="楷体" panose="02010609060101010101" charset="-122"/>
                        <a:cs typeface="Times New Roman" panose="02020603050405020304" charset="0"/>
                      </a:endParaRPr>
                    </a:p>
                  </a:txBody>
                  <a:tcPr anchor="ctr" anchorCtr="0"/>
                </a:tc>
                <a:tc>
                  <a:txBody>
                    <a:bodyPr/>
                    <a:p>
                      <a:pPr algn="ctr">
                        <a:lnSpc>
                          <a:spcPct val="160000"/>
                        </a:lnSpc>
                        <a:buNone/>
                      </a:pPr>
                      <a:r>
                        <a:rPr lang="en-US" altLang="zh-CN" sz="2000">
                          <a:latin typeface="Times New Roman" panose="02020603050405020304" charset="0"/>
                          <a:ea typeface="楷体" panose="02010609060101010101" charset="-122"/>
                          <a:cs typeface="Times New Roman" panose="02020603050405020304" charset="0"/>
                        </a:rPr>
                        <a:t>328+115</a:t>
                      </a:r>
                      <a:endParaRPr lang="en-US" altLang="zh-CN" sz="2000">
                        <a:latin typeface="Times New Roman" panose="02020603050405020304" charset="0"/>
                        <a:ea typeface="楷体" panose="02010609060101010101" charset="-122"/>
                        <a:cs typeface="Times New Roman" panose="02020603050405020304" charset="0"/>
                      </a:endParaRPr>
                    </a:p>
                  </a:txBody>
                  <a:tcPr anchor="ctr" anchorCtr="0"/>
                </a:tc>
                <a:tc>
                  <a:txBody>
                    <a:bodyPr/>
                    <a:p>
                      <a:pPr algn="ctr">
                        <a:lnSpc>
                          <a:spcPct val="160000"/>
                        </a:lnSpc>
                        <a:buNone/>
                      </a:pPr>
                      <a:r>
                        <a:rPr lang="en-US" altLang="zh-CN" sz="2000">
                          <a:latin typeface="Times New Roman" panose="02020603050405020304" charset="0"/>
                          <a:ea typeface="楷体" panose="02010609060101010101" charset="-122"/>
                          <a:cs typeface="Times New Roman" panose="02020603050405020304" charset="0"/>
                        </a:rPr>
                        <a:t>242+76</a:t>
                      </a:r>
                      <a:endParaRPr lang="en-US" altLang="zh-CN" sz="2000">
                        <a:latin typeface="Times New Roman" panose="02020603050405020304" charset="0"/>
                        <a:ea typeface="楷体" panose="02010609060101010101" charset="-122"/>
                        <a:cs typeface="Times New Roman" panose="02020603050405020304" charset="0"/>
                      </a:endParaRPr>
                    </a:p>
                  </a:txBody>
                  <a:tcPr anchor="ctr" anchorCtr="0">
                    <a:solidFill>
                      <a:schemeClr val="accent3">
                        <a:lumMod val="60000"/>
                        <a:lumOff val="40000"/>
                      </a:schemeClr>
                    </a:solidFill>
                  </a:tcPr>
                </a:tc>
              </a:tr>
            </a:tbl>
          </a:graphicData>
        </a:graphic>
      </p:graphicFrame>
      <p:sp>
        <p:nvSpPr>
          <p:cNvPr id="8" name="文本框 7"/>
          <p:cNvSpPr txBox="1"/>
          <p:nvPr/>
        </p:nvSpPr>
        <p:spPr>
          <a:xfrm>
            <a:off x="5891530" y="4147820"/>
            <a:ext cx="2677160" cy="521335"/>
          </a:xfrm>
          <a:prstGeom prst="rect">
            <a:avLst/>
          </a:prstGeom>
          <a:noFill/>
        </p:spPr>
        <p:txBody>
          <a:bodyPr wrap="square" rtlCol="0">
            <a:noAutofit/>
          </a:bodyPr>
          <a:p>
            <a:r>
              <a:rPr lang="en-US" altLang="zh-CN" sz="2800">
                <a:solidFill>
                  <a:srgbClr val="FF0000"/>
                </a:solidFill>
                <a:highlight>
                  <a:srgbClr val="FFFF00"/>
                </a:highlight>
                <a:latin typeface="Times New Roman" panose="02020603050405020304" charset="0"/>
                <a:cs typeface="Times New Roman" panose="02020603050405020304" charset="0"/>
              </a:rPr>
              <a:t>1140+405=1545</a:t>
            </a:r>
            <a:endParaRPr lang="en-US" altLang="zh-CN" sz="2800">
              <a:solidFill>
                <a:srgbClr val="FF0000"/>
              </a:solidFill>
              <a:highlight>
                <a:srgbClr val="FFFF00"/>
              </a:highlight>
              <a:latin typeface="Times New Roman" panose="02020603050405020304" charset="0"/>
              <a:cs typeface="Times New Roman" panose="02020603050405020304" charset="0"/>
            </a:endParaRPr>
          </a:p>
        </p:txBody>
      </p:sp>
      <p:sp>
        <p:nvSpPr>
          <p:cNvPr id="3" name="文本框 2"/>
          <p:cNvSpPr txBox="1"/>
          <p:nvPr/>
        </p:nvSpPr>
        <p:spPr>
          <a:xfrm>
            <a:off x="5949315" y="5201920"/>
            <a:ext cx="2677160" cy="521335"/>
          </a:xfrm>
          <a:prstGeom prst="rect">
            <a:avLst/>
          </a:prstGeom>
          <a:noFill/>
        </p:spPr>
        <p:txBody>
          <a:bodyPr wrap="square" rtlCol="0">
            <a:noAutofit/>
          </a:bodyPr>
          <a:p>
            <a:r>
              <a:rPr lang="en-US" altLang="zh-CN" sz="2800">
                <a:solidFill>
                  <a:srgbClr val="FF0000"/>
                </a:solidFill>
                <a:highlight>
                  <a:srgbClr val="FFFF00"/>
                </a:highlight>
                <a:latin typeface="Times New Roman" panose="02020603050405020304" charset="0"/>
                <a:cs typeface="Times New Roman" panose="02020603050405020304" charset="0"/>
              </a:rPr>
              <a:t>1156+396=1552</a:t>
            </a:r>
            <a:endParaRPr lang="en-US" altLang="zh-CN" sz="2800">
              <a:solidFill>
                <a:srgbClr val="FF0000"/>
              </a:solidFill>
              <a:highlight>
                <a:srgbClr val="FFFF00"/>
              </a:highlight>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3" grpId="0"/>
      <p:bldP spid="3"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标题 4"/>
          <p:cNvSpPr>
            <a:spLocks noGrp="1"/>
          </p:cNvSpPr>
          <p:nvPr>
            <p:ph type="title"/>
          </p:nvPr>
        </p:nvSpPr>
        <p:spPr>
          <a:xfrm>
            <a:off x="307340" y="203835"/>
            <a:ext cx="9946005" cy="523240"/>
          </a:xfrm>
        </p:spPr>
        <p:txBody>
          <a:bodyPr>
            <a:normAutofit/>
          </a:bodyPr>
          <a:p>
            <a:pPr algn="ctr"/>
            <a:r>
              <a:rPr lang="en-US" altLang="zh-CN">
                <a:sym typeface="+mn-ea"/>
              </a:rPr>
              <a:t>2025</a:t>
            </a:r>
            <a:r>
              <a:rPr>
                <a:sym typeface="+mn-ea"/>
              </a:rPr>
              <a:t>全国卷</a:t>
            </a:r>
            <a:r>
              <a:rPr lang="en-US" altLang="zh-CN">
                <a:sym typeface="+mn-ea"/>
              </a:rPr>
              <a:t>II</a:t>
            </a:r>
            <a:r>
              <a:rPr>
                <a:sym typeface="+mn-ea"/>
              </a:rPr>
              <a:t>阅读</a:t>
            </a:r>
            <a:r>
              <a:t>选材特点：</a:t>
            </a:r>
            <a:r>
              <a:rPr sz="2000"/>
              <a:t>长度，难度，</a:t>
            </a:r>
            <a:r>
              <a:rPr sz="2000"/>
              <a:t>生词</a:t>
            </a:r>
            <a:endParaRPr sz="2000"/>
          </a:p>
        </p:txBody>
      </p:sp>
      <p:sp>
        <p:nvSpPr>
          <p:cNvPr id="2" name="文本框 1"/>
          <p:cNvSpPr txBox="1"/>
          <p:nvPr/>
        </p:nvSpPr>
        <p:spPr>
          <a:xfrm>
            <a:off x="533400" y="1148080"/>
            <a:ext cx="11278235" cy="4253230"/>
          </a:xfrm>
          <a:prstGeom prst="rect">
            <a:avLst/>
          </a:prstGeom>
          <a:noFill/>
        </p:spPr>
        <p:txBody>
          <a:bodyPr wrap="square" rtlCol="0">
            <a:noAutofit/>
          </a:bodyPr>
          <a:p>
            <a:pPr indent="0">
              <a:lnSpc>
                <a:spcPct val="170000"/>
              </a:lnSpc>
              <a:buNone/>
            </a:pPr>
            <a:r>
              <a:rPr lang="en-US" altLang="zh-CN" sz="4000">
                <a:solidFill>
                  <a:schemeClr val="bg1"/>
                </a:solidFill>
                <a:latin typeface="楷体" panose="02010609060101010101" charset="-122"/>
                <a:ea typeface="楷体" panose="02010609060101010101" charset="-122"/>
                <a:cs typeface="楷体" panose="02010609060101010101" charset="-122"/>
              </a:rPr>
              <a:t>3.</a:t>
            </a:r>
            <a:r>
              <a:rPr lang="zh-CN" altLang="en-US" sz="4000">
                <a:solidFill>
                  <a:schemeClr val="bg1"/>
                </a:solidFill>
                <a:latin typeface="楷体" panose="02010609060101010101" charset="-122"/>
                <a:ea typeface="楷体" panose="02010609060101010101" charset="-122"/>
                <a:cs typeface="楷体" panose="02010609060101010101" charset="-122"/>
              </a:rPr>
              <a:t>生词</a:t>
            </a:r>
            <a:r>
              <a:rPr lang="en-US" altLang="zh-CN" sz="4000">
                <a:solidFill>
                  <a:schemeClr val="bg1"/>
                </a:solidFill>
                <a:latin typeface="楷体" panose="02010609060101010101" charset="-122"/>
                <a:ea typeface="楷体" panose="02010609060101010101" charset="-122"/>
                <a:cs typeface="楷体" panose="02010609060101010101" charset="-122"/>
              </a:rPr>
              <a:t>:</a:t>
            </a:r>
            <a:r>
              <a:rPr lang="zh-CN" altLang="en-US" sz="4000">
                <a:solidFill>
                  <a:schemeClr val="bg1"/>
                </a:solidFill>
                <a:latin typeface="楷体" panose="02010609060101010101" charset="-122"/>
                <a:ea typeface="楷体" panose="02010609060101010101" charset="-122"/>
                <a:cs typeface="楷体" panose="02010609060101010101" charset="-122"/>
              </a:rPr>
              <a:t>单篇不超过</a:t>
            </a:r>
            <a:r>
              <a:rPr lang="en-US" altLang="zh-CN" sz="4000">
                <a:solidFill>
                  <a:schemeClr val="bg1"/>
                </a:solidFill>
                <a:latin typeface="楷体" panose="02010609060101010101" charset="-122"/>
                <a:ea typeface="楷体" panose="02010609060101010101" charset="-122"/>
                <a:cs typeface="楷体" panose="02010609060101010101" charset="-122"/>
              </a:rPr>
              <a:t>3</a:t>
            </a:r>
            <a:r>
              <a:rPr lang="zh-CN" altLang="en-US" sz="4000">
                <a:solidFill>
                  <a:schemeClr val="bg1"/>
                </a:solidFill>
                <a:latin typeface="楷体" panose="02010609060101010101" charset="-122"/>
                <a:ea typeface="楷体" panose="02010609060101010101" charset="-122"/>
                <a:cs typeface="楷体" panose="02010609060101010101" charset="-122"/>
              </a:rPr>
              <a:t>个</a:t>
            </a:r>
            <a:endParaRPr lang="zh-CN" altLang="en-US" sz="4000">
              <a:solidFill>
                <a:schemeClr val="bg1"/>
              </a:solidFill>
              <a:latin typeface="楷体" panose="02010609060101010101" charset="-122"/>
              <a:ea typeface="楷体" panose="02010609060101010101" charset="-122"/>
              <a:cs typeface="楷体" panose="02010609060101010101" charset="-122"/>
            </a:endParaRPr>
          </a:p>
          <a:p>
            <a:pPr marL="457200" lvl="1" indent="457200">
              <a:lnSpc>
                <a:spcPct val="120000"/>
              </a:lnSpc>
              <a:buNone/>
            </a:pPr>
            <a:r>
              <a:rPr lang="en-US" altLang="zh-CN" sz="3600">
                <a:solidFill>
                  <a:schemeClr val="bg1"/>
                </a:solidFill>
                <a:latin typeface="Times New Roman" panose="02020603050405020304" charset="0"/>
                <a:ea typeface="楷体" panose="02010609060101010101" charset="-122"/>
                <a:cs typeface="Times New Roman" panose="02020603050405020304" charset="0"/>
              </a:rPr>
              <a:t>A:	harbor (</a:t>
            </a:r>
            <a:r>
              <a:rPr lang="zh-CN" altLang="en-US" sz="3600">
                <a:solidFill>
                  <a:schemeClr val="bg1"/>
                </a:solidFill>
                <a:latin typeface="Times New Roman" panose="02020603050405020304" charset="0"/>
                <a:ea typeface="楷体" panose="02010609060101010101" charset="-122"/>
                <a:cs typeface="Times New Roman" panose="02020603050405020304" charset="0"/>
              </a:rPr>
              <a:t>港口</a:t>
            </a:r>
            <a:r>
              <a:rPr lang="en-US" altLang="zh-CN" sz="3600">
                <a:solidFill>
                  <a:schemeClr val="bg1"/>
                </a:solidFill>
                <a:latin typeface="Times New Roman" panose="02020603050405020304" charset="0"/>
                <a:ea typeface="楷体" panose="02010609060101010101" charset="-122"/>
                <a:cs typeface="Times New Roman" panose="02020603050405020304" charset="0"/>
              </a:rPr>
              <a:t>)</a:t>
            </a:r>
            <a:endParaRPr lang="en-US" altLang="zh-CN" sz="3600">
              <a:solidFill>
                <a:schemeClr val="bg1"/>
              </a:solidFill>
              <a:latin typeface="Times New Roman" panose="02020603050405020304" charset="0"/>
              <a:ea typeface="楷体" panose="02010609060101010101" charset="-122"/>
              <a:cs typeface="Times New Roman" panose="02020603050405020304" charset="0"/>
            </a:endParaRPr>
          </a:p>
          <a:p>
            <a:pPr marL="457200" lvl="1" indent="457200">
              <a:lnSpc>
                <a:spcPct val="120000"/>
              </a:lnSpc>
              <a:buNone/>
            </a:pPr>
            <a:r>
              <a:rPr lang="en-US" altLang="zh-CN" sz="3600">
                <a:solidFill>
                  <a:schemeClr val="bg1"/>
                </a:solidFill>
                <a:latin typeface="Times New Roman" panose="02020603050405020304" charset="0"/>
                <a:ea typeface="楷体" panose="02010609060101010101" charset="-122"/>
                <a:cs typeface="Times New Roman" panose="02020603050405020304" charset="0"/>
              </a:rPr>
              <a:t>B: 	peers (</a:t>
            </a:r>
            <a:r>
              <a:rPr lang="zh-CN" altLang="en-US" sz="3600">
                <a:solidFill>
                  <a:schemeClr val="bg1"/>
                </a:solidFill>
                <a:latin typeface="Times New Roman" panose="02020603050405020304" charset="0"/>
                <a:ea typeface="楷体" panose="02010609060101010101" charset="-122"/>
                <a:cs typeface="Times New Roman" panose="02020603050405020304" charset="0"/>
              </a:rPr>
              <a:t>同龄人</a:t>
            </a:r>
            <a:r>
              <a:rPr lang="en-US" altLang="zh-CN" sz="3600">
                <a:solidFill>
                  <a:schemeClr val="bg1"/>
                </a:solidFill>
                <a:latin typeface="Times New Roman" panose="02020603050405020304" charset="0"/>
                <a:ea typeface="楷体" panose="02010609060101010101" charset="-122"/>
                <a:cs typeface="Times New Roman" panose="02020603050405020304" charset="0"/>
              </a:rPr>
              <a:t>)</a:t>
            </a:r>
            <a:endParaRPr lang="en-US" altLang="zh-CN" sz="3600">
              <a:solidFill>
                <a:schemeClr val="bg1"/>
              </a:solidFill>
              <a:latin typeface="Times New Roman" panose="02020603050405020304" charset="0"/>
              <a:ea typeface="楷体" panose="02010609060101010101" charset="-122"/>
              <a:cs typeface="Times New Roman" panose="02020603050405020304" charset="0"/>
            </a:endParaRPr>
          </a:p>
          <a:p>
            <a:pPr marL="457200" lvl="1" indent="457200">
              <a:lnSpc>
                <a:spcPct val="120000"/>
              </a:lnSpc>
              <a:buNone/>
            </a:pPr>
            <a:r>
              <a:rPr lang="en-US" altLang="zh-CN" sz="3600">
                <a:solidFill>
                  <a:schemeClr val="bg1"/>
                </a:solidFill>
                <a:latin typeface="Times New Roman" panose="02020603050405020304" charset="0"/>
                <a:ea typeface="楷体" panose="02010609060101010101" charset="-122"/>
                <a:cs typeface="Times New Roman" panose="02020603050405020304" charset="0"/>
              </a:rPr>
              <a:t>C: 	 /</a:t>
            </a:r>
            <a:endParaRPr lang="en-US" altLang="zh-CN" sz="3600">
              <a:solidFill>
                <a:schemeClr val="bg1"/>
              </a:solidFill>
              <a:latin typeface="Times New Roman" panose="02020603050405020304" charset="0"/>
              <a:ea typeface="楷体" panose="02010609060101010101" charset="-122"/>
              <a:cs typeface="Times New Roman" panose="02020603050405020304" charset="0"/>
            </a:endParaRPr>
          </a:p>
          <a:p>
            <a:pPr marL="457200" lvl="1" indent="457200">
              <a:lnSpc>
                <a:spcPct val="120000"/>
              </a:lnSpc>
              <a:buNone/>
            </a:pPr>
            <a:r>
              <a:rPr lang="en-US" altLang="zh-CN" sz="3600">
                <a:solidFill>
                  <a:schemeClr val="bg1"/>
                </a:solidFill>
                <a:latin typeface="Times New Roman" panose="02020603050405020304" charset="0"/>
                <a:ea typeface="楷体" panose="02010609060101010101" charset="-122"/>
                <a:cs typeface="Times New Roman" panose="02020603050405020304" charset="0"/>
              </a:rPr>
              <a:t>D: exclusively </a:t>
            </a:r>
            <a:r>
              <a:rPr lang="en-US" altLang="zh-CN" sz="2400" b="1">
                <a:solidFill>
                  <a:schemeClr val="bg1"/>
                </a:solidFill>
                <a:latin typeface="Times New Roman" panose="02020603050405020304" charset="0"/>
                <a:ea typeface="楷体" panose="02010609060101010101" charset="-122"/>
                <a:cs typeface="Times New Roman" panose="02020603050405020304" charset="0"/>
              </a:rPr>
              <a:t>(</a:t>
            </a:r>
            <a:r>
              <a:rPr lang="zh-CN" altLang="en-US" sz="2400" b="1">
                <a:solidFill>
                  <a:schemeClr val="bg1"/>
                </a:solidFill>
                <a:latin typeface="Times New Roman" panose="02020603050405020304" charset="0"/>
                <a:ea typeface="楷体" panose="02010609060101010101" charset="-122"/>
                <a:cs typeface="Times New Roman" panose="02020603050405020304" charset="0"/>
              </a:rPr>
              <a:t>专门</a:t>
            </a:r>
            <a:r>
              <a:rPr lang="en-US" altLang="zh-CN" sz="2400" b="1">
                <a:solidFill>
                  <a:schemeClr val="bg1"/>
                </a:solidFill>
                <a:latin typeface="Times New Roman" panose="02020603050405020304" charset="0"/>
                <a:ea typeface="楷体" panose="02010609060101010101" charset="-122"/>
                <a:cs typeface="Times New Roman" panose="02020603050405020304" charset="0"/>
              </a:rPr>
              <a:t>)</a:t>
            </a:r>
            <a:r>
              <a:rPr lang="en-US" altLang="zh-CN" sz="3600">
                <a:solidFill>
                  <a:schemeClr val="bg1"/>
                </a:solidFill>
                <a:latin typeface="Times New Roman" panose="02020603050405020304" charset="0"/>
                <a:ea typeface="楷体" panose="02010609060101010101" charset="-122"/>
                <a:cs typeface="Times New Roman" panose="02020603050405020304" charset="0"/>
              </a:rPr>
              <a:t>, revenue(</a:t>
            </a:r>
            <a:r>
              <a:rPr lang="zh-CN" altLang="en-US" sz="3600">
                <a:solidFill>
                  <a:schemeClr val="bg1"/>
                </a:solidFill>
                <a:latin typeface="Times New Roman" panose="02020603050405020304" charset="0"/>
                <a:ea typeface="楷体" panose="02010609060101010101" charset="-122"/>
                <a:cs typeface="Times New Roman" panose="02020603050405020304" charset="0"/>
              </a:rPr>
              <a:t>收入</a:t>
            </a:r>
            <a:r>
              <a:rPr lang="en-US" altLang="zh-CN" sz="3600">
                <a:solidFill>
                  <a:schemeClr val="bg1"/>
                </a:solidFill>
                <a:latin typeface="Times New Roman" panose="02020603050405020304" charset="0"/>
                <a:ea typeface="楷体" panose="02010609060101010101" charset="-122"/>
                <a:cs typeface="Times New Roman" panose="02020603050405020304" charset="0"/>
              </a:rPr>
              <a:t>)</a:t>
            </a:r>
            <a:r>
              <a:rPr lang="zh-CN" altLang="en-US" sz="3600">
                <a:solidFill>
                  <a:schemeClr val="bg1"/>
                </a:solidFill>
                <a:latin typeface="Times New Roman" panose="02020603050405020304" charset="0"/>
                <a:ea typeface="楷体" panose="02010609060101010101" charset="-122"/>
                <a:cs typeface="Times New Roman" panose="02020603050405020304" charset="0"/>
              </a:rPr>
              <a:t>，</a:t>
            </a:r>
            <a:r>
              <a:rPr lang="en-US" altLang="zh-CN" sz="3600">
                <a:solidFill>
                  <a:schemeClr val="bg1"/>
                </a:solidFill>
                <a:latin typeface="Times New Roman" panose="02020603050405020304" charset="0"/>
                <a:ea typeface="楷体" panose="02010609060101010101" charset="-122"/>
                <a:cs typeface="Times New Roman" panose="02020603050405020304" charset="0"/>
              </a:rPr>
              <a:t>ingredients</a:t>
            </a:r>
            <a:r>
              <a:rPr lang="en-US" altLang="zh-CN" sz="3600">
                <a:solidFill>
                  <a:schemeClr val="bg1"/>
                </a:solidFill>
                <a:latin typeface="Times New Roman" panose="02020603050405020304" charset="0"/>
                <a:ea typeface="楷体" panose="02010609060101010101" charset="-122"/>
                <a:cs typeface="Times New Roman" panose="02020603050405020304" charset="0"/>
                <a:sym typeface="+mn-ea"/>
              </a:rPr>
              <a:t>(</a:t>
            </a:r>
            <a:r>
              <a:rPr lang="zh-CN" altLang="en-US" sz="3600">
                <a:solidFill>
                  <a:schemeClr val="bg1"/>
                </a:solidFill>
                <a:latin typeface="Times New Roman" panose="02020603050405020304" charset="0"/>
                <a:ea typeface="楷体" panose="02010609060101010101" charset="-122"/>
                <a:cs typeface="Times New Roman" panose="02020603050405020304" charset="0"/>
                <a:sym typeface="+mn-ea"/>
              </a:rPr>
              <a:t>配料</a:t>
            </a:r>
            <a:r>
              <a:rPr lang="en-US" altLang="zh-CN" sz="3600">
                <a:solidFill>
                  <a:schemeClr val="bg1"/>
                </a:solidFill>
                <a:latin typeface="Times New Roman" panose="02020603050405020304" charset="0"/>
                <a:ea typeface="楷体" panose="02010609060101010101" charset="-122"/>
                <a:cs typeface="Times New Roman" panose="02020603050405020304" charset="0"/>
                <a:sym typeface="+mn-ea"/>
              </a:rPr>
              <a:t>)</a:t>
            </a:r>
            <a:endParaRPr lang="en-US" altLang="zh-CN" sz="3600">
              <a:solidFill>
                <a:schemeClr val="bg1"/>
              </a:solidFill>
              <a:latin typeface="Times New Roman" panose="02020603050405020304" charset="0"/>
              <a:ea typeface="楷体" panose="02010609060101010101" charset="-122"/>
              <a:cs typeface="Times New Roman" panose="02020603050405020304" charset="0"/>
            </a:endParaRPr>
          </a:p>
          <a:p>
            <a:pPr marL="457200" lvl="1" indent="457200">
              <a:lnSpc>
                <a:spcPct val="120000"/>
              </a:lnSpc>
              <a:buNone/>
            </a:pPr>
            <a:r>
              <a:rPr lang="en-US" altLang="zh-CN" sz="3600">
                <a:solidFill>
                  <a:schemeClr val="bg1"/>
                </a:solidFill>
                <a:latin typeface="Times New Roman" panose="02020603050405020304" charset="0"/>
                <a:ea typeface="楷体" panose="02010609060101010101" charset="-122"/>
                <a:cs typeface="Times New Roman" panose="02020603050405020304" charset="0"/>
              </a:rPr>
              <a:t>7.5:  /</a:t>
            </a:r>
            <a:endParaRPr lang="en-US" altLang="zh-CN" sz="3600">
              <a:solidFill>
                <a:schemeClr val="bg1"/>
              </a:solidFill>
              <a:latin typeface="Times New Roman" panose="02020603050405020304" charset="0"/>
              <a:ea typeface="楷体" panose="02010609060101010101" charset="-122"/>
              <a:cs typeface="Times New Roman" panose="0202060305040502030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标题 4"/>
          <p:cNvSpPr>
            <a:spLocks noGrp="1"/>
          </p:cNvSpPr>
          <p:nvPr>
            <p:ph type="title"/>
          </p:nvPr>
        </p:nvSpPr>
        <p:spPr>
          <a:xfrm>
            <a:off x="307340" y="203835"/>
            <a:ext cx="9946005" cy="523240"/>
          </a:xfrm>
        </p:spPr>
        <p:txBody>
          <a:bodyPr>
            <a:normAutofit/>
          </a:bodyPr>
          <a:p>
            <a:pPr algn="ctr"/>
            <a:r>
              <a:rPr lang="en-US" altLang="zh-CN">
                <a:sym typeface="+mn-ea"/>
              </a:rPr>
              <a:t>2024</a:t>
            </a:r>
            <a:r>
              <a:rPr>
                <a:sym typeface="+mn-ea"/>
              </a:rPr>
              <a:t>全国卷</a:t>
            </a:r>
            <a:r>
              <a:rPr lang="en-US" altLang="zh-CN">
                <a:sym typeface="+mn-ea"/>
              </a:rPr>
              <a:t>II</a:t>
            </a:r>
            <a:r>
              <a:rPr>
                <a:sym typeface="+mn-ea"/>
              </a:rPr>
              <a:t>阅读</a:t>
            </a:r>
            <a:r>
              <a:t>选材特点：</a:t>
            </a:r>
            <a:r>
              <a:rPr sz="2000"/>
              <a:t>长度，难度，</a:t>
            </a:r>
            <a:r>
              <a:rPr sz="2000"/>
              <a:t>生词</a:t>
            </a:r>
            <a:endParaRPr sz="2000"/>
          </a:p>
        </p:txBody>
      </p:sp>
      <p:sp>
        <p:nvSpPr>
          <p:cNvPr id="2" name="文本框 1"/>
          <p:cNvSpPr txBox="1"/>
          <p:nvPr/>
        </p:nvSpPr>
        <p:spPr>
          <a:xfrm>
            <a:off x="533400" y="1148080"/>
            <a:ext cx="11278235" cy="4253230"/>
          </a:xfrm>
          <a:prstGeom prst="rect">
            <a:avLst/>
          </a:prstGeom>
          <a:noFill/>
        </p:spPr>
        <p:txBody>
          <a:bodyPr wrap="square" rtlCol="0">
            <a:noAutofit/>
          </a:bodyPr>
          <a:p>
            <a:pPr indent="0">
              <a:lnSpc>
                <a:spcPct val="170000"/>
              </a:lnSpc>
              <a:buNone/>
            </a:pPr>
            <a:r>
              <a:rPr lang="en-US" altLang="zh-CN" sz="4000">
                <a:solidFill>
                  <a:schemeClr val="bg1"/>
                </a:solidFill>
                <a:latin typeface="楷体" panose="02010609060101010101" charset="-122"/>
                <a:ea typeface="楷体" panose="02010609060101010101" charset="-122"/>
                <a:cs typeface="楷体" panose="02010609060101010101" charset="-122"/>
              </a:rPr>
              <a:t>3.</a:t>
            </a:r>
            <a:r>
              <a:rPr lang="zh-CN" altLang="en-US" sz="4000">
                <a:solidFill>
                  <a:schemeClr val="bg1"/>
                </a:solidFill>
                <a:latin typeface="楷体" panose="02010609060101010101" charset="-122"/>
                <a:ea typeface="楷体" panose="02010609060101010101" charset="-122"/>
                <a:cs typeface="楷体" panose="02010609060101010101" charset="-122"/>
              </a:rPr>
              <a:t>生词</a:t>
            </a:r>
            <a:r>
              <a:rPr lang="en-US" altLang="zh-CN" sz="4000">
                <a:solidFill>
                  <a:schemeClr val="bg1"/>
                </a:solidFill>
                <a:latin typeface="楷体" panose="02010609060101010101" charset="-122"/>
                <a:ea typeface="楷体" panose="02010609060101010101" charset="-122"/>
                <a:cs typeface="楷体" panose="02010609060101010101" charset="-122"/>
              </a:rPr>
              <a:t>:</a:t>
            </a:r>
            <a:r>
              <a:rPr lang="zh-CN" altLang="en-US" sz="4000">
                <a:solidFill>
                  <a:schemeClr val="bg1"/>
                </a:solidFill>
                <a:latin typeface="楷体" panose="02010609060101010101" charset="-122"/>
                <a:ea typeface="楷体" panose="02010609060101010101" charset="-122"/>
                <a:cs typeface="楷体" panose="02010609060101010101" charset="-122"/>
              </a:rPr>
              <a:t>单篇不超过</a:t>
            </a:r>
            <a:r>
              <a:rPr lang="en-US" altLang="zh-CN" sz="4000">
                <a:solidFill>
                  <a:schemeClr val="bg1"/>
                </a:solidFill>
                <a:latin typeface="楷体" panose="02010609060101010101" charset="-122"/>
                <a:ea typeface="楷体" panose="02010609060101010101" charset="-122"/>
                <a:cs typeface="楷体" panose="02010609060101010101" charset="-122"/>
              </a:rPr>
              <a:t>3</a:t>
            </a:r>
            <a:r>
              <a:rPr lang="zh-CN" altLang="en-US" sz="4000">
                <a:solidFill>
                  <a:schemeClr val="bg1"/>
                </a:solidFill>
                <a:latin typeface="楷体" panose="02010609060101010101" charset="-122"/>
                <a:ea typeface="楷体" panose="02010609060101010101" charset="-122"/>
                <a:cs typeface="楷体" panose="02010609060101010101" charset="-122"/>
              </a:rPr>
              <a:t>个</a:t>
            </a:r>
            <a:endParaRPr lang="zh-CN" altLang="en-US" sz="4000">
              <a:solidFill>
                <a:schemeClr val="bg1"/>
              </a:solidFill>
              <a:latin typeface="楷体" panose="02010609060101010101" charset="-122"/>
              <a:ea typeface="楷体" panose="02010609060101010101" charset="-122"/>
              <a:cs typeface="楷体" panose="02010609060101010101" charset="-122"/>
            </a:endParaRPr>
          </a:p>
          <a:p>
            <a:pPr marL="457200" lvl="1" indent="457200">
              <a:lnSpc>
                <a:spcPct val="120000"/>
              </a:lnSpc>
              <a:buNone/>
            </a:pPr>
            <a:r>
              <a:rPr lang="en-US" altLang="zh-CN" sz="3600">
                <a:solidFill>
                  <a:schemeClr val="bg1"/>
                </a:solidFill>
                <a:latin typeface="Times New Roman" panose="02020603050405020304" charset="0"/>
                <a:ea typeface="楷体" panose="02010609060101010101" charset="-122"/>
                <a:cs typeface="Times New Roman" panose="02020603050405020304" charset="0"/>
              </a:rPr>
              <a:t>A:	torch (手电筒)</a:t>
            </a:r>
            <a:endParaRPr lang="en-US" altLang="zh-CN" sz="3600">
              <a:solidFill>
                <a:schemeClr val="bg1"/>
              </a:solidFill>
              <a:latin typeface="Times New Roman" panose="02020603050405020304" charset="0"/>
              <a:ea typeface="楷体" panose="02010609060101010101" charset="-122"/>
              <a:cs typeface="Times New Roman" panose="02020603050405020304" charset="0"/>
            </a:endParaRPr>
          </a:p>
          <a:p>
            <a:pPr marL="457200" lvl="1" indent="457200">
              <a:lnSpc>
                <a:spcPct val="120000"/>
              </a:lnSpc>
              <a:buNone/>
            </a:pPr>
            <a:r>
              <a:rPr lang="en-US" altLang="zh-CN" sz="3600">
                <a:solidFill>
                  <a:schemeClr val="bg1"/>
                </a:solidFill>
                <a:latin typeface="Times New Roman" panose="02020603050405020304" charset="0"/>
                <a:ea typeface="楷体" panose="02010609060101010101" charset="-122"/>
                <a:cs typeface="Times New Roman" panose="02020603050405020304" charset="0"/>
              </a:rPr>
              <a:t>B: 	kiosk (小亭), fare gates (检票口), transit (交通)</a:t>
            </a:r>
            <a:endParaRPr lang="en-US" altLang="zh-CN" sz="3600">
              <a:solidFill>
                <a:schemeClr val="bg1"/>
              </a:solidFill>
              <a:latin typeface="Times New Roman" panose="02020603050405020304" charset="0"/>
              <a:ea typeface="楷体" panose="02010609060101010101" charset="-122"/>
              <a:cs typeface="Times New Roman" panose="02020603050405020304" charset="0"/>
            </a:endParaRPr>
          </a:p>
          <a:p>
            <a:pPr marL="457200" lvl="1" indent="457200">
              <a:lnSpc>
                <a:spcPct val="120000"/>
              </a:lnSpc>
              <a:buNone/>
            </a:pPr>
            <a:r>
              <a:rPr lang="en-US" altLang="zh-CN" sz="3600">
                <a:solidFill>
                  <a:schemeClr val="bg1"/>
                </a:solidFill>
                <a:latin typeface="Times New Roman" panose="02020603050405020304" charset="0"/>
                <a:ea typeface="楷体" panose="02010609060101010101" charset="-122"/>
                <a:cs typeface="Times New Roman" panose="02020603050405020304" charset="0"/>
              </a:rPr>
              <a:t>C: 	pod (容器), emissions (排放)</a:t>
            </a:r>
            <a:endParaRPr lang="en-US" altLang="zh-CN" sz="3600">
              <a:solidFill>
                <a:schemeClr val="bg1"/>
              </a:solidFill>
              <a:latin typeface="Times New Roman" panose="02020603050405020304" charset="0"/>
              <a:ea typeface="楷体" panose="02010609060101010101" charset="-122"/>
              <a:cs typeface="Times New Roman" panose="02020603050405020304" charset="0"/>
            </a:endParaRPr>
          </a:p>
          <a:p>
            <a:pPr marL="457200" lvl="1" indent="457200">
              <a:lnSpc>
                <a:spcPct val="120000"/>
              </a:lnSpc>
              <a:buNone/>
            </a:pPr>
            <a:r>
              <a:rPr lang="en-US" altLang="zh-CN" sz="3600">
                <a:solidFill>
                  <a:schemeClr val="bg1"/>
                </a:solidFill>
                <a:latin typeface="Times New Roman" panose="02020603050405020304" charset="0"/>
                <a:ea typeface="楷体" panose="02010609060101010101" charset="-122"/>
                <a:cs typeface="Times New Roman" panose="02020603050405020304" charset="0"/>
              </a:rPr>
              <a:t>D: 	revolution (变革), code (代码)</a:t>
            </a:r>
            <a:endParaRPr lang="en-US" altLang="zh-CN" sz="3600">
              <a:solidFill>
                <a:schemeClr val="bg1"/>
              </a:solidFill>
              <a:latin typeface="Times New Roman" panose="02020603050405020304" charset="0"/>
              <a:ea typeface="楷体" panose="02010609060101010101" charset="-122"/>
              <a:cs typeface="Times New Roman" panose="02020603050405020304" charset="0"/>
            </a:endParaRPr>
          </a:p>
          <a:p>
            <a:pPr marL="457200" lvl="1" indent="457200">
              <a:lnSpc>
                <a:spcPct val="120000"/>
              </a:lnSpc>
              <a:buNone/>
            </a:pPr>
            <a:r>
              <a:rPr lang="en-US" altLang="zh-CN" sz="3600">
                <a:solidFill>
                  <a:schemeClr val="bg1"/>
                </a:solidFill>
                <a:latin typeface="Times New Roman" panose="02020603050405020304" charset="0"/>
                <a:ea typeface="楷体" panose="02010609060101010101" charset="-122"/>
                <a:cs typeface="Times New Roman" panose="02020603050405020304" charset="0"/>
              </a:rPr>
              <a:t>7.5: 	privilege (荣幸)</a:t>
            </a:r>
            <a:endParaRPr lang="en-US" altLang="zh-CN" sz="3600">
              <a:solidFill>
                <a:schemeClr val="bg1"/>
              </a:solidFill>
              <a:latin typeface="Times New Roman" panose="02020603050405020304" charset="0"/>
              <a:ea typeface="楷体" panose="02010609060101010101" charset="-122"/>
              <a:cs typeface="Times New Roman" panose="02020603050405020304" charset="0"/>
            </a:endParaRPr>
          </a:p>
        </p:txBody>
      </p:sp>
      <p:sp>
        <p:nvSpPr>
          <p:cNvPr id="3" name="文本框 2"/>
          <p:cNvSpPr txBox="1"/>
          <p:nvPr>
            <p:custDataLst>
              <p:tags r:id="rId1"/>
            </p:custDataLst>
          </p:nvPr>
        </p:nvSpPr>
        <p:spPr>
          <a:xfrm>
            <a:off x="3956685" y="5643245"/>
            <a:ext cx="7700645" cy="521970"/>
          </a:xfrm>
          <a:prstGeom prst="rect">
            <a:avLst/>
          </a:prstGeom>
          <a:noFill/>
        </p:spPr>
        <p:txBody>
          <a:bodyPr wrap="square" rtlCol="0">
            <a:spAutoFit/>
          </a:bodyPr>
          <a:p>
            <a:r>
              <a:rPr lang="zh-CN" altLang="en-US" sz="2800" b="1">
                <a:solidFill>
                  <a:schemeClr val="tx1"/>
                </a:solidFill>
                <a:highlight>
                  <a:srgbClr val="00FFFF"/>
                </a:highlight>
              </a:rPr>
              <a:t>超纲词：</a:t>
            </a:r>
            <a:r>
              <a:rPr lang="en-US" altLang="zh-CN" sz="2800" b="1">
                <a:solidFill>
                  <a:schemeClr val="tx1"/>
                </a:solidFill>
                <a:highlight>
                  <a:srgbClr val="00FFFF"/>
                </a:highlight>
              </a:rPr>
              <a:t>“</a:t>
            </a:r>
            <a:r>
              <a:rPr lang="zh-CN" altLang="en-US" sz="2800" b="1">
                <a:highlight>
                  <a:srgbClr val="00FFFF"/>
                </a:highlight>
                <a:sym typeface="+mn-ea"/>
              </a:rPr>
              <a:t>标注、</a:t>
            </a:r>
            <a:r>
              <a:rPr lang="zh-CN" altLang="en-US" sz="2800" b="1">
                <a:solidFill>
                  <a:schemeClr val="tx1"/>
                </a:solidFill>
                <a:highlight>
                  <a:srgbClr val="00FFFF"/>
                </a:highlight>
              </a:rPr>
              <a:t>考点、不标注</a:t>
            </a:r>
            <a:r>
              <a:rPr lang="en-US" altLang="zh-CN" sz="2800" b="1">
                <a:solidFill>
                  <a:schemeClr val="tx1"/>
                </a:solidFill>
                <a:highlight>
                  <a:srgbClr val="00FFFF"/>
                </a:highlight>
              </a:rPr>
              <a:t>”</a:t>
            </a:r>
            <a:r>
              <a:rPr lang="zh-CN" altLang="en-US" sz="2800" b="1">
                <a:solidFill>
                  <a:schemeClr val="bg1"/>
                </a:solidFill>
                <a:latin typeface="Times New Roman" panose="02020603050405020304" charset="0"/>
                <a:cs typeface="Times New Roman" panose="02020603050405020304" charset="0"/>
              </a:rPr>
              <a:t>（刘庆思，</a:t>
            </a:r>
            <a:r>
              <a:rPr lang="en-US" altLang="zh-CN" sz="2800" b="1">
                <a:solidFill>
                  <a:schemeClr val="bg1"/>
                </a:solidFill>
                <a:latin typeface="Times New Roman" panose="02020603050405020304" charset="0"/>
                <a:cs typeface="Times New Roman" panose="02020603050405020304" charset="0"/>
              </a:rPr>
              <a:t>2008</a:t>
            </a:r>
            <a:r>
              <a:rPr lang="zh-CN" altLang="en-US" sz="2800" b="1">
                <a:solidFill>
                  <a:schemeClr val="bg1"/>
                </a:solidFill>
                <a:latin typeface="Times New Roman" panose="02020603050405020304" charset="0"/>
                <a:cs typeface="Times New Roman" panose="02020603050405020304" charset="0"/>
              </a:rPr>
              <a:t>）</a:t>
            </a:r>
            <a:endParaRPr lang="zh-CN" altLang="en-US" sz="2800" b="1">
              <a:solidFill>
                <a:schemeClr val="bg1"/>
              </a:solidFill>
              <a:latin typeface="Times New Roman" panose="02020603050405020304" charset="0"/>
              <a:cs typeface="Times New Roman" panose="02020603050405020304" charset="0"/>
            </a:endParaRPr>
          </a:p>
        </p:txBody>
      </p:sp>
      <p:sp>
        <p:nvSpPr>
          <p:cNvPr id="6" name="文本框 5"/>
          <p:cNvSpPr txBox="1"/>
          <p:nvPr/>
        </p:nvSpPr>
        <p:spPr>
          <a:xfrm>
            <a:off x="6624320" y="6141720"/>
            <a:ext cx="4655185" cy="368300"/>
          </a:xfrm>
          <a:prstGeom prst="rect">
            <a:avLst/>
          </a:prstGeom>
          <a:noFill/>
        </p:spPr>
        <p:txBody>
          <a:bodyPr wrap="square" rtlCol="0">
            <a:spAutoFit/>
          </a:bodyPr>
          <a:p>
            <a:r>
              <a:rPr lang="zh-CN" altLang="en-US" b="1">
                <a:solidFill>
                  <a:schemeClr val="bg1"/>
                </a:solidFill>
              </a:rPr>
              <a:t>人名地名，合成</a:t>
            </a:r>
            <a:r>
              <a:rPr lang="en-US" altLang="zh-CN" b="1">
                <a:solidFill>
                  <a:schemeClr val="bg1"/>
                </a:solidFill>
              </a:rPr>
              <a:t>/</a:t>
            </a:r>
            <a:r>
              <a:rPr lang="zh-CN" altLang="en-US" b="1">
                <a:solidFill>
                  <a:schemeClr val="bg1"/>
                </a:solidFill>
              </a:rPr>
              <a:t>派生：详见</a:t>
            </a:r>
            <a:r>
              <a:rPr lang="en-US" altLang="zh-CN" b="1">
                <a:solidFill>
                  <a:schemeClr val="bg1"/>
                </a:solidFill>
              </a:rPr>
              <a:t> </a:t>
            </a:r>
            <a:r>
              <a:rPr lang="zh-CN" altLang="en-US" b="1">
                <a:solidFill>
                  <a:srgbClr val="FF0000"/>
                </a:solidFill>
                <a:highlight>
                  <a:srgbClr val="FFFF00"/>
                </a:highlight>
              </a:rPr>
              <a:t>指难针</a:t>
            </a:r>
            <a:r>
              <a:rPr lang="en-US" altLang="zh-CN" b="1">
                <a:solidFill>
                  <a:schemeClr val="bg1"/>
                </a:solidFill>
              </a:rPr>
              <a:t> </a:t>
            </a:r>
            <a:r>
              <a:rPr lang="zh-CN" altLang="en-US" b="1">
                <a:solidFill>
                  <a:schemeClr val="bg1"/>
                </a:solidFill>
              </a:rPr>
              <a:t>分析</a:t>
            </a:r>
            <a:endParaRPr lang="zh-CN" altLang="en-US" b="1">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391160" y="1052830"/>
            <a:ext cx="11409680" cy="1568450"/>
          </a:xfrm>
          <a:prstGeom prst="rect">
            <a:avLst/>
          </a:prstGeom>
          <a:noFill/>
        </p:spPr>
        <p:txBody>
          <a:bodyPr wrap="square" rtlCol="0">
            <a:spAutoFit/>
          </a:bodyPr>
          <a:p>
            <a:r>
              <a:rPr lang="en-US" altLang="zh-CN" sz="4000" b="1">
                <a:solidFill>
                  <a:schemeClr val="bg1"/>
                </a:solidFill>
                <a:latin typeface="Times New Roman" panose="02020603050405020304" charset="0"/>
                <a:ea typeface="楷体" panose="02010609060101010101" charset="-122"/>
                <a:cs typeface="Times New Roman" panose="02020603050405020304" charset="0"/>
                <a:sym typeface="+mn-ea"/>
              </a:rPr>
              <a:t>2. </a:t>
            </a:r>
            <a:r>
              <a:rPr lang="zh-CN" altLang="en-US" sz="4000" b="1">
                <a:solidFill>
                  <a:schemeClr val="bg1"/>
                </a:solidFill>
                <a:latin typeface="Times New Roman" panose="02020603050405020304" charset="0"/>
                <a:ea typeface="楷体" panose="02010609060101010101" charset="-122"/>
                <a:cs typeface="Times New Roman" panose="02020603050405020304" charset="0"/>
                <a:sym typeface="+mn-ea"/>
              </a:rPr>
              <a:t>考点</a:t>
            </a:r>
            <a:endParaRPr lang="zh-CN" altLang="en-US" sz="4000" b="1">
              <a:solidFill>
                <a:schemeClr val="bg1"/>
              </a:solidFill>
              <a:latin typeface="Times New Roman" panose="02020603050405020304" charset="0"/>
              <a:ea typeface="楷体" panose="02010609060101010101" charset="-122"/>
              <a:cs typeface="Times New Roman" panose="02020603050405020304" charset="0"/>
            </a:endParaRPr>
          </a:p>
          <a:p>
            <a:pPr indent="0">
              <a:buFont typeface="Arial" panose="020B0604020202020204" pitchFamily="34" charset="0"/>
              <a:buNone/>
            </a:pPr>
            <a:r>
              <a:rPr lang="en-US" altLang="zh-CN" sz="2800">
                <a:solidFill>
                  <a:schemeClr val="bg1"/>
                </a:solidFill>
                <a:latin typeface="Times New Roman" panose="02020603050405020304" charset="0"/>
                <a:ea typeface="楷体" panose="02010609060101010101" charset="-122"/>
                <a:cs typeface="Times New Roman" panose="02020603050405020304" charset="0"/>
              </a:rPr>
              <a:t>	</a:t>
            </a:r>
            <a:r>
              <a:rPr lang="zh-CN" altLang="en-US" sz="2800">
                <a:solidFill>
                  <a:schemeClr val="bg1"/>
                </a:solidFill>
                <a:latin typeface="Times New Roman" panose="02020603050405020304" charset="0"/>
                <a:ea typeface="楷体" panose="02010609060101010101" charset="-122"/>
                <a:cs typeface="Times New Roman" panose="02020603050405020304" charset="0"/>
              </a:rPr>
              <a:t>高中英语学业水平考试和英语高考主要考查学生在</a:t>
            </a:r>
            <a:r>
              <a:rPr lang="zh-CN" altLang="en-US" sz="2800" b="1">
                <a:solidFill>
                  <a:schemeClr val="accent1"/>
                </a:solidFill>
                <a:highlight>
                  <a:srgbClr val="FFFF00"/>
                </a:highlight>
                <a:latin typeface="Times New Roman" panose="02020603050405020304" charset="0"/>
                <a:ea typeface="楷体" panose="02010609060101010101" charset="-122"/>
                <a:cs typeface="Times New Roman" panose="02020603050405020304" charset="0"/>
              </a:rPr>
              <a:t>语言能力</a:t>
            </a:r>
            <a:r>
              <a:rPr lang="zh-CN" altLang="en-US" sz="2800" b="1">
                <a:solidFill>
                  <a:schemeClr val="bg1"/>
                </a:solidFill>
                <a:latin typeface="Times New Roman" panose="02020603050405020304" charset="0"/>
                <a:ea typeface="楷体" panose="02010609060101010101" charset="-122"/>
                <a:cs typeface="Times New Roman" panose="02020603050405020304" charset="0"/>
              </a:rPr>
              <a:t>、</a:t>
            </a:r>
            <a:r>
              <a:rPr lang="zh-CN" altLang="en-US" sz="2800" b="1">
                <a:solidFill>
                  <a:schemeClr val="accent1"/>
                </a:solidFill>
                <a:highlight>
                  <a:srgbClr val="FFFF00"/>
                </a:highlight>
                <a:latin typeface="Times New Roman" panose="02020603050405020304" charset="0"/>
                <a:ea typeface="楷体" panose="02010609060101010101" charset="-122"/>
                <a:cs typeface="Times New Roman" panose="02020603050405020304" charset="0"/>
              </a:rPr>
              <a:t>文化意识</a:t>
            </a:r>
            <a:r>
              <a:rPr lang="zh-CN" altLang="en-US" sz="2800" b="1">
                <a:solidFill>
                  <a:schemeClr val="bg1"/>
                </a:solidFill>
                <a:latin typeface="Times New Roman" panose="02020603050405020304" charset="0"/>
                <a:ea typeface="楷体" panose="02010609060101010101" charset="-122"/>
                <a:cs typeface="Times New Roman" panose="02020603050405020304" charset="0"/>
              </a:rPr>
              <a:t>、</a:t>
            </a:r>
            <a:r>
              <a:rPr lang="zh-CN" altLang="en-US" sz="2800" b="1">
                <a:solidFill>
                  <a:schemeClr val="accent1"/>
                </a:solidFill>
                <a:highlight>
                  <a:srgbClr val="FFFF00"/>
                </a:highlight>
                <a:latin typeface="Times New Roman" panose="02020603050405020304" charset="0"/>
                <a:ea typeface="楷体" panose="02010609060101010101" charset="-122"/>
                <a:cs typeface="Times New Roman" panose="02020603050405020304" charset="0"/>
              </a:rPr>
              <a:t>思维品质</a:t>
            </a:r>
            <a:r>
              <a:rPr lang="zh-CN" altLang="en-US" sz="2800" b="1">
                <a:solidFill>
                  <a:schemeClr val="bg1"/>
                </a:solidFill>
                <a:latin typeface="Times New Roman" panose="02020603050405020304" charset="0"/>
                <a:ea typeface="楷体" panose="02010609060101010101" charset="-122"/>
                <a:cs typeface="Times New Roman" panose="02020603050405020304" charset="0"/>
              </a:rPr>
              <a:t>和</a:t>
            </a:r>
            <a:r>
              <a:rPr lang="zh-CN" altLang="en-US" sz="2800" b="1">
                <a:solidFill>
                  <a:schemeClr val="accent1"/>
                </a:solidFill>
                <a:highlight>
                  <a:srgbClr val="FFFF00"/>
                </a:highlight>
                <a:latin typeface="Times New Roman" panose="02020603050405020304" charset="0"/>
                <a:ea typeface="楷体" panose="02010609060101010101" charset="-122"/>
                <a:cs typeface="Times New Roman" panose="02020603050405020304" charset="0"/>
              </a:rPr>
              <a:t>学习能力</a:t>
            </a:r>
            <a:r>
              <a:rPr lang="zh-CN" altLang="en-US" sz="2800">
                <a:solidFill>
                  <a:schemeClr val="bg1"/>
                </a:solidFill>
                <a:latin typeface="Times New Roman" panose="02020603050405020304" charset="0"/>
                <a:ea typeface="楷体" panose="02010609060101010101" charset="-122"/>
                <a:cs typeface="Times New Roman" panose="02020603050405020304" charset="0"/>
              </a:rPr>
              <a:t>等方面达到的水平（教育部，</a:t>
            </a:r>
            <a:r>
              <a:rPr lang="en-US" altLang="zh-CN" sz="2800">
                <a:solidFill>
                  <a:schemeClr val="bg1"/>
                </a:solidFill>
                <a:latin typeface="Times New Roman" panose="02020603050405020304" charset="0"/>
                <a:ea typeface="楷体" panose="02010609060101010101" charset="-122"/>
                <a:cs typeface="Times New Roman" panose="02020603050405020304" charset="0"/>
              </a:rPr>
              <a:t>2017</a:t>
            </a:r>
            <a:r>
              <a:rPr lang="zh-CN" altLang="en-US" sz="2800">
                <a:solidFill>
                  <a:schemeClr val="bg1"/>
                </a:solidFill>
                <a:latin typeface="Times New Roman" panose="02020603050405020304" charset="0"/>
                <a:ea typeface="楷体" panose="02010609060101010101" charset="-122"/>
                <a:cs typeface="Times New Roman" panose="02020603050405020304" charset="0"/>
              </a:rPr>
              <a:t>）</a:t>
            </a:r>
            <a:r>
              <a:rPr lang="zh-CN" altLang="en-US" sz="2800" b="1">
                <a:solidFill>
                  <a:schemeClr val="bg1"/>
                </a:solidFill>
                <a:latin typeface="Times New Roman" panose="02020603050405020304" charset="0"/>
                <a:ea typeface="楷体" panose="02010609060101010101" charset="-122"/>
                <a:cs typeface="Times New Roman" panose="02020603050405020304" charset="0"/>
              </a:rPr>
              <a:t>。</a:t>
            </a:r>
            <a:endParaRPr lang="zh-CN" altLang="en-US" sz="2800" b="1">
              <a:solidFill>
                <a:schemeClr val="bg1"/>
              </a:solidFill>
              <a:latin typeface="Times New Roman" panose="02020603050405020304" charset="0"/>
              <a:ea typeface="楷体" panose="02010609060101010101" charset="-122"/>
              <a:cs typeface="Times New Roman" panose="02020603050405020304" charset="0"/>
            </a:endParaRPr>
          </a:p>
        </p:txBody>
      </p:sp>
      <p:pic>
        <p:nvPicPr>
          <p:cNvPr id="4" name="图片 3" descr="1"/>
          <p:cNvPicPr>
            <a:picLocks noChangeAspect="1"/>
          </p:cNvPicPr>
          <p:nvPr>
            <p:custDataLst>
              <p:tags r:id="rId2"/>
            </p:custDataLst>
          </p:nvPr>
        </p:nvPicPr>
        <p:blipFill>
          <a:blip r:embed="rId3"/>
          <a:stretch>
            <a:fillRect/>
          </a:stretch>
        </p:blipFill>
        <p:spPr>
          <a:xfrm>
            <a:off x="695325" y="2780665"/>
            <a:ext cx="3170555" cy="3366770"/>
          </a:xfrm>
          <a:prstGeom prst="rect">
            <a:avLst/>
          </a:prstGeom>
        </p:spPr>
      </p:pic>
      <p:sp>
        <p:nvSpPr>
          <p:cNvPr id="5" name="右箭头 4"/>
          <p:cNvSpPr/>
          <p:nvPr>
            <p:custDataLst>
              <p:tags r:id="rId4"/>
            </p:custDataLst>
          </p:nvPr>
        </p:nvSpPr>
        <p:spPr>
          <a:xfrm>
            <a:off x="4116070" y="4149090"/>
            <a:ext cx="2303780" cy="1441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p:cNvPicPr>
            <a:picLocks noChangeAspect="1"/>
          </p:cNvPicPr>
          <p:nvPr>
            <p:custDataLst>
              <p:tags r:id="rId5"/>
            </p:custDataLst>
          </p:nvPr>
        </p:nvPicPr>
        <p:blipFill>
          <a:blip r:embed="rId6"/>
          <a:stretch>
            <a:fillRect/>
          </a:stretch>
        </p:blipFill>
        <p:spPr>
          <a:xfrm>
            <a:off x="6669405" y="2564765"/>
            <a:ext cx="5099685" cy="3474085"/>
          </a:xfrm>
          <a:prstGeom prst="rect">
            <a:avLst/>
          </a:prstGeom>
        </p:spPr>
      </p:pic>
      <p:sp>
        <p:nvSpPr>
          <p:cNvPr id="7" name="文本框 6"/>
          <p:cNvSpPr txBox="1"/>
          <p:nvPr>
            <p:custDataLst>
              <p:tags r:id="rId7"/>
            </p:custDataLst>
          </p:nvPr>
        </p:nvSpPr>
        <p:spPr>
          <a:xfrm>
            <a:off x="7031990" y="6003925"/>
            <a:ext cx="4629785" cy="368300"/>
          </a:xfrm>
          <a:prstGeom prst="rect">
            <a:avLst/>
          </a:prstGeom>
          <a:noFill/>
        </p:spPr>
        <p:txBody>
          <a:bodyPr wrap="square" rtlCol="0">
            <a:spAutoFit/>
          </a:bodyPr>
          <a:p>
            <a:pPr algn="ctr"/>
            <a:r>
              <a:rPr lang="zh-CN" altLang="en-US" b="1">
                <a:solidFill>
                  <a:schemeClr val="bg1"/>
                </a:solidFill>
                <a:latin typeface="Times New Roman" panose="02020603050405020304" charset="0"/>
                <a:cs typeface="Times New Roman" panose="02020603050405020304" charset="0"/>
              </a:rPr>
              <a:t>（乔辉，教育部考试中心，</a:t>
            </a:r>
            <a:r>
              <a:rPr lang="en-US" altLang="zh-CN" b="1">
                <a:solidFill>
                  <a:schemeClr val="bg1"/>
                </a:solidFill>
                <a:latin typeface="Times New Roman" panose="02020603050405020304" charset="0"/>
                <a:cs typeface="Times New Roman" panose="02020603050405020304" charset="0"/>
              </a:rPr>
              <a:t>2021</a:t>
            </a:r>
            <a:r>
              <a:rPr lang="zh-CN" altLang="en-US" b="1">
                <a:solidFill>
                  <a:schemeClr val="bg1"/>
                </a:solidFill>
                <a:latin typeface="Times New Roman" panose="02020603050405020304" charset="0"/>
                <a:cs typeface="Times New Roman" panose="02020603050405020304" charset="0"/>
              </a:rPr>
              <a:t>）</a:t>
            </a:r>
            <a:endParaRPr lang="zh-CN" altLang="en-US" b="1">
              <a:solidFill>
                <a:schemeClr val="bg1"/>
              </a:solidFill>
              <a:latin typeface="Times New Roman" panose="02020603050405020304" charset="0"/>
              <a:cs typeface="Times New Roman" panose="02020603050405020304" charset="0"/>
            </a:endParaRPr>
          </a:p>
        </p:txBody>
      </p:sp>
      <p:sp>
        <p:nvSpPr>
          <p:cNvPr id="8" name="文本框 7"/>
          <p:cNvSpPr txBox="1"/>
          <p:nvPr>
            <p:custDataLst>
              <p:tags r:id="rId8"/>
            </p:custDataLst>
          </p:nvPr>
        </p:nvSpPr>
        <p:spPr>
          <a:xfrm>
            <a:off x="478790" y="6147435"/>
            <a:ext cx="4966335" cy="460375"/>
          </a:xfrm>
          <a:prstGeom prst="rect">
            <a:avLst/>
          </a:prstGeom>
          <a:noFill/>
        </p:spPr>
        <p:txBody>
          <a:bodyPr wrap="square" rtlCol="0">
            <a:spAutoFit/>
          </a:bodyPr>
          <a:p>
            <a:r>
              <a:rPr lang="zh-CN" altLang="en-US" sz="2400" b="1">
                <a:solidFill>
                  <a:schemeClr val="bg1"/>
                </a:solidFill>
                <a:latin typeface="Times New Roman" panose="02020603050405020304" charset="0"/>
                <a:cs typeface="Times New Roman" panose="02020603050405020304" charset="0"/>
              </a:rPr>
              <a:t>（</a:t>
            </a:r>
            <a:r>
              <a:rPr lang="zh-CN" altLang="en-US" b="1">
                <a:solidFill>
                  <a:schemeClr val="bg1"/>
                </a:solidFill>
                <a:latin typeface="Times New Roman" panose="02020603050405020304" charset="0"/>
                <a:cs typeface="Times New Roman" panose="02020603050405020304" charset="0"/>
              </a:rPr>
              <a:t>中国高考评价体系，教育部考试中心，</a:t>
            </a:r>
            <a:r>
              <a:rPr lang="en-US" altLang="zh-CN" b="1">
                <a:solidFill>
                  <a:schemeClr val="bg1"/>
                </a:solidFill>
                <a:latin typeface="Times New Roman" panose="02020603050405020304" charset="0"/>
                <a:cs typeface="Times New Roman" panose="02020603050405020304" charset="0"/>
              </a:rPr>
              <a:t>2019</a:t>
            </a:r>
            <a:r>
              <a:rPr lang="zh-CN" altLang="en-US" sz="2400" b="1">
                <a:solidFill>
                  <a:schemeClr val="bg1"/>
                </a:solidFill>
                <a:latin typeface="Times New Roman" panose="02020603050405020304" charset="0"/>
                <a:cs typeface="Times New Roman" panose="02020603050405020304" charset="0"/>
              </a:rPr>
              <a:t>）</a:t>
            </a:r>
            <a:endParaRPr lang="zh-CN" altLang="en-US" sz="2400" b="1">
              <a:solidFill>
                <a:schemeClr val="bg1"/>
              </a:solidFill>
              <a:latin typeface="Times New Roman" panose="02020603050405020304" charset="0"/>
              <a:cs typeface="Times New Roman" panose="02020603050405020304" charset="0"/>
            </a:endParaRPr>
          </a:p>
        </p:txBody>
      </p:sp>
      <p:sp>
        <p:nvSpPr>
          <p:cNvPr id="9" name="文本框 8"/>
          <p:cNvSpPr txBox="1"/>
          <p:nvPr>
            <p:custDataLst>
              <p:tags r:id="rId9"/>
            </p:custDataLst>
          </p:nvPr>
        </p:nvSpPr>
        <p:spPr>
          <a:xfrm>
            <a:off x="4778375" y="3789045"/>
            <a:ext cx="978535" cy="398780"/>
          </a:xfrm>
          <a:prstGeom prst="rect">
            <a:avLst/>
          </a:prstGeom>
          <a:noFill/>
        </p:spPr>
        <p:txBody>
          <a:bodyPr wrap="square" rtlCol="0">
            <a:spAutoFit/>
          </a:bodyPr>
          <a:p>
            <a:r>
              <a:rPr lang="zh-CN" altLang="en-US" sz="2000" b="1">
                <a:solidFill>
                  <a:schemeClr val="bg1"/>
                </a:solidFill>
              </a:rPr>
              <a:t>具体化</a:t>
            </a:r>
            <a:endParaRPr lang="zh-CN" altLang="en-US" sz="2000" b="1">
              <a:solidFill>
                <a:schemeClr val="bg1"/>
              </a:solidFill>
            </a:endParaRPr>
          </a:p>
        </p:txBody>
      </p:sp>
      <p:sp>
        <p:nvSpPr>
          <p:cNvPr id="10" name="矩形 9"/>
          <p:cNvSpPr/>
          <p:nvPr>
            <p:custDataLst>
              <p:tags r:id="rId10"/>
            </p:custDataLst>
          </p:nvPr>
        </p:nvSpPr>
        <p:spPr>
          <a:xfrm rot="20160000">
            <a:off x="5474970" y="1490345"/>
            <a:ext cx="4025265" cy="901700"/>
          </a:xfrm>
          <a:prstGeom prst="rect">
            <a:avLst/>
          </a:prstGeom>
          <a:pattFill prst="pct20">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600" b="1">
                <a:solidFill>
                  <a:srgbClr val="FF0000"/>
                </a:solidFill>
                <a:latin typeface="楷体" panose="02010609060101010101" charset="-122"/>
                <a:ea typeface="楷体" panose="02010609060101010101" charset="-122"/>
              </a:rPr>
              <a:t>英语学科核心素养</a:t>
            </a:r>
            <a:endParaRPr lang="zh-CN" altLang="en-US" sz="3600" b="1">
              <a:solidFill>
                <a:srgbClr val="FF0000"/>
              </a:solidFill>
              <a:latin typeface="楷体" panose="02010609060101010101" charset="-122"/>
              <a:ea typeface="楷体" panose="02010609060101010101" charset="-122"/>
            </a:endParaRPr>
          </a:p>
        </p:txBody>
      </p:sp>
      <p:sp>
        <p:nvSpPr>
          <p:cNvPr id="12" name="文本框 11"/>
          <p:cNvSpPr txBox="1"/>
          <p:nvPr>
            <p:custDataLst>
              <p:tags r:id="rId11"/>
            </p:custDataLst>
          </p:nvPr>
        </p:nvSpPr>
        <p:spPr>
          <a:xfrm>
            <a:off x="7031990" y="6309360"/>
            <a:ext cx="4629785" cy="368300"/>
          </a:xfrm>
          <a:prstGeom prst="rect">
            <a:avLst/>
          </a:prstGeom>
          <a:noFill/>
        </p:spPr>
        <p:txBody>
          <a:bodyPr wrap="square" rtlCol="0">
            <a:spAutoFit/>
          </a:bodyPr>
          <a:p>
            <a:pPr lvl="0" algn="ctr">
              <a:buClrTx/>
              <a:buSzTx/>
              <a:buFontTx/>
            </a:pPr>
            <a:r>
              <a:rPr lang="zh-CN" altLang="en-US" b="1">
                <a:solidFill>
                  <a:schemeClr val="bg1"/>
                </a:solidFill>
                <a:latin typeface="Times New Roman" panose="02020603050405020304" charset="0"/>
                <a:cs typeface="Times New Roman" panose="02020603050405020304" charset="0"/>
                <a:sym typeface="+mn-ea"/>
              </a:rPr>
              <a:t>（教育部考试中心，高考试题分析，2020）</a:t>
            </a:r>
            <a:endParaRPr lang="zh-CN" altLang="en-US" b="1">
              <a:solidFill>
                <a:schemeClr val="bg1"/>
              </a:solidFill>
              <a:latin typeface="Times New Roman" panose="02020603050405020304" charset="0"/>
              <a:cs typeface="Times New Roman" panose="02020603050405020304" charset="0"/>
              <a:sym typeface="+mn-ea"/>
            </a:endParaRPr>
          </a:p>
        </p:txBody>
      </p:sp>
      <p:sp>
        <p:nvSpPr>
          <p:cNvPr id="2" name="标题 1"/>
          <p:cNvSpPr/>
          <p:nvPr>
            <p:ph type="title"/>
          </p:nvPr>
        </p:nvSpPr>
        <p:spPr/>
        <p:txBody>
          <a:bodyPr>
            <a:normAutofit/>
          </a:bodyPr>
          <a:p>
            <a:pPr algn="ctr"/>
            <a:r>
              <a:rPr lang="en-US" altLang="zh-CN">
                <a:latin typeface="Times New Roman" panose="02020603050405020304" charset="0"/>
                <a:ea typeface="楷体" panose="02010609060101010101" charset="-122"/>
                <a:cs typeface="Times New Roman" panose="02020603050405020304" charset="0"/>
                <a:sym typeface="+mn-ea"/>
              </a:rPr>
              <a:t>2. </a:t>
            </a:r>
            <a:r>
              <a:rPr>
                <a:latin typeface="Times New Roman" panose="02020603050405020304" charset="0"/>
                <a:ea typeface="楷体" panose="02010609060101010101" charset="-122"/>
                <a:cs typeface="Times New Roman" panose="02020603050405020304" charset="0"/>
                <a:sym typeface="+mn-ea"/>
              </a:rPr>
              <a:t>考点</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ppt_x"/>
                                          </p:val>
                                        </p:tav>
                                        <p:tav tm="100000">
                                          <p:val>
                                            <p:strVal val="#ppt_x"/>
                                          </p:val>
                                        </p:tav>
                                      </p:tavLst>
                                    </p:anim>
                                    <p:anim calcmode="lin" valueType="num">
                                      <p:cBhvr additive="base">
                                        <p:cTn id="3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5" grpId="0" bldLvl="0" animBg="1"/>
      <p:bldP spid="10" grpId="0" bldLvl="0" animBg="1"/>
      <p:bldP spid="10" grpId="1" animBg="1"/>
      <p:bldP spid="7"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     2. 考点怎么定？ </a:t>
            </a:r>
            <a:r>
              <a:rPr lang="en-US" altLang="zh-CN" sz="1800">
                <a:latin typeface="Times New Roman" panose="02020603050405020304" charset="0"/>
                <a:cs typeface="Times New Roman" panose="02020603050405020304" charset="0"/>
              </a:rPr>
              <a:t>(2024 QG</a:t>
            </a:r>
            <a:r>
              <a:rPr lang="en-US" altLang="zh-CN" sz="1800">
                <a:latin typeface="Times New Roman" panose="02020603050405020304" charset="0"/>
                <a:cs typeface="Times New Roman" panose="02020603050405020304" charset="0"/>
                <a:sym typeface="+mn-ea"/>
              </a:rPr>
              <a:t>II</a:t>
            </a:r>
            <a:r>
              <a:rPr lang="en-US" altLang="zh-CN" sz="1800">
                <a:latin typeface="Times New Roman" panose="02020603050405020304" charset="0"/>
                <a:cs typeface="Times New Roman" panose="02020603050405020304" charset="0"/>
              </a:rPr>
              <a:t>-A)</a:t>
            </a:r>
            <a:endParaRPr lang="en-US" altLang="zh-CN" sz="1800">
              <a:latin typeface="Times New Roman" panose="02020603050405020304" charset="0"/>
              <a:cs typeface="Times New Roman" panose="02020603050405020304" charset="0"/>
            </a:endParaRPr>
          </a:p>
        </p:txBody>
      </p:sp>
      <p:sp>
        <p:nvSpPr>
          <p:cNvPr id="4" name="文本框 3"/>
          <p:cNvSpPr txBox="1"/>
          <p:nvPr/>
        </p:nvSpPr>
        <p:spPr>
          <a:xfrm>
            <a:off x="477520" y="1052195"/>
            <a:ext cx="11560810" cy="5226685"/>
          </a:xfrm>
          <a:prstGeom prst="rect">
            <a:avLst/>
          </a:prstGeom>
          <a:noFill/>
        </p:spPr>
        <p:txBody>
          <a:bodyPr wrap="square" rtlCol="0">
            <a:noAutofit/>
          </a:bodyPr>
          <a:p>
            <a:pPr algn="ctr">
              <a:lnSpc>
                <a:spcPct val="110000"/>
              </a:lnSpc>
            </a:pPr>
            <a:r>
              <a:rPr lang="zh-CN" altLang="en-US" sz="2800" b="1">
                <a:solidFill>
                  <a:schemeClr val="bg1"/>
                </a:solidFill>
                <a:latin typeface="Times New Roman" panose="02020603050405020304" charset="0"/>
                <a:cs typeface="Times New Roman" panose="02020603050405020304" charset="0"/>
              </a:rPr>
              <a:t>Choice of Walks for Beginner and Experienced Walkers</a:t>
            </a:r>
            <a:endParaRPr lang="zh-CN" altLang="en-US" sz="2800" b="1">
              <a:solidFill>
                <a:schemeClr val="bg1"/>
              </a:solidFill>
              <a:latin typeface="Times New Roman" panose="02020603050405020304" charset="0"/>
              <a:cs typeface="Times New Roman" panose="02020603050405020304" charset="0"/>
            </a:endParaRPr>
          </a:p>
          <a:p>
            <a:pPr>
              <a:lnSpc>
                <a:spcPct val="110000"/>
              </a:lnSpc>
            </a:pPr>
            <a:r>
              <a:rPr lang="en-US" sz="2400">
                <a:solidFill>
                  <a:schemeClr val="bg1"/>
                </a:solidFill>
                <a:latin typeface="Times New Roman" panose="02020603050405020304" charset="0"/>
                <a:cs typeface="Times New Roman" panose="02020603050405020304" charset="0"/>
              </a:rPr>
              <a:t>...</a:t>
            </a:r>
            <a:endParaRPr lang="en-US" altLang="zh-CN" sz="2800">
              <a:latin typeface="Times New Roman" panose="02020603050405020304" charset="0"/>
              <a:cs typeface="Times New Roman" panose="02020603050405020304" charset="0"/>
            </a:endParaRPr>
          </a:p>
          <a:p>
            <a:pPr marL="457200" indent="-457200">
              <a:lnSpc>
                <a:spcPct val="110000"/>
              </a:lnSpc>
              <a:buFont typeface="Arial" panose="020B0604020202020204" pitchFamily="34" charset="0"/>
              <a:buChar char="•"/>
            </a:pPr>
            <a:r>
              <a:rPr lang="en-US" altLang="zh-CN" sz="2800" b="1">
                <a:solidFill>
                  <a:schemeClr val="bg1"/>
                </a:solidFill>
                <a:latin typeface="Times New Roman" panose="02020603050405020304" charset="0"/>
                <a:cs typeface="Times New Roman" panose="02020603050405020304" charset="0"/>
              </a:rPr>
              <a:t>Walk 1—The Natural World</a:t>
            </a:r>
            <a:endParaRPr lang="en-US" altLang="zh-CN" sz="2800" b="1">
              <a:solidFill>
                <a:schemeClr val="bg1"/>
              </a:solidFill>
              <a:latin typeface="Times New Roman" panose="02020603050405020304" charset="0"/>
              <a:cs typeface="Times New Roman" panose="02020603050405020304" charset="0"/>
            </a:endParaRPr>
          </a:p>
          <a:p>
            <a:pPr indent="457200" algn="l">
              <a:lnSpc>
                <a:spcPct val="110000"/>
              </a:lnSpc>
              <a:buClrTx/>
              <a:buSzTx/>
              <a:buFontTx/>
              <a:buNone/>
            </a:pPr>
            <a:r>
              <a:rPr lang="en-US" altLang="zh-CN" sz="2000">
                <a:solidFill>
                  <a:schemeClr val="bg1"/>
                </a:solidFill>
                <a:latin typeface="Times New Roman" panose="02020603050405020304" charset="0"/>
                <a:cs typeface="Times New Roman" panose="02020603050405020304" charset="0"/>
              </a:rPr>
              <a:t>Date and Time: Saturday, 1st October, at 09:00</a:t>
            </a:r>
            <a:endParaRPr lang="en-US" altLang="zh-CN" sz="2000">
              <a:solidFill>
                <a:schemeClr val="bg1"/>
              </a:solidFill>
              <a:latin typeface="Times New Roman" panose="02020603050405020304" charset="0"/>
              <a:cs typeface="Times New Roman" panose="02020603050405020304" charset="0"/>
            </a:endParaRPr>
          </a:p>
          <a:p>
            <a:pPr indent="457200" algn="l">
              <a:lnSpc>
                <a:spcPct val="110000"/>
              </a:lnSpc>
              <a:buClrTx/>
              <a:buSzTx/>
              <a:buFontTx/>
              <a:buNone/>
            </a:pPr>
            <a:r>
              <a:rPr lang="en-US" altLang="zh-CN" sz="2000">
                <a:solidFill>
                  <a:schemeClr val="bg1"/>
                </a:solidFill>
                <a:latin typeface="Times New Roman" panose="02020603050405020304" charset="0"/>
                <a:cs typeface="Times New Roman" panose="02020603050405020304" charset="0"/>
              </a:rPr>
              <a:t>... Walk Duration: 6 hours</a:t>
            </a:r>
            <a:endParaRPr lang="en-US" altLang="zh-CN" sz="2000">
              <a:solidFill>
                <a:schemeClr val="bg1"/>
              </a:solidFill>
              <a:latin typeface="Times New Roman" panose="02020603050405020304" charset="0"/>
              <a:cs typeface="Times New Roman" panose="02020603050405020304" charset="0"/>
            </a:endParaRPr>
          </a:p>
          <a:p>
            <a:pPr marL="457200" indent="-457200">
              <a:lnSpc>
                <a:spcPct val="110000"/>
              </a:lnSpc>
              <a:buFont typeface="Arial" panose="020B0604020202020204" pitchFamily="34" charset="0"/>
              <a:buChar char="•"/>
            </a:pPr>
            <a:r>
              <a:rPr lang="en-US" altLang="zh-CN" sz="2800" b="1">
                <a:solidFill>
                  <a:schemeClr val="bg1"/>
                </a:solidFill>
                <a:latin typeface="Times New Roman" panose="02020603050405020304" charset="0"/>
                <a:cs typeface="Times New Roman" panose="02020603050405020304" charset="0"/>
              </a:rPr>
              <a:t>Walk 2—Introduction to Hillwalking</a:t>
            </a:r>
            <a:endParaRPr lang="en-US" altLang="zh-CN" sz="2800" b="1">
              <a:solidFill>
                <a:schemeClr val="bg1"/>
              </a:solidFill>
              <a:latin typeface="Times New Roman" panose="02020603050405020304" charset="0"/>
              <a:cs typeface="Times New Roman" panose="02020603050405020304" charset="0"/>
            </a:endParaRPr>
          </a:p>
          <a:p>
            <a:pPr indent="457200" algn="l">
              <a:lnSpc>
                <a:spcPct val="110000"/>
              </a:lnSpc>
              <a:buClrTx/>
              <a:buSzTx/>
              <a:buFontTx/>
            </a:pPr>
            <a:r>
              <a:rPr lang="en-US" altLang="zh-CN" sz="2000">
                <a:solidFill>
                  <a:schemeClr val="bg1"/>
                </a:solidFill>
                <a:latin typeface="Times New Roman" panose="02020603050405020304" charset="0"/>
                <a:cs typeface="Times New Roman" panose="02020603050405020304" charset="0"/>
              </a:rPr>
              <a:t>Date and Time: Sunday, 2nd October, at 09:00</a:t>
            </a:r>
            <a:endParaRPr lang="en-US" altLang="zh-CN" sz="2000">
              <a:solidFill>
                <a:schemeClr val="bg1"/>
              </a:solidFill>
              <a:latin typeface="Times New Roman" panose="02020603050405020304" charset="0"/>
              <a:cs typeface="Times New Roman" panose="02020603050405020304" charset="0"/>
            </a:endParaRPr>
          </a:p>
          <a:p>
            <a:pPr indent="457200" algn="l">
              <a:lnSpc>
                <a:spcPct val="110000"/>
              </a:lnSpc>
              <a:buClrTx/>
              <a:buSzTx/>
              <a:buFontTx/>
            </a:pPr>
            <a:r>
              <a:rPr lang="en-US" altLang="zh-CN" sz="2000">
                <a:solidFill>
                  <a:schemeClr val="bg1"/>
                </a:solidFill>
                <a:latin typeface="Times New Roman" panose="02020603050405020304" charset="0"/>
                <a:cs typeface="Times New Roman" panose="02020603050405020304" charset="0"/>
              </a:rPr>
              <a:t>...Walk Duration: 5 hours</a:t>
            </a:r>
            <a:endParaRPr lang="en-US" altLang="zh-CN" sz="2000">
              <a:solidFill>
                <a:schemeClr val="bg1"/>
              </a:solidFill>
              <a:latin typeface="Times New Roman" panose="02020603050405020304" charset="0"/>
              <a:cs typeface="Times New Roman" panose="02020603050405020304" charset="0"/>
            </a:endParaRPr>
          </a:p>
          <a:p>
            <a:pPr marL="457200" indent="-457200" algn="l">
              <a:lnSpc>
                <a:spcPct val="110000"/>
              </a:lnSpc>
              <a:buClrTx/>
              <a:buSzTx/>
              <a:buFont typeface="Arial" panose="020B0604020202020204" pitchFamily="34" charset="0"/>
              <a:buChar char="•"/>
            </a:pPr>
            <a:r>
              <a:rPr lang="en-US" altLang="zh-CN" sz="2800" b="1">
                <a:solidFill>
                  <a:schemeClr val="bg1"/>
                </a:solidFill>
                <a:latin typeface="Times New Roman" panose="02020603050405020304" charset="0"/>
                <a:cs typeface="Times New Roman" panose="02020603050405020304" charset="0"/>
                <a:sym typeface="+mn-ea"/>
              </a:rPr>
              <a:t>Walk 3—Moonlight Under the Stars</a:t>
            </a:r>
            <a:endParaRPr lang="en-US" altLang="zh-CN" sz="2800" b="1">
              <a:solidFill>
                <a:schemeClr val="bg1"/>
              </a:solidFill>
              <a:latin typeface="Times New Roman" panose="02020603050405020304" charset="0"/>
              <a:cs typeface="Times New Roman" panose="02020603050405020304" charset="0"/>
            </a:endParaRPr>
          </a:p>
          <a:p>
            <a:pPr indent="457200" algn="l">
              <a:lnSpc>
                <a:spcPct val="110000"/>
              </a:lnSpc>
              <a:buClrTx/>
              <a:buSzTx/>
              <a:buFontTx/>
            </a:pPr>
            <a:r>
              <a:rPr lang="en-US" altLang="zh-CN" sz="2000">
                <a:solidFill>
                  <a:schemeClr val="bg1"/>
                </a:solidFill>
                <a:latin typeface="Times New Roman" panose="02020603050405020304" charset="0"/>
                <a:cs typeface="Times New Roman" panose="02020603050405020304" charset="0"/>
                <a:sym typeface="+mn-ea"/>
              </a:rPr>
              <a:t> ...Those who are dressed inappropriately will be refused permission to participate. </a:t>
            </a:r>
            <a:endParaRPr lang="en-US" altLang="zh-CN" sz="2000">
              <a:solidFill>
                <a:schemeClr val="bg1"/>
              </a:solidFill>
              <a:latin typeface="Times New Roman" panose="02020603050405020304" charset="0"/>
              <a:cs typeface="Times New Roman" panose="02020603050405020304" charset="0"/>
            </a:endParaRPr>
          </a:p>
          <a:p>
            <a:pPr marL="457200" indent="-457200" algn="l">
              <a:lnSpc>
                <a:spcPct val="110000"/>
              </a:lnSpc>
              <a:buClrTx/>
              <a:buSzTx/>
              <a:buFont typeface="Arial" panose="020B0604020202020204" pitchFamily="34" charset="0"/>
              <a:buChar char="•"/>
            </a:pPr>
            <a:r>
              <a:rPr lang="en-US" altLang="zh-CN" sz="2800" b="1">
                <a:solidFill>
                  <a:schemeClr val="bg1"/>
                </a:solidFill>
                <a:latin typeface="Times New Roman" panose="02020603050405020304" charset="0"/>
                <a:cs typeface="Times New Roman" panose="02020603050405020304" charset="0"/>
              </a:rPr>
              <a:t>Walk 4—Photographic Walk in Kilbrannish Forest</a:t>
            </a:r>
            <a:endParaRPr lang="en-US" altLang="zh-CN" sz="2800" b="1">
              <a:solidFill>
                <a:schemeClr val="bg1"/>
              </a:solidFill>
              <a:latin typeface="Times New Roman" panose="02020603050405020304" charset="0"/>
              <a:cs typeface="Times New Roman" panose="02020603050405020304" charset="0"/>
            </a:endParaRPr>
          </a:p>
          <a:p>
            <a:pPr indent="457200" algn="l">
              <a:lnSpc>
                <a:spcPct val="110000"/>
              </a:lnSpc>
              <a:buClrTx/>
              <a:buSzTx/>
              <a:buFontTx/>
            </a:pPr>
            <a:r>
              <a:rPr lang="en-US" altLang="zh-CN" sz="2400">
                <a:solidFill>
                  <a:schemeClr val="bg1"/>
                </a:solidFill>
                <a:latin typeface="Times New Roman" panose="02020603050405020304" charset="0"/>
                <a:cs typeface="Times New Roman" panose="02020603050405020304" charset="0"/>
              </a:rPr>
              <a:t> </a:t>
            </a:r>
            <a:r>
              <a:rPr lang="en-US" altLang="zh-CN" sz="2000">
                <a:solidFill>
                  <a:schemeClr val="bg1"/>
                </a:solidFill>
                <a:latin typeface="Times New Roman" panose="02020603050405020304" charset="0"/>
                <a:cs typeface="Times New Roman" panose="02020603050405020304" charset="0"/>
              </a:rPr>
              <a:t>Date and Time: Sunday, 2nd October, at 11:45</a:t>
            </a:r>
            <a:endParaRPr lang="en-US" altLang="zh-CN" sz="2000">
              <a:solidFill>
                <a:schemeClr val="bg1"/>
              </a:solidFill>
              <a:latin typeface="Times New Roman" panose="02020603050405020304" charset="0"/>
              <a:cs typeface="Times New Roman" panose="02020603050405020304" charset="0"/>
            </a:endParaRPr>
          </a:p>
          <a:p>
            <a:pPr indent="457200" algn="l">
              <a:lnSpc>
                <a:spcPct val="110000"/>
              </a:lnSpc>
              <a:buClrTx/>
              <a:buSzTx/>
              <a:buFontTx/>
            </a:pPr>
            <a:r>
              <a:rPr lang="en-US" altLang="zh-CN" sz="2000">
                <a:solidFill>
                  <a:schemeClr val="bg1"/>
                </a:solidFill>
                <a:latin typeface="Times New Roman" panose="02020603050405020304" charset="0"/>
                <a:cs typeface="Times New Roman" panose="02020603050405020304" charset="0"/>
              </a:rPr>
              <a:t>...Walk Duration: 1.5 hours</a:t>
            </a:r>
            <a:endParaRPr lang="en-US" altLang="zh-CN" sz="2000">
              <a:solidFill>
                <a:schemeClr val="bg1"/>
              </a:solidFill>
              <a:latin typeface="Times New Roman" panose="02020603050405020304" charset="0"/>
              <a:cs typeface="Times New Roman" panose="02020603050405020304" charset="0"/>
            </a:endParaRPr>
          </a:p>
        </p:txBody>
      </p:sp>
      <p:sp>
        <p:nvSpPr>
          <p:cNvPr id="5" name="矩形 4"/>
          <p:cNvSpPr/>
          <p:nvPr/>
        </p:nvSpPr>
        <p:spPr>
          <a:xfrm>
            <a:off x="3592195" y="2206625"/>
            <a:ext cx="7345045" cy="649605"/>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800">
                <a:solidFill>
                  <a:schemeClr val="tx1"/>
                </a:solidFill>
                <a:latin typeface="Times New Roman" panose="02020603050405020304" charset="0"/>
                <a:cs typeface="Times New Roman" panose="02020603050405020304" charset="0"/>
              </a:rPr>
              <a:t>21. Which walk takes the </a:t>
            </a:r>
            <a:r>
              <a:rPr lang="en-US" altLang="zh-CN" sz="2800">
                <a:solidFill>
                  <a:schemeClr val="tx1"/>
                </a:solidFill>
                <a:highlight>
                  <a:srgbClr val="FFFF00"/>
                </a:highlight>
                <a:latin typeface="Times New Roman" panose="02020603050405020304" charset="0"/>
                <a:cs typeface="Times New Roman" panose="02020603050405020304" charset="0"/>
              </a:rPr>
              <a:t>shortest </a:t>
            </a:r>
            <a:r>
              <a:rPr lang="en-US" altLang="zh-CN" sz="2800">
                <a:solidFill>
                  <a:schemeClr val="tx1"/>
                </a:solidFill>
                <a:latin typeface="Times New Roman" panose="02020603050405020304" charset="0"/>
                <a:cs typeface="Times New Roman" panose="02020603050405020304" charset="0"/>
              </a:rPr>
              <a:t>time?</a:t>
            </a:r>
            <a:endParaRPr lang="en-US" altLang="zh-CN" sz="2800">
              <a:solidFill>
                <a:schemeClr val="tx1"/>
              </a:solidFill>
              <a:latin typeface="Times New Roman" panose="02020603050405020304" charset="0"/>
              <a:cs typeface="Times New Roman" panose="02020603050405020304" charset="0"/>
            </a:endParaRPr>
          </a:p>
        </p:txBody>
      </p:sp>
      <p:sp>
        <p:nvSpPr>
          <p:cNvPr id="6" name="矩形 5"/>
          <p:cNvSpPr/>
          <p:nvPr/>
        </p:nvSpPr>
        <p:spPr>
          <a:xfrm>
            <a:off x="3592195" y="4179570"/>
            <a:ext cx="7345045" cy="649605"/>
          </a:xfrm>
          <a:prstGeom prst="rect">
            <a:avLst/>
          </a:prstGeom>
          <a:solidFill>
            <a:srgbClr val="FFD0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800">
                <a:solidFill>
                  <a:schemeClr val="tx1"/>
                </a:solidFill>
                <a:latin typeface="Times New Roman" panose="02020603050405020304" charset="0"/>
                <a:cs typeface="Times New Roman" panose="02020603050405020304" charset="0"/>
              </a:rPr>
              <a:t>22. What are participants in Walk 3 required to do?</a:t>
            </a:r>
            <a:endParaRPr lang="en-US" altLang="zh-CN" sz="2800">
              <a:solidFill>
                <a:schemeClr val="tx1"/>
              </a:solidFill>
              <a:latin typeface="Times New Roman" panose="02020603050405020304" charset="0"/>
              <a:cs typeface="Times New Roman" panose="02020603050405020304" charset="0"/>
            </a:endParaRPr>
          </a:p>
        </p:txBody>
      </p:sp>
      <p:sp>
        <p:nvSpPr>
          <p:cNvPr id="7" name="矩形 6"/>
          <p:cNvSpPr/>
          <p:nvPr/>
        </p:nvSpPr>
        <p:spPr>
          <a:xfrm>
            <a:off x="3592195" y="5697220"/>
            <a:ext cx="7420610" cy="649605"/>
          </a:xfrm>
          <a:prstGeom prst="rect">
            <a:avLst/>
          </a:prstGeom>
          <a:solidFill>
            <a:srgbClr val="FFD0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800">
                <a:solidFill>
                  <a:schemeClr val="tx1"/>
                </a:solidFill>
                <a:latin typeface="Times New Roman" panose="02020603050405020304" charset="0"/>
                <a:cs typeface="Times New Roman" panose="02020603050405020304" charset="0"/>
              </a:rPr>
              <a:t>23. What do the four walks have in </a:t>
            </a:r>
            <a:r>
              <a:rPr lang="en-US" altLang="zh-CN" sz="2800">
                <a:solidFill>
                  <a:schemeClr val="tx1"/>
                </a:solidFill>
                <a:highlight>
                  <a:srgbClr val="FFFF00"/>
                </a:highlight>
                <a:latin typeface="Times New Roman" panose="02020603050405020304" charset="0"/>
                <a:cs typeface="Times New Roman" panose="02020603050405020304" charset="0"/>
              </a:rPr>
              <a:t>common</a:t>
            </a:r>
            <a:r>
              <a:rPr lang="en-US" altLang="zh-CN" sz="2800">
                <a:solidFill>
                  <a:schemeClr val="tx1"/>
                </a:solidFill>
                <a:latin typeface="Times New Roman" panose="02020603050405020304" charset="0"/>
                <a:cs typeface="Times New Roman" panose="02020603050405020304" charset="0"/>
              </a:rPr>
              <a:t>?</a:t>
            </a:r>
            <a:endParaRPr lang="en-US" altLang="zh-CN" sz="2800">
              <a:solidFill>
                <a:schemeClr val="tx1"/>
              </a:solidFill>
              <a:latin typeface="Times New Roman" panose="02020603050405020304" charset="0"/>
              <a:cs typeface="Times New Roman" panose="02020603050405020304" charset="0"/>
            </a:endParaRPr>
          </a:p>
        </p:txBody>
      </p:sp>
      <p:sp>
        <p:nvSpPr>
          <p:cNvPr id="3" name="文本框 2"/>
          <p:cNvSpPr txBox="1"/>
          <p:nvPr/>
        </p:nvSpPr>
        <p:spPr>
          <a:xfrm>
            <a:off x="8028305" y="281305"/>
            <a:ext cx="1468120" cy="460375"/>
          </a:xfrm>
          <a:prstGeom prst="rect">
            <a:avLst/>
          </a:prstGeom>
          <a:noFill/>
        </p:spPr>
        <p:txBody>
          <a:bodyPr wrap="square" rtlCol="0">
            <a:spAutoFit/>
          </a:bodyPr>
          <a:p>
            <a:r>
              <a:rPr lang="zh-CN" altLang="en-US" sz="2400" b="1">
                <a:highlight>
                  <a:srgbClr val="00FFFF"/>
                </a:highlight>
                <a:latin typeface="楷体" panose="02010609060101010101" charset="-122"/>
                <a:ea typeface="楷体" panose="02010609060101010101" charset="-122"/>
                <a:cs typeface="楷体" panose="02010609060101010101" charset="-122"/>
                <a:sym typeface="+mn-ea"/>
              </a:rPr>
              <a:t>信息核心</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15595" y="1052195"/>
            <a:ext cx="11560810" cy="5226685"/>
          </a:xfrm>
          <a:prstGeom prst="rect">
            <a:avLst/>
          </a:prstGeom>
          <a:noFill/>
        </p:spPr>
        <p:txBody>
          <a:bodyPr wrap="square" rtlCol="0">
            <a:noAutofit/>
          </a:bodyPr>
          <a:p>
            <a:pPr indent="457200" algn="l">
              <a:lnSpc>
                <a:spcPct val="100000"/>
              </a:lnSpc>
            </a:pPr>
            <a:endParaRPr lang="en-US" altLang="zh-CN" sz="2800">
              <a:solidFill>
                <a:schemeClr val="bg1"/>
              </a:solidFill>
              <a:latin typeface="Times New Roman" panose="02020603050405020304" charset="0"/>
              <a:cs typeface="Times New Roman" panose="02020603050405020304" charset="0"/>
            </a:endParaRPr>
          </a:p>
          <a:p>
            <a:pPr indent="457200" algn="l">
              <a:lnSpc>
                <a:spcPct val="100000"/>
              </a:lnSpc>
            </a:pPr>
            <a:r>
              <a:rPr lang="en-US" altLang="zh-CN" sz="2800">
                <a:solidFill>
                  <a:schemeClr val="bg1"/>
                </a:solidFill>
                <a:latin typeface="Times New Roman" panose="02020603050405020304" charset="0"/>
                <a:cs typeface="Times New Roman" panose="02020603050405020304" charset="0"/>
              </a:rPr>
              <a:t>Kathy Ho teaches high school inside Lucile Packard Children’s Hospital Stanford (LPCH). ...</a:t>
            </a:r>
            <a:endParaRPr lang="en-US" altLang="zh-CN" sz="2800">
              <a:solidFill>
                <a:schemeClr val="bg1"/>
              </a:solidFill>
              <a:latin typeface="Times New Roman" panose="02020603050405020304" charset="0"/>
              <a:cs typeface="Times New Roman" panose="02020603050405020304" charset="0"/>
            </a:endParaRPr>
          </a:p>
          <a:p>
            <a:pPr indent="457200" algn="l">
              <a:lnSpc>
                <a:spcPct val="100000"/>
              </a:lnSpc>
            </a:pPr>
            <a:r>
              <a:rPr lang="en-US" altLang="zh-CN" sz="2800">
                <a:solidFill>
                  <a:schemeClr val="bg1"/>
                </a:solidFill>
                <a:latin typeface="Times New Roman" panose="02020603050405020304" charset="0"/>
                <a:cs typeface="Times New Roman" panose="02020603050405020304" charset="0"/>
              </a:rPr>
              <a:t>“Here” is room 386, where each year, about 500 LPCH </a:t>
            </a:r>
            <a:r>
              <a:rPr lang="en-US" altLang="zh-CN" sz="2800">
                <a:solidFill>
                  <a:schemeClr val="tx1"/>
                </a:solidFill>
                <a:highlight>
                  <a:srgbClr val="FFFF00"/>
                </a:highlight>
                <a:latin typeface="Times New Roman" panose="02020603050405020304" charset="0"/>
                <a:cs typeface="Times New Roman" panose="02020603050405020304" charset="0"/>
              </a:rPr>
              <a:t>patients also become students</a:t>
            </a:r>
            <a:r>
              <a:rPr lang="en-US" altLang="zh-CN" sz="2800">
                <a:solidFill>
                  <a:schemeClr val="bg1"/>
                </a:solidFill>
                <a:latin typeface="Times New Roman" panose="02020603050405020304" charset="0"/>
                <a:cs typeface="Times New Roman" panose="02020603050405020304" charset="0"/>
              </a:rPr>
              <a:t>.  ... preparing them to return to school is an increasingly important component of care. </a:t>
            </a:r>
            <a:endParaRPr lang="en-US" altLang="zh-CN" sz="2800">
              <a:solidFill>
                <a:schemeClr val="bg1"/>
              </a:solidFill>
              <a:latin typeface="Times New Roman" panose="02020603050405020304" charset="0"/>
              <a:cs typeface="Times New Roman" panose="02020603050405020304" charset="0"/>
            </a:endParaRPr>
          </a:p>
          <a:p>
            <a:pPr indent="457200" algn="l">
              <a:lnSpc>
                <a:spcPct val="100000"/>
              </a:lnSpc>
            </a:pPr>
            <a:r>
              <a:rPr lang="en-US" altLang="zh-CN" sz="2800">
                <a:solidFill>
                  <a:schemeClr val="bg1"/>
                </a:solidFill>
                <a:latin typeface="Times New Roman" panose="02020603050405020304" charset="0"/>
                <a:cs typeface="Times New Roman" panose="02020603050405020304" charset="0"/>
              </a:rPr>
              <a:t>Still, in room 386, academics don’t come first. ... “</a:t>
            </a:r>
            <a:r>
              <a:rPr lang="en-US" altLang="zh-CN" sz="2800">
                <a:solidFill>
                  <a:schemeClr val="tx1"/>
                </a:solidFill>
                <a:highlight>
                  <a:srgbClr val="FFFF00"/>
                </a:highlight>
                <a:latin typeface="Times New Roman" panose="02020603050405020304" charset="0"/>
                <a:cs typeface="Times New Roman" panose="02020603050405020304" charset="0"/>
              </a:rPr>
              <a:t>I’m a coach, an adviser, and a comforter</a:t>
            </a:r>
            <a:r>
              <a:rPr lang="en-US" altLang="zh-CN" sz="2800">
                <a:solidFill>
                  <a:schemeClr val="bg1"/>
                </a:solidFill>
                <a:latin typeface="Times New Roman" panose="02020603050405020304" charset="0"/>
                <a:cs typeface="Times New Roman" panose="02020603050405020304" charset="0"/>
              </a:rPr>
              <a:t>, and that’s what it means to be a hospital teacher.” </a:t>
            </a:r>
            <a:endParaRPr lang="en-US" altLang="zh-CN" sz="2800">
              <a:solidFill>
                <a:schemeClr val="bg1"/>
              </a:solidFill>
              <a:latin typeface="Times New Roman" panose="02020603050405020304" charset="0"/>
              <a:cs typeface="Times New Roman" panose="02020603050405020304" charset="0"/>
            </a:endParaRPr>
          </a:p>
          <a:p>
            <a:pPr indent="457200" algn="l">
              <a:lnSpc>
                <a:spcPct val="100000"/>
              </a:lnSpc>
            </a:pPr>
            <a:r>
              <a:rPr lang="en-US" altLang="zh-CN" sz="2800">
                <a:solidFill>
                  <a:schemeClr val="bg1"/>
                </a:solidFill>
                <a:latin typeface="Times New Roman" panose="02020603050405020304" charset="0"/>
                <a:cs typeface="Times New Roman" panose="02020603050405020304" charset="0"/>
              </a:rPr>
              <a:t>She generally works with their regular teachers to get lessons and tests being used at their home schools. Some teachers don’t give the kids any assignments; they express sympathy instead. “I feel like </a:t>
            </a:r>
            <a:r>
              <a:rPr lang="en-US" altLang="zh-CN" sz="2800" u="sng">
                <a:solidFill>
                  <a:schemeClr val="tx1"/>
                </a:solidFill>
                <a:highlight>
                  <a:srgbClr val="FFFF00"/>
                </a:highlight>
                <a:latin typeface="Times New Roman" panose="02020603050405020304" charset="0"/>
                <a:cs typeface="Times New Roman" panose="02020603050405020304" charset="0"/>
              </a:rPr>
              <a:t>it </a:t>
            </a:r>
            <a:r>
              <a:rPr lang="en-US" altLang="zh-CN" sz="2800">
                <a:solidFill>
                  <a:schemeClr val="tx1"/>
                </a:solidFill>
                <a:highlight>
                  <a:srgbClr val="FFFF00"/>
                </a:highlight>
                <a:latin typeface="Times New Roman" panose="02020603050405020304" charset="0"/>
                <a:cs typeface="Times New Roman" panose="02020603050405020304" charset="0"/>
              </a:rPr>
              <a:t>is disservice</a:t>
            </a:r>
            <a:r>
              <a:rPr lang="en-US" altLang="zh-CN" sz="2800">
                <a:solidFill>
                  <a:schemeClr val="bg1"/>
                </a:solidFill>
                <a:latin typeface="Times New Roman" panose="02020603050405020304" charset="0"/>
                <a:cs typeface="Times New Roman" panose="02020603050405020304" charset="0"/>
              </a:rPr>
              <a:t> to...</a:t>
            </a:r>
            <a:endParaRPr lang="en-US" altLang="zh-CN" sz="2800">
              <a:solidFill>
                <a:schemeClr val="bg1"/>
              </a:solidFill>
              <a:latin typeface="Times New Roman" panose="02020603050405020304" charset="0"/>
              <a:cs typeface="Times New Roman" panose="02020603050405020304" charset="0"/>
            </a:endParaRPr>
          </a:p>
          <a:p>
            <a:pPr indent="457200" algn="l">
              <a:lnSpc>
                <a:spcPct val="100000"/>
              </a:lnSpc>
            </a:pPr>
            <a:r>
              <a:rPr lang="en-US" altLang="zh-CN" sz="2800">
                <a:solidFill>
                  <a:schemeClr val="bg1"/>
                </a:solidFill>
                <a:latin typeface="Times New Roman" panose="02020603050405020304" charset="0"/>
                <a:cs typeface="Times New Roman" panose="02020603050405020304" charset="0"/>
              </a:rPr>
              <a:t>...Those kids have dreams. </a:t>
            </a:r>
            <a:r>
              <a:rPr lang="en-US" altLang="zh-CN" sz="2800">
                <a:solidFill>
                  <a:schemeClr val="tx1"/>
                </a:solidFill>
                <a:highlight>
                  <a:srgbClr val="FFFF00"/>
                </a:highlight>
                <a:latin typeface="Times New Roman" panose="02020603050405020304" charset="0"/>
                <a:cs typeface="Times New Roman" panose="02020603050405020304" charset="0"/>
              </a:rPr>
              <a:t>School can keep those dreams alive</a:t>
            </a:r>
            <a:r>
              <a:rPr lang="en-US" altLang="zh-CN" sz="2800">
                <a:solidFill>
                  <a:schemeClr val="bg1"/>
                </a:solidFill>
                <a:latin typeface="Times New Roman" panose="02020603050405020304" charset="0"/>
                <a:cs typeface="Times New Roman" panose="02020603050405020304" charset="0"/>
              </a:rPr>
              <a:t> by giving kids a way to learn and grow.</a:t>
            </a:r>
            <a:endParaRPr lang="en-US" altLang="zh-CN" sz="2800">
              <a:solidFill>
                <a:schemeClr val="bg1"/>
              </a:solidFill>
              <a:latin typeface="Times New Roman" panose="02020603050405020304" charset="0"/>
              <a:cs typeface="Times New Roman" panose="02020603050405020304" charset="0"/>
            </a:endParaRPr>
          </a:p>
        </p:txBody>
      </p:sp>
      <p:sp>
        <p:nvSpPr>
          <p:cNvPr id="3" name="文本框 2"/>
          <p:cNvSpPr txBox="1"/>
          <p:nvPr>
            <p:custDataLst>
              <p:tags r:id="rId1"/>
            </p:custDataLst>
          </p:nvPr>
        </p:nvSpPr>
        <p:spPr>
          <a:xfrm>
            <a:off x="92710" y="1858645"/>
            <a:ext cx="958850" cy="518795"/>
          </a:xfrm>
          <a:prstGeom prst="rect">
            <a:avLst/>
          </a:prstGeom>
          <a:noFill/>
          <a:ln w="12700" cmpd="sng">
            <a:solidFill>
              <a:schemeClr val="bg1"/>
            </a:solidFill>
            <a:prstDash val="solid"/>
          </a:ln>
        </p:spPr>
        <p:txBody>
          <a:bodyPr wrap="square" rtlCol="0">
            <a:noAutofit/>
          </a:bodyPr>
          <a:p>
            <a:r>
              <a:rPr lang="zh-CN" altLang="en-US" sz="2800" b="1">
                <a:solidFill>
                  <a:srgbClr val="FF0000"/>
                </a:solidFill>
                <a:highlight>
                  <a:srgbClr val="C0C0C0"/>
                </a:highlight>
              </a:rPr>
              <a:t>引言</a:t>
            </a:r>
            <a:endParaRPr lang="zh-CN" altLang="en-US" sz="2800" b="1">
              <a:solidFill>
                <a:srgbClr val="FF0000"/>
              </a:solidFill>
              <a:highlight>
                <a:srgbClr val="C0C0C0"/>
              </a:highlight>
            </a:endParaRPr>
          </a:p>
        </p:txBody>
      </p:sp>
      <p:sp>
        <p:nvSpPr>
          <p:cNvPr id="8" name="文本框 7"/>
          <p:cNvSpPr txBox="1"/>
          <p:nvPr>
            <p:custDataLst>
              <p:tags r:id="rId2"/>
            </p:custDataLst>
          </p:nvPr>
        </p:nvSpPr>
        <p:spPr>
          <a:xfrm>
            <a:off x="92710" y="2821305"/>
            <a:ext cx="1908175" cy="518795"/>
          </a:xfrm>
          <a:prstGeom prst="rect">
            <a:avLst/>
          </a:prstGeom>
          <a:noFill/>
          <a:ln w="12700" cmpd="sng">
            <a:solidFill>
              <a:schemeClr val="bg1"/>
            </a:solidFill>
            <a:prstDash val="solid"/>
          </a:ln>
        </p:spPr>
        <p:txBody>
          <a:bodyPr wrap="square" rtlCol="0">
            <a:noAutofit/>
          </a:bodyPr>
          <a:p>
            <a:r>
              <a:rPr lang="zh-CN" altLang="en-US" sz="2800" b="1">
                <a:solidFill>
                  <a:srgbClr val="FF0000"/>
                </a:solidFill>
                <a:highlight>
                  <a:srgbClr val="C0C0C0"/>
                </a:highlight>
              </a:rPr>
              <a:t>学生</a:t>
            </a:r>
            <a:r>
              <a:rPr lang="zh-CN" altLang="en-US" sz="2800" b="1">
                <a:solidFill>
                  <a:srgbClr val="FF0000"/>
                </a:solidFill>
                <a:highlight>
                  <a:srgbClr val="C0C0C0"/>
                </a:highlight>
              </a:rPr>
              <a:t>特点</a:t>
            </a:r>
            <a:endParaRPr lang="zh-CN" altLang="en-US" sz="2800" b="1">
              <a:solidFill>
                <a:srgbClr val="FF0000"/>
              </a:solidFill>
              <a:highlight>
                <a:srgbClr val="C0C0C0"/>
              </a:highlight>
            </a:endParaRPr>
          </a:p>
        </p:txBody>
      </p:sp>
      <p:sp>
        <p:nvSpPr>
          <p:cNvPr id="9" name="矩形 8"/>
          <p:cNvSpPr/>
          <p:nvPr>
            <p:custDataLst>
              <p:tags r:id="rId3"/>
            </p:custDataLst>
          </p:nvPr>
        </p:nvSpPr>
        <p:spPr>
          <a:xfrm>
            <a:off x="5102860" y="1578610"/>
            <a:ext cx="6890385" cy="649605"/>
          </a:xfrm>
          <a:prstGeom prst="rect">
            <a:avLst/>
          </a:prstGeom>
          <a:solidFill>
            <a:srgbClr val="FFD0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800">
                <a:solidFill>
                  <a:schemeClr val="tx1"/>
                </a:solidFill>
                <a:latin typeface="Times New Roman" panose="02020603050405020304" charset="0"/>
                <a:cs typeface="Times New Roman" panose="02020603050405020304" charset="0"/>
              </a:rPr>
              <a:t>24. </a:t>
            </a:r>
            <a:r>
              <a:rPr lang="en-US" altLang="zh-CN" sz="2800" b="1">
                <a:solidFill>
                  <a:schemeClr val="tx1"/>
                </a:solidFill>
                <a:latin typeface="Times New Roman" panose="02020603050405020304" charset="0"/>
                <a:cs typeface="Times New Roman" panose="02020603050405020304" charset="0"/>
              </a:rPr>
              <a:t>Who does Ho teach at LPCH?</a:t>
            </a:r>
            <a:endParaRPr lang="en-US" altLang="zh-CN" sz="2800" b="1">
              <a:solidFill>
                <a:schemeClr val="tx1"/>
              </a:solidFill>
              <a:latin typeface="Times New Roman" panose="02020603050405020304" charset="0"/>
              <a:cs typeface="Times New Roman" panose="02020603050405020304" charset="0"/>
            </a:endParaRPr>
          </a:p>
        </p:txBody>
      </p:sp>
      <p:sp>
        <p:nvSpPr>
          <p:cNvPr id="10" name="矩形 9"/>
          <p:cNvSpPr/>
          <p:nvPr>
            <p:custDataLst>
              <p:tags r:id="rId4"/>
            </p:custDataLst>
          </p:nvPr>
        </p:nvSpPr>
        <p:spPr>
          <a:xfrm>
            <a:off x="5029835" y="3079750"/>
            <a:ext cx="6962775" cy="649605"/>
          </a:xfrm>
          <a:prstGeom prst="rect">
            <a:avLst/>
          </a:prstGeom>
          <a:solidFill>
            <a:srgbClr val="FFD0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800">
                <a:solidFill>
                  <a:schemeClr val="tx1"/>
                </a:solidFill>
                <a:latin typeface="Times New Roman" panose="02020603050405020304" charset="0"/>
                <a:cs typeface="Times New Roman" panose="02020603050405020304" charset="0"/>
              </a:rPr>
              <a:t>25. </a:t>
            </a:r>
            <a:r>
              <a:rPr lang="en-US" altLang="zh-CN" sz="2800" b="1">
                <a:solidFill>
                  <a:schemeClr val="tx1"/>
                </a:solidFill>
                <a:latin typeface="Times New Roman" panose="02020603050405020304" charset="0"/>
                <a:cs typeface="Times New Roman" panose="02020603050405020304" charset="0"/>
              </a:rPr>
              <a:t>What is a characteristic of Ho’s job?</a:t>
            </a:r>
            <a:endParaRPr lang="en-US" altLang="zh-CN" sz="2800" b="1">
              <a:solidFill>
                <a:schemeClr val="tx1"/>
              </a:solidFill>
              <a:latin typeface="Times New Roman" panose="02020603050405020304" charset="0"/>
              <a:cs typeface="Times New Roman" panose="02020603050405020304" charset="0"/>
            </a:endParaRPr>
          </a:p>
        </p:txBody>
      </p:sp>
      <p:sp>
        <p:nvSpPr>
          <p:cNvPr id="6" name="标题 5"/>
          <p:cNvSpPr>
            <a:spLocks noGrp="1"/>
          </p:cNvSpPr>
          <p:nvPr>
            <p:ph type="title"/>
          </p:nvPr>
        </p:nvSpPr>
        <p:spPr/>
        <p:txBody>
          <a:bodyPr/>
          <a:p>
            <a:r>
              <a:rPr lang="en-US" altLang="zh-CN"/>
              <a:t>     2. 考点怎么定？ </a:t>
            </a:r>
            <a:r>
              <a:rPr lang="en-US" altLang="zh-CN" sz="1800">
                <a:latin typeface="Times New Roman" panose="02020603050405020304" charset="0"/>
                <a:cs typeface="Times New Roman" panose="02020603050405020304" charset="0"/>
              </a:rPr>
              <a:t>(2025 QG</a:t>
            </a:r>
            <a:r>
              <a:rPr lang="en-US" altLang="zh-CN" sz="1800">
                <a:latin typeface="Times New Roman" panose="02020603050405020304" charset="0"/>
                <a:cs typeface="Times New Roman" panose="02020603050405020304" charset="0"/>
                <a:sym typeface="+mn-ea"/>
              </a:rPr>
              <a:t>II</a:t>
            </a:r>
            <a:r>
              <a:rPr lang="en-US" altLang="zh-CN" sz="1800">
                <a:latin typeface="Times New Roman" panose="02020603050405020304" charset="0"/>
                <a:cs typeface="Times New Roman" panose="02020603050405020304" charset="0"/>
              </a:rPr>
              <a:t>-B)</a:t>
            </a:r>
            <a:endParaRPr lang="en-US" altLang="zh-CN" sz="1800">
              <a:latin typeface="Times New Roman" panose="02020603050405020304" charset="0"/>
              <a:cs typeface="Times New Roman" panose="02020603050405020304" charset="0"/>
            </a:endParaRPr>
          </a:p>
        </p:txBody>
      </p:sp>
      <p:sp>
        <p:nvSpPr>
          <p:cNvPr id="2" name="文本框 1"/>
          <p:cNvSpPr txBox="1"/>
          <p:nvPr>
            <p:custDataLst>
              <p:tags r:id="rId5"/>
            </p:custDataLst>
          </p:nvPr>
        </p:nvSpPr>
        <p:spPr>
          <a:xfrm>
            <a:off x="92710" y="3729355"/>
            <a:ext cx="1908175" cy="459740"/>
          </a:xfrm>
          <a:prstGeom prst="rect">
            <a:avLst/>
          </a:prstGeom>
          <a:noFill/>
          <a:ln w="12700" cmpd="sng">
            <a:solidFill>
              <a:schemeClr val="bg1"/>
            </a:solidFill>
            <a:prstDash val="solid"/>
          </a:ln>
        </p:spPr>
        <p:txBody>
          <a:bodyPr wrap="square" rtlCol="0">
            <a:noAutofit/>
          </a:bodyPr>
          <a:p>
            <a:r>
              <a:rPr lang="zh-CN" altLang="en-US" sz="2800" b="1">
                <a:solidFill>
                  <a:srgbClr val="FF0000"/>
                </a:solidFill>
                <a:highlight>
                  <a:srgbClr val="C0C0C0"/>
                </a:highlight>
              </a:rPr>
              <a:t>教师</a:t>
            </a:r>
            <a:r>
              <a:rPr lang="zh-CN" altLang="en-US" sz="2800" b="1">
                <a:solidFill>
                  <a:srgbClr val="FF0000"/>
                </a:solidFill>
                <a:highlight>
                  <a:srgbClr val="C0C0C0"/>
                </a:highlight>
              </a:rPr>
              <a:t>职责</a:t>
            </a:r>
            <a:endParaRPr lang="zh-CN" altLang="en-US" sz="2800" b="1">
              <a:solidFill>
                <a:srgbClr val="FF0000"/>
              </a:solidFill>
              <a:highlight>
                <a:srgbClr val="C0C0C0"/>
              </a:highlight>
            </a:endParaRPr>
          </a:p>
        </p:txBody>
      </p:sp>
      <p:sp>
        <p:nvSpPr>
          <p:cNvPr id="5" name="文本框 4"/>
          <p:cNvSpPr txBox="1"/>
          <p:nvPr>
            <p:custDataLst>
              <p:tags r:id="rId6"/>
            </p:custDataLst>
          </p:nvPr>
        </p:nvSpPr>
        <p:spPr>
          <a:xfrm>
            <a:off x="92710" y="4688205"/>
            <a:ext cx="1908175" cy="459740"/>
          </a:xfrm>
          <a:prstGeom prst="rect">
            <a:avLst/>
          </a:prstGeom>
          <a:noFill/>
          <a:ln w="12700" cmpd="sng">
            <a:solidFill>
              <a:schemeClr val="bg1"/>
            </a:solidFill>
            <a:prstDash val="solid"/>
          </a:ln>
        </p:spPr>
        <p:txBody>
          <a:bodyPr wrap="square" rtlCol="0">
            <a:noAutofit/>
          </a:bodyPr>
          <a:p>
            <a:r>
              <a:rPr lang="zh-CN" altLang="en-US" sz="2800" b="1">
                <a:solidFill>
                  <a:srgbClr val="FF0000"/>
                </a:solidFill>
                <a:highlight>
                  <a:srgbClr val="C0C0C0"/>
                </a:highlight>
              </a:rPr>
              <a:t>教学要求</a:t>
            </a:r>
            <a:endParaRPr lang="en-US" altLang="zh-CN" sz="2800" b="1">
              <a:solidFill>
                <a:srgbClr val="FF0000"/>
              </a:solidFill>
              <a:highlight>
                <a:srgbClr val="C0C0C0"/>
              </a:highlight>
            </a:endParaRPr>
          </a:p>
        </p:txBody>
      </p:sp>
      <p:sp>
        <p:nvSpPr>
          <p:cNvPr id="7" name="文本框 6"/>
          <p:cNvSpPr txBox="1"/>
          <p:nvPr>
            <p:custDataLst>
              <p:tags r:id="rId7"/>
            </p:custDataLst>
          </p:nvPr>
        </p:nvSpPr>
        <p:spPr>
          <a:xfrm>
            <a:off x="92710" y="5819140"/>
            <a:ext cx="1908175" cy="459740"/>
          </a:xfrm>
          <a:prstGeom prst="rect">
            <a:avLst/>
          </a:prstGeom>
          <a:noFill/>
          <a:ln w="12700" cmpd="sng">
            <a:solidFill>
              <a:schemeClr val="bg1"/>
            </a:solidFill>
            <a:prstDash val="solid"/>
          </a:ln>
        </p:spPr>
        <p:txBody>
          <a:bodyPr wrap="square" rtlCol="0">
            <a:noAutofit/>
          </a:bodyPr>
          <a:p>
            <a:r>
              <a:rPr lang="zh-CN" altLang="en-US" sz="2800" b="1">
                <a:solidFill>
                  <a:srgbClr val="FF0000"/>
                </a:solidFill>
                <a:highlight>
                  <a:srgbClr val="C0C0C0"/>
                </a:highlight>
              </a:rPr>
              <a:t>好处</a:t>
            </a:r>
            <a:endParaRPr lang="zh-CN" altLang="en-US" sz="2800" b="1">
              <a:solidFill>
                <a:srgbClr val="FF0000"/>
              </a:solidFill>
              <a:highlight>
                <a:srgbClr val="C0C0C0"/>
              </a:highlight>
            </a:endParaRPr>
          </a:p>
        </p:txBody>
      </p:sp>
      <p:sp>
        <p:nvSpPr>
          <p:cNvPr id="11" name="矩形 10"/>
          <p:cNvSpPr/>
          <p:nvPr>
            <p:custDataLst>
              <p:tags r:id="rId8"/>
            </p:custDataLst>
          </p:nvPr>
        </p:nvSpPr>
        <p:spPr>
          <a:xfrm>
            <a:off x="5102225" y="4592955"/>
            <a:ext cx="6891020" cy="649605"/>
          </a:xfrm>
          <a:prstGeom prst="rect">
            <a:avLst/>
          </a:prstGeom>
          <a:solidFill>
            <a:srgbClr val="FFD0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800">
                <a:solidFill>
                  <a:schemeClr val="tx1"/>
                </a:solidFill>
                <a:latin typeface="Times New Roman" panose="02020603050405020304" charset="0"/>
                <a:cs typeface="Times New Roman" panose="02020603050405020304" charset="0"/>
              </a:rPr>
              <a:t>26. </a:t>
            </a:r>
            <a:r>
              <a:rPr lang="en-US" altLang="zh-CN" sz="2000" b="1">
                <a:solidFill>
                  <a:schemeClr val="tx1"/>
                </a:solidFill>
                <a:latin typeface="Times New Roman" panose="02020603050405020304" charset="0"/>
                <a:cs typeface="Times New Roman" panose="02020603050405020304" charset="0"/>
              </a:rPr>
              <a:t>What does the underlined word “it” refer to in para. 4?</a:t>
            </a:r>
            <a:endParaRPr lang="en-US" altLang="zh-CN" sz="2000" b="1">
              <a:solidFill>
                <a:schemeClr val="tx1"/>
              </a:solidFill>
              <a:latin typeface="Times New Roman" panose="02020603050405020304" charset="0"/>
              <a:cs typeface="Times New Roman" panose="02020603050405020304" charset="0"/>
            </a:endParaRPr>
          </a:p>
        </p:txBody>
      </p:sp>
      <p:sp>
        <p:nvSpPr>
          <p:cNvPr id="12" name="矩形 11"/>
          <p:cNvSpPr/>
          <p:nvPr>
            <p:custDataLst>
              <p:tags r:id="rId9"/>
            </p:custDataLst>
          </p:nvPr>
        </p:nvSpPr>
        <p:spPr>
          <a:xfrm>
            <a:off x="4077970" y="6106160"/>
            <a:ext cx="8054340" cy="649605"/>
          </a:xfrm>
          <a:prstGeom prst="rect">
            <a:avLst/>
          </a:prstGeom>
          <a:solidFill>
            <a:srgbClr val="FFD0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b="1">
                <a:solidFill>
                  <a:schemeClr val="tx1"/>
                </a:solidFill>
                <a:latin typeface="Times New Roman" panose="02020603050405020304" charset="0"/>
                <a:cs typeface="Times New Roman" panose="02020603050405020304" charset="0"/>
              </a:rPr>
              <a:t>27. How does the hospital school benefit the students according to Good?</a:t>
            </a:r>
            <a:endParaRPr lang="en-US" altLang="zh-CN" sz="2000" b="1">
              <a:solidFill>
                <a:schemeClr val="tx1"/>
              </a:solidFill>
              <a:latin typeface="Times New Roman" panose="02020603050405020304" charset="0"/>
              <a:cs typeface="Times New Roman" panose="02020603050405020304" charset="0"/>
            </a:endParaRPr>
          </a:p>
        </p:txBody>
      </p:sp>
      <p:sp>
        <p:nvSpPr>
          <p:cNvPr id="13" name="文本框 12"/>
          <p:cNvSpPr txBox="1"/>
          <p:nvPr/>
        </p:nvSpPr>
        <p:spPr>
          <a:xfrm>
            <a:off x="8028305" y="281305"/>
            <a:ext cx="1468120" cy="460375"/>
          </a:xfrm>
          <a:prstGeom prst="rect">
            <a:avLst/>
          </a:prstGeom>
          <a:noFill/>
        </p:spPr>
        <p:txBody>
          <a:bodyPr wrap="square" rtlCol="0">
            <a:spAutoFit/>
          </a:bodyPr>
          <a:p>
            <a:r>
              <a:rPr lang="zh-CN" altLang="en-US" sz="2400" b="1">
                <a:highlight>
                  <a:srgbClr val="00FFFF"/>
                </a:highlight>
                <a:latin typeface="楷体" panose="02010609060101010101" charset="-122"/>
                <a:ea typeface="楷体" panose="02010609060101010101" charset="-122"/>
                <a:cs typeface="楷体" panose="02010609060101010101" charset="-122"/>
                <a:sym typeface="+mn-ea"/>
              </a:rPr>
              <a:t>信息核心</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8" grpId="0" bldLvl="0" animBg="1"/>
      <p:bldP spid="9" grpId="0" bldLvl="0" animBg="1"/>
      <p:bldP spid="10" grpId="0" bldLvl="0" animBg="1"/>
      <p:bldP spid="2" grpId="0" bldLvl="0" animBg="1"/>
      <p:bldP spid="5" grpId="0" bldLvl="0" animBg="1"/>
      <p:bldP spid="7" grpId="0" bldLvl="0" animBg="1"/>
      <p:bldP spid="11" grpId="0" bldLvl="0" animBg="1"/>
      <p:bldP spid="12"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15595" y="1052195"/>
            <a:ext cx="11560810" cy="5226685"/>
          </a:xfrm>
          <a:prstGeom prst="rect">
            <a:avLst/>
          </a:prstGeom>
          <a:noFill/>
        </p:spPr>
        <p:txBody>
          <a:bodyPr wrap="square" rtlCol="0">
            <a:noAutofit/>
          </a:bodyPr>
          <a:p>
            <a:pPr indent="457200" algn="l">
              <a:lnSpc>
                <a:spcPct val="110000"/>
              </a:lnSpc>
              <a:buClrTx/>
              <a:buSzTx/>
              <a:buFontTx/>
            </a:pPr>
            <a:r>
              <a:rPr sz="3200">
                <a:solidFill>
                  <a:schemeClr val="bg1"/>
                </a:solidFill>
                <a:latin typeface="Times New Roman" panose="02020603050405020304" charset="0"/>
                <a:cs typeface="Times New Roman" panose="02020603050405020304" charset="0"/>
              </a:rPr>
              <a:t>We all know fresh is best when it comes to food. However, most produce at the store went through weeks of travel and covered hundreds of </a:t>
            </a:r>
            <a:r>
              <a:rPr sz="3200">
                <a:solidFill>
                  <a:schemeClr val="accent1"/>
                </a:solidFill>
                <a:highlight>
                  <a:srgbClr val="00FFFF"/>
                </a:highlight>
                <a:latin typeface="Times New Roman" panose="02020603050405020304" charset="0"/>
                <a:cs typeface="Times New Roman" panose="02020603050405020304" charset="0"/>
              </a:rPr>
              <a:t>miles </a:t>
            </a:r>
            <a:r>
              <a:rPr sz="3200">
                <a:solidFill>
                  <a:schemeClr val="bg1"/>
                </a:solidFill>
                <a:latin typeface="Times New Roman" panose="02020603050405020304" charset="0"/>
                <a:cs typeface="Times New Roman" panose="02020603050405020304" charset="0"/>
              </a:rPr>
              <a:t>before reaching the table. While farmer’s markets are a solid choice to reduce the journey, </a:t>
            </a:r>
            <a:r>
              <a:rPr sz="3200">
                <a:solidFill>
                  <a:schemeClr val="accent1"/>
                </a:solidFill>
                <a:highlight>
                  <a:srgbClr val="00FFFF"/>
                </a:highlight>
                <a:latin typeface="Times New Roman" panose="02020603050405020304" charset="0"/>
                <a:cs typeface="Times New Roman" panose="02020603050405020304" charset="0"/>
              </a:rPr>
              <a:t>Babylon Micro-Farm (BMF) shortens it even more</a:t>
            </a:r>
            <a:r>
              <a:rPr sz="3200">
                <a:solidFill>
                  <a:schemeClr val="bg1"/>
                </a:solidFill>
                <a:latin typeface="Times New Roman" panose="02020603050405020304" charset="0"/>
                <a:cs typeface="Times New Roman" panose="02020603050405020304" charset="0"/>
              </a:rPr>
              <a:t>.</a:t>
            </a:r>
            <a:endParaRPr sz="3200">
              <a:solidFill>
                <a:schemeClr val="bg1"/>
              </a:solidFill>
              <a:latin typeface="Times New Roman" panose="02020603050405020304" charset="0"/>
              <a:cs typeface="Times New Roman" panose="02020603050405020304" charset="0"/>
            </a:endParaRPr>
          </a:p>
          <a:p>
            <a:pPr indent="457200" algn="l">
              <a:lnSpc>
                <a:spcPct val="110000"/>
              </a:lnSpc>
              <a:buClrTx/>
              <a:buSzTx/>
              <a:buFontTx/>
            </a:pPr>
            <a:r>
              <a:rPr sz="3200">
                <a:solidFill>
                  <a:schemeClr val="bg1"/>
                </a:solidFill>
                <a:latin typeface="Times New Roman" panose="02020603050405020304" charset="0"/>
                <a:cs typeface="Times New Roman" panose="02020603050405020304" charset="0"/>
              </a:rPr>
              <a:t>BMF is an </a:t>
            </a:r>
            <a:r>
              <a:rPr sz="3200">
                <a:solidFill>
                  <a:schemeClr val="accent1"/>
                </a:solidFill>
                <a:highlight>
                  <a:srgbClr val="00FFFF"/>
                </a:highlight>
                <a:latin typeface="Times New Roman" panose="02020603050405020304" charset="0"/>
                <a:cs typeface="Times New Roman" panose="02020603050405020304" charset="0"/>
              </a:rPr>
              <a:t>indoor</a:t>
            </a:r>
            <a:r>
              <a:rPr sz="3200">
                <a:solidFill>
                  <a:schemeClr val="bg1"/>
                </a:solidFill>
                <a:latin typeface="Times New Roman" panose="02020603050405020304" charset="0"/>
                <a:cs typeface="Times New Roman" panose="02020603050405020304" charset="0"/>
              </a:rPr>
              <a:t> garden system. It can be set up for a family. Additionally, it could </a:t>
            </a:r>
            <a:r>
              <a:rPr sz="3200">
                <a:solidFill>
                  <a:schemeClr val="accent1"/>
                </a:solidFill>
                <a:highlight>
                  <a:srgbClr val="00FFFF"/>
                </a:highlight>
                <a:latin typeface="Times New Roman" panose="02020603050405020304" charset="0"/>
                <a:cs typeface="Times New Roman" panose="02020603050405020304" charset="0"/>
              </a:rPr>
              <a:t>serve a larger audience</a:t>
            </a:r>
            <a:r>
              <a:rPr sz="3200">
                <a:solidFill>
                  <a:schemeClr val="bg1"/>
                </a:solidFill>
                <a:latin typeface="Times New Roman" panose="02020603050405020304" charset="0"/>
                <a:cs typeface="Times New Roman" panose="02020603050405020304" charset="0"/>
              </a:rPr>
              <a:t> such as a hospital, restaurant or school. The innovative design requires little effort to achieve a reliable weekly supply of fresh greens.</a:t>
            </a:r>
            <a:endParaRPr sz="3200">
              <a:solidFill>
                <a:schemeClr val="bg1"/>
              </a:solidFill>
              <a:latin typeface="Times New Roman" panose="02020603050405020304" charset="0"/>
              <a:cs typeface="Times New Roman" panose="02020603050405020304" charset="0"/>
            </a:endParaRPr>
          </a:p>
        </p:txBody>
      </p:sp>
      <p:sp>
        <p:nvSpPr>
          <p:cNvPr id="3" name="文本框 2"/>
          <p:cNvSpPr txBox="1"/>
          <p:nvPr>
            <p:custDataLst>
              <p:tags r:id="rId1"/>
            </p:custDataLst>
          </p:nvPr>
        </p:nvSpPr>
        <p:spPr>
          <a:xfrm>
            <a:off x="127000" y="1858645"/>
            <a:ext cx="958850" cy="518795"/>
          </a:xfrm>
          <a:prstGeom prst="rect">
            <a:avLst/>
          </a:prstGeom>
          <a:noFill/>
          <a:ln w="12700" cmpd="sng">
            <a:solidFill>
              <a:schemeClr val="bg1"/>
            </a:solidFill>
            <a:prstDash val="solid"/>
          </a:ln>
        </p:spPr>
        <p:txBody>
          <a:bodyPr wrap="square" rtlCol="0">
            <a:noAutofit/>
          </a:bodyPr>
          <a:p>
            <a:r>
              <a:rPr lang="zh-CN" altLang="en-US" sz="2800" b="1">
                <a:solidFill>
                  <a:srgbClr val="FF0000"/>
                </a:solidFill>
                <a:highlight>
                  <a:srgbClr val="C0C0C0"/>
                </a:highlight>
              </a:rPr>
              <a:t>现象</a:t>
            </a:r>
            <a:endParaRPr lang="zh-CN" altLang="en-US" sz="2800" b="1">
              <a:solidFill>
                <a:srgbClr val="FF0000"/>
              </a:solidFill>
              <a:highlight>
                <a:srgbClr val="C0C0C0"/>
              </a:highlight>
            </a:endParaRPr>
          </a:p>
        </p:txBody>
      </p:sp>
      <p:sp>
        <p:nvSpPr>
          <p:cNvPr id="8" name="文本框 7"/>
          <p:cNvSpPr txBox="1"/>
          <p:nvPr>
            <p:custDataLst>
              <p:tags r:id="rId2"/>
            </p:custDataLst>
          </p:nvPr>
        </p:nvSpPr>
        <p:spPr>
          <a:xfrm>
            <a:off x="60960" y="4472940"/>
            <a:ext cx="949325" cy="518795"/>
          </a:xfrm>
          <a:prstGeom prst="rect">
            <a:avLst/>
          </a:prstGeom>
          <a:noFill/>
          <a:ln w="12700" cmpd="sng">
            <a:solidFill>
              <a:schemeClr val="bg1"/>
            </a:solidFill>
            <a:prstDash val="solid"/>
          </a:ln>
        </p:spPr>
        <p:txBody>
          <a:bodyPr wrap="square" rtlCol="0">
            <a:noAutofit/>
          </a:bodyPr>
          <a:p>
            <a:r>
              <a:rPr lang="zh-CN" altLang="en-US" sz="2800" b="1">
                <a:solidFill>
                  <a:srgbClr val="FF0000"/>
                </a:solidFill>
                <a:highlight>
                  <a:srgbClr val="C0C0C0"/>
                </a:highlight>
              </a:rPr>
              <a:t>优点</a:t>
            </a:r>
            <a:endParaRPr lang="zh-CN" altLang="en-US" sz="2800" b="1">
              <a:solidFill>
                <a:srgbClr val="FF0000"/>
              </a:solidFill>
              <a:highlight>
                <a:srgbClr val="C0C0C0"/>
              </a:highlight>
            </a:endParaRPr>
          </a:p>
        </p:txBody>
      </p:sp>
      <p:sp>
        <p:nvSpPr>
          <p:cNvPr id="9" name="矩形 8"/>
          <p:cNvSpPr/>
          <p:nvPr>
            <p:custDataLst>
              <p:tags r:id="rId3"/>
            </p:custDataLst>
          </p:nvPr>
        </p:nvSpPr>
        <p:spPr>
          <a:xfrm>
            <a:off x="2872105" y="1115695"/>
            <a:ext cx="9319895" cy="649605"/>
          </a:xfrm>
          <a:prstGeom prst="rect">
            <a:avLst/>
          </a:prstGeom>
          <a:solidFill>
            <a:srgbClr val="FFD0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800">
                <a:solidFill>
                  <a:schemeClr val="tx1"/>
                </a:solidFill>
                <a:latin typeface="Times New Roman" panose="02020603050405020304" charset="0"/>
                <a:cs typeface="Times New Roman" panose="02020603050405020304" charset="0"/>
              </a:rPr>
              <a:t>28. What can be learned about BMF from paragraph 1?</a:t>
            </a:r>
            <a:endParaRPr lang="en-US" altLang="zh-CN" sz="2800">
              <a:solidFill>
                <a:schemeClr val="tx1"/>
              </a:solidFill>
              <a:latin typeface="Times New Roman" panose="02020603050405020304" charset="0"/>
              <a:cs typeface="Times New Roman" panose="02020603050405020304" charset="0"/>
            </a:endParaRPr>
          </a:p>
        </p:txBody>
      </p:sp>
      <p:sp>
        <p:nvSpPr>
          <p:cNvPr id="6" name="标题 5"/>
          <p:cNvSpPr>
            <a:spLocks noGrp="1"/>
          </p:cNvSpPr>
          <p:nvPr>
            <p:ph type="title"/>
          </p:nvPr>
        </p:nvSpPr>
        <p:spPr/>
        <p:txBody>
          <a:bodyPr/>
          <a:p>
            <a:r>
              <a:rPr lang="en-US" altLang="zh-CN"/>
              <a:t>     2. 考点怎么定？ </a:t>
            </a:r>
            <a:r>
              <a:rPr lang="en-US" altLang="zh-CN" sz="1800">
                <a:latin typeface="Times New Roman" panose="02020603050405020304" charset="0"/>
                <a:cs typeface="Times New Roman" panose="02020603050405020304" charset="0"/>
              </a:rPr>
              <a:t>(2024 QG</a:t>
            </a:r>
            <a:r>
              <a:rPr lang="en-US" altLang="zh-CN" sz="1800">
                <a:latin typeface="Times New Roman" panose="02020603050405020304" charset="0"/>
                <a:cs typeface="Times New Roman" panose="02020603050405020304" charset="0"/>
                <a:sym typeface="+mn-ea"/>
              </a:rPr>
              <a:t>II</a:t>
            </a:r>
            <a:r>
              <a:rPr lang="en-US" altLang="zh-CN" sz="1800">
                <a:latin typeface="Times New Roman" panose="02020603050405020304" charset="0"/>
                <a:cs typeface="Times New Roman" panose="02020603050405020304" charset="0"/>
              </a:rPr>
              <a:t>-C)</a:t>
            </a:r>
            <a:endParaRPr lang="en-US" altLang="zh-CN" sz="1800">
              <a:latin typeface="Times New Roman" panose="02020603050405020304" charset="0"/>
              <a:cs typeface="Times New Roman" panose="02020603050405020304" charset="0"/>
            </a:endParaRPr>
          </a:p>
        </p:txBody>
      </p:sp>
      <p:sp>
        <p:nvSpPr>
          <p:cNvPr id="2" name="文本框 1"/>
          <p:cNvSpPr txBox="1"/>
          <p:nvPr/>
        </p:nvSpPr>
        <p:spPr>
          <a:xfrm>
            <a:off x="8028305" y="281305"/>
            <a:ext cx="1468120" cy="460375"/>
          </a:xfrm>
          <a:prstGeom prst="rect">
            <a:avLst/>
          </a:prstGeom>
          <a:noFill/>
        </p:spPr>
        <p:txBody>
          <a:bodyPr wrap="square" rtlCol="0">
            <a:spAutoFit/>
          </a:bodyPr>
          <a:p>
            <a:r>
              <a:rPr lang="zh-CN" altLang="en-US" sz="2400" b="1">
                <a:highlight>
                  <a:srgbClr val="00FFFF"/>
                </a:highlight>
                <a:latin typeface="楷体" panose="02010609060101010101" charset="-122"/>
                <a:ea typeface="楷体" panose="02010609060101010101" charset="-122"/>
                <a:cs typeface="楷体" panose="02010609060101010101" charset="-122"/>
                <a:sym typeface="+mn-ea"/>
              </a:rPr>
              <a:t>信息核心</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8" grpId="0" bldLvl="0" animBg="1"/>
      <p:bldP spid="9"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03225" y="556895"/>
            <a:ext cx="11560810" cy="5226685"/>
          </a:xfrm>
          <a:prstGeom prst="rect">
            <a:avLst/>
          </a:prstGeom>
          <a:noFill/>
        </p:spPr>
        <p:txBody>
          <a:bodyPr wrap="square" rtlCol="0">
            <a:noAutofit/>
          </a:bodyPr>
          <a:p>
            <a:pPr indent="457200" algn="l">
              <a:lnSpc>
                <a:spcPct val="110000"/>
              </a:lnSpc>
            </a:pPr>
            <a:endParaRPr lang="en-US" altLang="zh-CN" sz="2800">
              <a:solidFill>
                <a:schemeClr val="bg1"/>
              </a:solidFill>
              <a:latin typeface="Times New Roman" panose="02020603050405020304" charset="0"/>
              <a:cs typeface="Times New Roman" panose="02020603050405020304" charset="0"/>
            </a:endParaRPr>
          </a:p>
          <a:p>
            <a:pPr indent="457200" algn="l">
              <a:lnSpc>
                <a:spcPct val="110000"/>
              </a:lnSpc>
            </a:pPr>
            <a:r>
              <a:rPr lang="en-US" altLang="zh-CN" sz="2800">
                <a:solidFill>
                  <a:schemeClr val="bg1"/>
                </a:solidFill>
                <a:latin typeface="Times New Roman" panose="02020603050405020304" charset="0"/>
                <a:cs typeface="Times New Roman" panose="02020603050405020304" charset="0"/>
              </a:rPr>
              <a:t>When Sonja Detrinidad opened her online shop </a:t>
            </a:r>
            <a:r>
              <a:rPr lang="en-US" altLang="zh-CN" sz="2800">
                <a:solidFill>
                  <a:schemeClr val="tx1"/>
                </a:solidFill>
                <a:highlight>
                  <a:srgbClr val="FFFF00"/>
                </a:highlight>
                <a:latin typeface="Times New Roman" panose="02020603050405020304" charset="0"/>
                <a:cs typeface="Times New Roman" panose="02020603050405020304" charset="0"/>
              </a:rPr>
              <a:t>selling houseplants</a:t>
            </a:r>
            <a:r>
              <a:rPr lang="en-US" altLang="zh-CN" sz="2800">
                <a:solidFill>
                  <a:schemeClr val="bg1"/>
                </a:solidFill>
                <a:latin typeface="Times New Roman" panose="02020603050405020304" charset="0"/>
                <a:cs typeface="Times New Roman" panose="02020603050405020304" charset="0"/>
              </a:rPr>
              <a:t>,....She was flooded, shipping out 1,200 orders in June of 2020 alone. In the past year, Detrinidad sent out more than 70,000 plants. Her </a:t>
            </a:r>
            <a:r>
              <a:rPr lang="en-US" altLang="zh-CN" sz="2800">
                <a:highlight>
                  <a:srgbClr val="00FFFF"/>
                </a:highlight>
                <a:latin typeface="Times New Roman" panose="02020603050405020304" charset="0"/>
                <a:cs typeface="Times New Roman" panose="02020603050405020304" charset="0"/>
              </a:rPr>
              <a:t>success</a:t>
            </a:r>
            <a:r>
              <a:rPr lang="en-US" altLang="zh-CN" sz="2800">
                <a:solidFill>
                  <a:schemeClr val="bg1"/>
                </a:solidFill>
                <a:latin typeface="Times New Roman" panose="02020603050405020304" charset="0"/>
                <a:cs typeface="Times New Roman" panose="02020603050405020304" charset="0"/>
              </a:rPr>
              <a:t>...</a:t>
            </a:r>
            <a:endParaRPr lang="en-US" altLang="zh-CN" sz="2800">
              <a:solidFill>
                <a:schemeClr val="bg1"/>
              </a:solidFill>
              <a:latin typeface="Times New Roman" panose="02020603050405020304" charset="0"/>
              <a:cs typeface="Times New Roman" panose="02020603050405020304" charset="0"/>
            </a:endParaRPr>
          </a:p>
          <a:p>
            <a:pPr indent="457200" algn="l">
              <a:lnSpc>
                <a:spcPct val="110000"/>
              </a:lnSpc>
            </a:pPr>
            <a:endParaRPr lang="en-US" altLang="zh-CN" sz="2800">
              <a:solidFill>
                <a:schemeClr val="bg1"/>
              </a:solidFill>
              <a:latin typeface="Times New Roman" panose="02020603050405020304" charset="0"/>
              <a:cs typeface="Times New Roman" panose="02020603050405020304" charset="0"/>
            </a:endParaRPr>
          </a:p>
          <a:p>
            <a:pPr indent="457200" algn="l">
              <a:lnSpc>
                <a:spcPct val="110000"/>
              </a:lnSpc>
            </a:pPr>
            <a:r>
              <a:rPr lang="en-US" altLang="zh-CN" sz="2800">
                <a:solidFill>
                  <a:schemeClr val="bg1"/>
                </a:solidFill>
                <a:latin typeface="Times New Roman" panose="02020603050405020304" charset="0"/>
                <a:cs typeface="Times New Roman" panose="02020603050405020304" charset="0"/>
              </a:rPr>
              <a:t>Adding more nature to our environment can change our </a:t>
            </a:r>
            <a:r>
              <a:rPr lang="en-US" altLang="zh-CN" sz="2800">
                <a:solidFill>
                  <a:schemeClr val="tx1"/>
                </a:solidFill>
                <a:highlight>
                  <a:srgbClr val="FFFF00"/>
                </a:highlight>
                <a:latin typeface="Times New Roman" panose="02020603050405020304" charset="0"/>
                <a:cs typeface="Times New Roman" panose="02020603050405020304" charset="0"/>
              </a:rPr>
              <a:t>mood </a:t>
            </a:r>
            <a:r>
              <a:rPr lang="en-US" altLang="zh-CN" sz="2800">
                <a:solidFill>
                  <a:schemeClr val="bg1"/>
                </a:solidFill>
                <a:latin typeface="Times New Roman" panose="02020603050405020304" charset="0"/>
                <a:cs typeface="Times New Roman" panose="02020603050405020304" charset="0"/>
              </a:rPr>
              <a:t>and how we </a:t>
            </a:r>
            <a:r>
              <a:rPr lang="en-US" altLang="zh-CN" sz="2800">
                <a:solidFill>
                  <a:schemeClr val="tx1"/>
                </a:solidFill>
                <a:highlight>
                  <a:srgbClr val="FFFF00"/>
                </a:highlight>
                <a:latin typeface="Times New Roman" panose="02020603050405020304" charset="0"/>
                <a:cs typeface="Times New Roman" panose="02020603050405020304" charset="0"/>
              </a:rPr>
              <a:t>think</a:t>
            </a:r>
            <a:r>
              <a:rPr lang="en-US" altLang="zh-CN" sz="2800">
                <a:solidFill>
                  <a:schemeClr val="bg1"/>
                </a:solidFill>
                <a:latin typeface="Times New Roman" panose="02020603050405020304" charset="0"/>
                <a:cs typeface="Times New Roman" panose="02020603050405020304" charset="0"/>
              </a:rPr>
              <a:t>.”...improve our </a:t>
            </a:r>
            <a:r>
              <a:rPr lang="en-US" altLang="zh-CN" sz="2800">
                <a:solidFill>
                  <a:schemeClr val="tx1"/>
                </a:solidFill>
                <a:highlight>
                  <a:srgbClr val="FFFF00"/>
                </a:highlight>
                <a:latin typeface="Times New Roman" panose="02020603050405020304" charset="0"/>
                <a:cs typeface="Times New Roman" panose="02020603050405020304" charset="0"/>
              </a:rPr>
              <a:t>state of mind</a:t>
            </a:r>
            <a:r>
              <a:rPr lang="en-US" altLang="zh-CN" sz="2800">
                <a:solidFill>
                  <a:schemeClr val="bg1"/>
                </a:solidFill>
                <a:latin typeface="Times New Roman" panose="02020603050405020304" charset="0"/>
                <a:cs typeface="Times New Roman" panose="02020603050405020304" charset="0"/>
              </a:rPr>
              <a:t> ...</a:t>
            </a:r>
            <a:endParaRPr lang="en-US" altLang="zh-CN" sz="2800">
              <a:solidFill>
                <a:schemeClr val="bg1"/>
              </a:solidFill>
              <a:latin typeface="Times New Roman" panose="02020603050405020304" charset="0"/>
              <a:cs typeface="Times New Roman" panose="02020603050405020304" charset="0"/>
            </a:endParaRPr>
          </a:p>
          <a:p>
            <a:pPr indent="457200" algn="l">
              <a:lnSpc>
                <a:spcPct val="110000"/>
              </a:lnSpc>
            </a:pPr>
            <a:r>
              <a:rPr lang="en-US" altLang="zh-CN" sz="2800">
                <a:solidFill>
                  <a:schemeClr val="bg1"/>
                </a:solidFill>
                <a:latin typeface="Times New Roman" panose="02020603050405020304" charset="0"/>
                <a:cs typeface="Times New Roman" panose="02020603050405020304" charset="0"/>
              </a:rPr>
              <a:t>Students who are around plants perform better academically ...This </a:t>
            </a:r>
            <a:r>
              <a:rPr lang="en-US" altLang="zh-CN" sz="2800">
                <a:solidFill>
                  <a:schemeClr val="tx1"/>
                </a:solidFill>
                <a:highlight>
                  <a:srgbClr val="00FFFF"/>
                </a:highlight>
                <a:latin typeface="Times New Roman" panose="02020603050405020304" charset="0"/>
                <a:cs typeface="Times New Roman" panose="02020603050405020304" charset="0"/>
              </a:rPr>
              <a:t>productivity </a:t>
            </a:r>
            <a:r>
              <a:rPr lang="en-US" altLang="zh-CN" sz="2800">
                <a:solidFill>
                  <a:schemeClr val="bg1"/>
                </a:solidFill>
                <a:latin typeface="Times New Roman" panose="02020603050405020304" charset="0"/>
                <a:cs typeface="Times New Roman" panose="02020603050405020304" charset="0"/>
              </a:rPr>
              <a:t>also translates into the workplace....</a:t>
            </a:r>
            <a:endParaRPr lang="en-US" altLang="zh-CN" sz="2800">
              <a:solidFill>
                <a:schemeClr val="bg1"/>
              </a:solidFill>
              <a:latin typeface="Times New Roman" panose="02020603050405020304" charset="0"/>
              <a:cs typeface="Times New Roman" panose="02020603050405020304" charset="0"/>
            </a:endParaRPr>
          </a:p>
          <a:p>
            <a:pPr indent="457200" algn="l">
              <a:lnSpc>
                <a:spcPct val="110000"/>
              </a:lnSpc>
            </a:pPr>
            <a:r>
              <a:rPr lang="en-US" altLang="zh-CN" sz="2800">
                <a:solidFill>
                  <a:schemeClr val="bg1"/>
                </a:solidFill>
                <a:latin typeface="Times New Roman" panose="02020603050405020304" charset="0"/>
                <a:cs typeface="Times New Roman" panose="02020603050405020304" charset="0"/>
              </a:rPr>
              <a:t>... of surrounding yourself with plants, don’t beat yourself up if one (or a few!) doesn’t make it. “</a:t>
            </a:r>
            <a:r>
              <a:rPr lang="en-US" altLang="zh-CN" sz="2800">
                <a:solidFill>
                  <a:schemeClr val="tx1"/>
                </a:solidFill>
                <a:highlight>
                  <a:srgbClr val="00FFFF"/>
                </a:highlight>
                <a:latin typeface="Times New Roman" panose="02020603050405020304" charset="0"/>
                <a:cs typeface="Times New Roman" panose="02020603050405020304" charset="0"/>
              </a:rPr>
              <a:t>Doctors </a:t>
            </a:r>
            <a:r>
              <a:rPr lang="en-US" altLang="zh-CN" sz="2800">
                <a:solidFill>
                  <a:schemeClr val="bg1"/>
                </a:solidFill>
                <a:latin typeface="Times New Roman" panose="02020603050405020304" charset="0"/>
                <a:cs typeface="Times New Roman" panose="02020603050405020304" charset="0"/>
              </a:rPr>
              <a:t>practice...” ...Tending to plants is an exercise in </a:t>
            </a:r>
            <a:r>
              <a:rPr lang="en-US" altLang="zh-CN" sz="2800">
                <a:solidFill>
                  <a:schemeClr val="tx1"/>
                </a:solidFill>
                <a:highlight>
                  <a:srgbClr val="FFFF00"/>
                </a:highlight>
                <a:latin typeface="Times New Roman" panose="02020603050405020304" charset="0"/>
                <a:cs typeface="Times New Roman" panose="02020603050405020304" charset="0"/>
              </a:rPr>
              <a:t>patience </a:t>
            </a:r>
            <a:r>
              <a:rPr lang="en-US" altLang="zh-CN" sz="2800">
                <a:solidFill>
                  <a:schemeClr val="bg1"/>
                </a:solidFill>
                <a:latin typeface="Times New Roman" panose="02020603050405020304" charset="0"/>
                <a:cs typeface="Times New Roman" panose="02020603050405020304" charset="0"/>
              </a:rPr>
              <a:t>and </a:t>
            </a:r>
            <a:r>
              <a:rPr lang="en-US" altLang="zh-CN" sz="2800">
                <a:solidFill>
                  <a:schemeClr val="tx1"/>
                </a:solidFill>
                <a:highlight>
                  <a:srgbClr val="FFFF00"/>
                </a:highlight>
                <a:latin typeface="Times New Roman" panose="02020603050405020304" charset="0"/>
                <a:cs typeface="Times New Roman" panose="02020603050405020304" charset="0"/>
              </a:rPr>
              <a:t>learning</a:t>
            </a:r>
            <a:r>
              <a:rPr lang="en-US" altLang="zh-CN" sz="2800">
                <a:solidFill>
                  <a:schemeClr val="bg1"/>
                </a:solidFill>
                <a:latin typeface="Times New Roman" panose="02020603050405020304" charset="0"/>
                <a:cs typeface="Times New Roman" panose="02020603050405020304" charset="0"/>
              </a:rPr>
              <a:t>.</a:t>
            </a:r>
            <a:endParaRPr lang="en-US" altLang="zh-CN" sz="2800">
              <a:solidFill>
                <a:schemeClr val="bg1"/>
              </a:solidFill>
              <a:latin typeface="Times New Roman" panose="02020603050405020304" charset="0"/>
              <a:cs typeface="Times New Roman" panose="02020603050405020304" charset="0"/>
            </a:endParaRPr>
          </a:p>
        </p:txBody>
      </p:sp>
      <p:sp>
        <p:nvSpPr>
          <p:cNvPr id="3" name="文本框 2"/>
          <p:cNvSpPr txBox="1"/>
          <p:nvPr>
            <p:custDataLst>
              <p:tags r:id="rId1"/>
            </p:custDataLst>
          </p:nvPr>
        </p:nvSpPr>
        <p:spPr>
          <a:xfrm>
            <a:off x="92710" y="1858645"/>
            <a:ext cx="958850" cy="518795"/>
          </a:xfrm>
          <a:prstGeom prst="rect">
            <a:avLst/>
          </a:prstGeom>
          <a:noFill/>
          <a:ln w="12700" cmpd="sng">
            <a:solidFill>
              <a:schemeClr val="bg1"/>
            </a:solidFill>
            <a:prstDash val="solid"/>
          </a:ln>
        </p:spPr>
        <p:txBody>
          <a:bodyPr wrap="square" rtlCol="0">
            <a:noAutofit/>
          </a:bodyPr>
          <a:p>
            <a:r>
              <a:rPr lang="zh-CN" altLang="en-US" sz="2800" b="1">
                <a:solidFill>
                  <a:srgbClr val="FF0000"/>
                </a:solidFill>
                <a:highlight>
                  <a:srgbClr val="C0C0C0"/>
                </a:highlight>
              </a:rPr>
              <a:t>引言</a:t>
            </a:r>
            <a:endParaRPr lang="zh-CN" altLang="en-US" sz="2800" b="1">
              <a:solidFill>
                <a:srgbClr val="FF0000"/>
              </a:solidFill>
              <a:highlight>
                <a:srgbClr val="C0C0C0"/>
              </a:highlight>
            </a:endParaRPr>
          </a:p>
        </p:txBody>
      </p:sp>
      <p:sp>
        <p:nvSpPr>
          <p:cNvPr id="8" name="文本框 7"/>
          <p:cNvSpPr txBox="1"/>
          <p:nvPr>
            <p:custDataLst>
              <p:tags r:id="rId2"/>
            </p:custDataLst>
          </p:nvPr>
        </p:nvSpPr>
        <p:spPr>
          <a:xfrm>
            <a:off x="92710" y="3274695"/>
            <a:ext cx="1908175" cy="518795"/>
          </a:xfrm>
          <a:prstGeom prst="rect">
            <a:avLst/>
          </a:prstGeom>
          <a:noFill/>
          <a:ln w="12700" cmpd="sng">
            <a:solidFill>
              <a:schemeClr val="bg1"/>
            </a:solidFill>
            <a:prstDash val="solid"/>
          </a:ln>
        </p:spPr>
        <p:txBody>
          <a:bodyPr wrap="square" rtlCol="0">
            <a:noAutofit/>
          </a:bodyPr>
          <a:p>
            <a:r>
              <a:rPr lang="zh-CN" altLang="en-US" sz="2800" b="1">
                <a:solidFill>
                  <a:srgbClr val="FF0000"/>
                </a:solidFill>
                <a:highlight>
                  <a:srgbClr val="C0C0C0"/>
                </a:highlight>
              </a:rPr>
              <a:t>好处</a:t>
            </a:r>
            <a:r>
              <a:rPr lang="en-US" altLang="zh-CN" sz="2800" b="1">
                <a:solidFill>
                  <a:srgbClr val="FF0000"/>
                </a:solidFill>
                <a:highlight>
                  <a:srgbClr val="C0C0C0"/>
                </a:highlight>
              </a:rPr>
              <a:t>1</a:t>
            </a:r>
            <a:endParaRPr lang="en-US" altLang="zh-CN" sz="2800" b="1">
              <a:solidFill>
                <a:srgbClr val="FF0000"/>
              </a:solidFill>
              <a:highlight>
                <a:srgbClr val="C0C0C0"/>
              </a:highlight>
            </a:endParaRPr>
          </a:p>
        </p:txBody>
      </p:sp>
      <p:sp>
        <p:nvSpPr>
          <p:cNvPr id="9" name="矩形 8"/>
          <p:cNvSpPr/>
          <p:nvPr>
            <p:custDataLst>
              <p:tags r:id="rId3"/>
            </p:custDataLst>
          </p:nvPr>
        </p:nvSpPr>
        <p:spPr>
          <a:xfrm>
            <a:off x="5173345" y="1257300"/>
            <a:ext cx="6890385" cy="649605"/>
          </a:xfrm>
          <a:prstGeom prst="rect">
            <a:avLst/>
          </a:prstGeom>
          <a:solidFill>
            <a:srgbClr val="FFD0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400" b="1">
                <a:solidFill>
                  <a:schemeClr val="tx1"/>
                </a:solidFill>
                <a:latin typeface="Times New Roman" panose="02020603050405020304" charset="0"/>
                <a:cs typeface="Times New Roman" panose="02020603050405020304" charset="0"/>
              </a:rPr>
              <a:t>28. How was Detrinidad’s business when it started?</a:t>
            </a:r>
            <a:endParaRPr lang="en-US" altLang="zh-CN" sz="2400" b="1">
              <a:solidFill>
                <a:schemeClr val="tx1"/>
              </a:solidFill>
              <a:latin typeface="Times New Roman" panose="02020603050405020304" charset="0"/>
              <a:cs typeface="Times New Roman" panose="02020603050405020304" charset="0"/>
            </a:endParaRPr>
          </a:p>
        </p:txBody>
      </p:sp>
      <p:sp>
        <p:nvSpPr>
          <p:cNvPr id="10" name="矩形 9"/>
          <p:cNvSpPr/>
          <p:nvPr>
            <p:custDataLst>
              <p:tags r:id="rId4"/>
            </p:custDataLst>
          </p:nvPr>
        </p:nvSpPr>
        <p:spPr>
          <a:xfrm>
            <a:off x="5102225" y="4132580"/>
            <a:ext cx="6962775" cy="649605"/>
          </a:xfrm>
          <a:prstGeom prst="rect">
            <a:avLst/>
          </a:prstGeom>
          <a:solidFill>
            <a:srgbClr val="FFD0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400" b="1">
                <a:solidFill>
                  <a:schemeClr val="tx1"/>
                </a:solidFill>
                <a:latin typeface="Times New Roman" panose="02020603050405020304" charset="0"/>
                <a:cs typeface="Times New Roman" panose="02020603050405020304" charset="0"/>
              </a:rPr>
              <a:t>29. What is one of Knuth’s findings about plants?</a:t>
            </a:r>
            <a:endParaRPr lang="en-US" altLang="zh-CN" sz="2400" b="1">
              <a:solidFill>
                <a:schemeClr val="tx1"/>
              </a:solidFill>
              <a:latin typeface="Times New Roman" panose="02020603050405020304" charset="0"/>
              <a:cs typeface="Times New Roman" panose="02020603050405020304" charset="0"/>
            </a:endParaRPr>
          </a:p>
        </p:txBody>
      </p:sp>
      <p:sp>
        <p:nvSpPr>
          <p:cNvPr id="6" name="标题 5"/>
          <p:cNvSpPr>
            <a:spLocks noGrp="1"/>
          </p:cNvSpPr>
          <p:nvPr>
            <p:ph type="title"/>
          </p:nvPr>
        </p:nvSpPr>
        <p:spPr/>
        <p:txBody>
          <a:bodyPr/>
          <a:p>
            <a:r>
              <a:rPr lang="en-US" altLang="zh-CN"/>
              <a:t>     2. 考点怎么定？ </a:t>
            </a:r>
            <a:r>
              <a:rPr lang="en-US" altLang="zh-CN" sz="1800">
                <a:latin typeface="Times New Roman" panose="02020603050405020304" charset="0"/>
                <a:cs typeface="Times New Roman" panose="02020603050405020304" charset="0"/>
              </a:rPr>
              <a:t>(2025 QG</a:t>
            </a:r>
            <a:r>
              <a:rPr lang="en-US" altLang="zh-CN" sz="1800">
                <a:latin typeface="Times New Roman" panose="02020603050405020304" charset="0"/>
                <a:cs typeface="Times New Roman" panose="02020603050405020304" charset="0"/>
                <a:sym typeface="+mn-ea"/>
              </a:rPr>
              <a:t>II</a:t>
            </a:r>
            <a:r>
              <a:rPr lang="en-US" altLang="zh-CN" sz="1800">
                <a:latin typeface="Times New Roman" panose="02020603050405020304" charset="0"/>
                <a:cs typeface="Times New Roman" panose="02020603050405020304" charset="0"/>
              </a:rPr>
              <a:t>-C)</a:t>
            </a:r>
            <a:endParaRPr lang="en-US" altLang="zh-CN" sz="1800">
              <a:latin typeface="Times New Roman" panose="02020603050405020304" charset="0"/>
              <a:cs typeface="Times New Roman" panose="02020603050405020304" charset="0"/>
            </a:endParaRPr>
          </a:p>
        </p:txBody>
      </p:sp>
      <p:sp>
        <p:nvSpPr>
          <p:cNvPr id="2" name="文本框 1"/>
          <p:cNvSpPr txBox="1"/>
          <p:nvPr>
            <p:custDataLst>
              <p:tags r:id="rId5"/>
            </p:custDataLst>
          </p:nvPr>
        </p:nvSpPr>
        <p:spPr>
          <a:xfrm>
            <a:off x="92710" y="4322445"/>
            <a:ext cx="1908175" cy="459740"/>
          </a:xfrm>
          <a:prstGeom prst="rect">
            <a:avLst/>
          </a:prstGeom>
          <a:noFill/>
          <a:ln w="12700" cmpd="sng">
            <a:solidFill>
              <a:schemeClr val="bg1"/>
            </a:solidFill>
            <a:prstDash val="solid"/>
          </a:ln>
        </p:spPr>
        <p:txBody>
          <a:bodyPr wrap="square" rtlCol="0">
            <a:noAutofit/>
          </a:bodyPr>
          <a:p>
            <a:r>
              <a:rPr lang="zh-CN" altLang="en-US" sz="2800" b="1">
                <a:solidFill>
                  <a:srgbClr val="FF0000"/>
                </a:solidFill>
                <a:highlight>
                  <a:srgbClr val="C0C0C0"/>
                </a:highlight>
              </a:rPr>
              <a:t>好处</a:t>
            </a:r>
            <a:r>
              <a:rPr lang="en-US" altLang="zh-CN" sz="2800" b="1">
                <a:solidFill>
                  <a:srgbClr val="FF0000"/>
                </a:solidFill>
                <a:highlight>
                  <a:srgbClr val="C0C0C0"/>
                </a:highlight>
              </a:rPr>
              <a:t>2</a:t>
            </a:r>
            <a:endParaRPr lang="en-US" altLang="zh-CN" sz="2800" b="1">
              <a:solidFill>
                <a:srgbClr val="FF0000"/>
              </a:solidFill>
              <a:highlight>
                <a:srgbClr val="C0C0C0"/>
              </a:highlight>
            </a:endParaRPr>
          </a:p>
        </p:txBody>
      </p:sp>
      <p:sp>
        <p:nvSpPr>
          <p:cNvPr id="5" name="文本框 4"/>
          <p:cNvSpPr txBox="1"/>
          <p:nvPr>
            <p:custDataLst>
              <p:tags r:id="rId6"/>
            </p:custDataLst>
          </p:nvPr>
        </p:nvSpPr>
        <p:spPr>
          <a:xfrm>
            <a:off x="92710" y="5222240"/>
            <a:ext cx="1908175" cy="459740"/>
          </a:xfrm>
          <a:prstGeom prst="rect">
            <a:avLst/>
          </a:prstGeom>
          <a:noFill/>
          <a:ln w="12700" cmpd="sng">
            <a:solidFill>
              <a:schemeClr val="bg1"/>
            </a:solidFill>
            <a:prstDash val="solid"/>
          </a:ln>
        </p:spPr>
        <p:txBody>
          <a:bodyPr wrap="square" rtlCol="0">
            <a:noAutofit/>
          </a:bodyPr>
          <a:p>
            <a:r>
              <a:rPr lang="zh-CN" altLang="en-US" sz="2800" b="1">
                <a:solidFill>
                  <a:srgbClr val="FF0000"/>
                </a:solidFill>
                <a:highlight>
                  <a:srgbClr val="C0C0C0"/>
                </a:highlight>
              </a:rPr>
              <a:t>建议</a:t>
            </a:r>
            <a:endParaRPr lang="zh-CN" altLang="en-US" sz="2800" b="1">
              <a:solidFill>
                <a:srgbClr val="FF0000"/>
              </a:solidFill>
              <a:highlight>
                <a:srgbClr val="C0C0C0"/>
              </a:highlight>
            </a:endParaRPr>
          </a:p>
        </p:txBody>
      </p:sp>
      <p:sp>
        <p:nvSpPr>
          <p:cNvPr id="11" name="矩形 10"/>
          <p:cNvSpPr/>
          <p:nvPr>
            <p:custDataLst>
              <p:tags r:id="rId7"/>
            </p:custDataLst>
          </p:nvPr>
        </p:nvSpPr>
        <p:spPr>
          <a:xfrm>
            <a:off x="5173980" y="5275580"/>
            <a:ext cx="6891020" cy="649605"/>
          </a:xfrm>
          <a:prstGeom prst="rect">
            <a:avLst/>
          </a:prstGeom>
          <a:solidFill>
            <a:srgbClr val="FFD0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b="1">
                <a:solidFill>
                  <a:schemeClr val="tx1"/>
                </a:solidFill>
                <a:latin typeface="Times New Roman" panose="02020603050405020304" charset="0"/>
                <a:cs typeface="Times New Roman" panose="02020603050405020304" charset="0"/>
              </a:rPr>
              <a:t>30. What does Detrinidad try to explain by mentioning doctors and lawyers?</a:t>
            </a:r>
            <a:endParaRPr lang="en-US" altLang="zh-CN" sz="2000" b="1">
              <a:solidFill>
                <a:schemeClr val="tx1"/>
              </a:solidFill>
              <a:latin typeface="Times New Roman" panose="02020603050405020304" charset="0"/>
              <a:cs typeface="Times New Roman" panose="02020603050405020304" charset="0"/>
            </a:endParaRPr>
          </a:p>
        </p:txBody>
      </p:sp>
      <p:sp>
        <p:nvSpPr>
          <p:cNvPr id="12" name="矩形 11"/>
          <p:cNvSpPr/>
          <p:nvPr>
            <p:custDataLst>
              <p:tags r:id="rId8"/>
            </p:custDataLst>
          </p:nvPr>
        </p:nvSpPr>
        <p:spPr>
          <a:xfrm>
            <a:off x="5173345" y="6106160"/>
            <a:ext cx="6891655" cy="649605"/>
          </a:xfrm>
          <a:prstGeom prst="rect">
            <a:avLst/>
          </a:prstGeom>
          <a:solidFill>
            <a:srgbClr val="FFD0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400" b="1">
                <a:solidFill>
                  <a:schemeClr val="tx1"/>
                </a:solidFill>
                <a:latin typeface="Times New Roman" panose="02020603050405020304" charset="0"/>
                <a:cs typeface="Times New Roman" panose="02020603050405020304" charset="0"/>
              </a:rPr>
              <a:t>31. What can be a suitable </a:t>
            </a:r>
            <a:r>
              <a:rPr lang="en-US" altLang="zh-CN" sz="2400" b="1">
                <a:solidFill>
                  <a:schemeClr val="tx1"/>
                </a:solidFill>
                <a:highlight>
                  <a:srgbClr val="00FF00"/>
                </a:highlight>
                <a:latin typeface="Times New Roman" panose="02020603050405020304" charset="0"/>
                <a:cs typeface="Times New Roman" panose="02020603050405020304" charset="0"/>
              </a:rPr>
              <a:t>title </a:t>
            </a:r>
            <a:r>
              <a:rPr lang="en-US" altLang="zh-CN" sz="2400" b="1">
                <a:solidFill>
                  <a:schemeClr val="tx1"/>
                </a:solidFill>
                <a:latin typeface="Times New Roman" panose="02020603050405020304" charset="0"/>
                <a:cs typeface="Times New Roman" panose="02020603050405020304" charset="0"/>
              </a:rPr>
              <a:t>for the text?</a:t>
            </a:r>
            <a:endParaRPr lang="en-US" altLang="zh-CN" sz="2400" b="1">
              <a:solidFill>
                <a:schemeClr val="tx1"/>
              </a:solidFill>
              <a:latin typeface="Times New Roman" panose="02020603050405020304" charset="0"/>
              <a:cs typeface="Times New Roman" panose="02020603050405020304" charset="0"/>
            </a:endParaRPr>
          </a:p>
        </p:txBody>
      </p:sp>
      <p:sp>
        <p:nvSpPr>
          <p:cNvPr id="7" name="文本框 6"/>
          <p:cNvSpPr txBox="1"/>
          <p:nvPr/>
        </p:nvSpPr>
        <p:spPr>
          <a:xfrm>
            <a:off x="8028305" y="281305"/>
            <a:ext cx="1468120" cy="460375"/>
          </a:xfrm>
          <a:prstGeom prst="rect">
            <a:avLst/>
          </a:prstGeom>
          <a:noFill/>
        </p:spPr>
        <p:txBody>
          <a:bodyPr wrap="square" rtlCol="0">
            <a:spAutoFit/>
          </a:bodyPr>
          <a:p>
            <a:r>
              <a:rPr lang="zh-CN" altLang="en-US" sz="2400" b="1">
                <a:highlight>
                  <a:srgbClr val="00FFFF"/>
                </a:highlight>
                <a:latin typeface="楷体" panose="02010609060101010101" charset="-122"/>
                <a:ea typeface="楷体" panose="02010609060101010101" charset="-122"/>
                <a:cs typeface="楷体" panose="02010609060101010101" charset="-122"/>
                <a:sym typeface="+mn-ea"/>
              </a:rPr>
              <a:t>信息核心</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8" grpId="0" bldLvl="0" animBg="1"/>
      <p:bldP spid="9" grpId="0" bldLvl="0" animBg="1"/>
      <p:bldP spid="10" grpId="0" bldLvl="0" animBg="1"/>
      <p:bldP spid="2" grpId="0" bldLvl="0" animBg="1"/>
      <p:bldP spid="5" grpId="0" bldLvl="0" animBg="1"/>
      <p:bldP spid="11" grpId="0" bldLvl="0" animBg="1"/>
      <p:bldP spid="12"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表格 2"/>
          <p:cNvGraphicFramePr/>
          <p:nvPr>
            <p:custDataLst>
              <p:tags r:id="rId1"/>
            </p:custDataLst>
          </p:nvPr>
        </p:nvGraphicFramePr>
        <p:xfrm>
          <a:off x="643255" y="155575"/>
          <a:ext cx="11268075" cy="1511935"/>
        </p:xfrm>
        <a:graphic>
          <a:graphicData uri="http://schemas.openxmlformats.org/drawingml/2006/table">
            <a:tbl>
              <a:tblPr firstRow="1" bandRow="1">
                <a:tableStyleId>{5C22544A-7EE6-4342-B048-85BDC9FD1C3A}</a:tableStyleId>
              </a:tblPr>
              <a:tblGrid>
                <a:gridCol w="1042670"/>
                <a:gridCol w="2264410"/>
                <a:gridCol w="7960995"/>
              </a:tblGrid>
              <a:tr h="365760">
                <a:tc gridSpan="2">
                  <a:txBody>
                    <a:bodyPr/>
                    <a:p>
                      <a:pPr algn="ctr">
                        <a:buNone/>
                      </a:pPr>
                      <a:r>
                        <a:rPr lang="zh-CN" altLang="en-US"/>
                        <a:t>分析指标</a:t>
                      </a:r>
                      <a:endParaRPr lang="zh-CN" altLang="en-US"/>
                    </a:p>
                  </a:txBody>
                  <a:tcPr anchor="ctr" anchorCtr="0"/>
                </a:tc>
                <a:tc hMerge="1">
                  <a:tcPr/>
                </a:tc>
                <a:tc>
                  <a:txBody>
                    <a:bodyPr/>
                    <a:p>
                      <a:pPr algn="ctr">
                        <a:buNone/>
                      </a:pPr>
                      <a:r>
                        <a:rPr lang="zh-CN" altLang="en-US"/>
                        <a:t>具体</a:t>
                      </a:r>
                      <a:r>
                        <a:rPr lang="zh-CN" altLang="en-US"/>
                        <a:t>要求</a:t>
                      </a:r>
                      <a:endParaRPr lang="zh-CN" altLang="en-US"/>
                    </a:p>
                  </a:txBody>
                  <a:tcPr anchor="ctr" anchorCtr="0"/>
                </a:tc>
              </a:tr>
              <a:tr h="572770">
                <a:tc rowSpan="2">
                  <a:txBody>
                    <a:bodyPr/>
                    <a:p>
                      <a:pPr algn="ctr">
                        <a:buNone/>
                      </a:pPr>
                      <a:r>
                        <a:rPr lang="zh-CN" altLang="en-US" b="1"/>
                        <a:t>题干</a:t>
                      </a:r>
                      <a:endParaRPr lang="zh-CN" altLang="en-US" b="1"/>
                    </a:p>
                  </a:txBody>
                  <a:tcPr anchor="ctr" anchorCtr="0"/>
                </a:tc>
                <a:tc>
                  <a:txBody>
                    <a:bodyPr/>
                    <a:p>
                      <a:pPr algn="ctr">
                        <a:buNone/>
                      </a:pPr>
                      <a:r>
                        <a:rPr lang="en-US" altLang="zh-CN"/>
                        <a:t>Wh-</a:t>
                      </a:r>
                      <a:r>
                        <a:rPr lang="zh-CN" altLang="en-US"/>
                        <a:t>分布</a:t>
                      </a:r>
                      <a:endParaRPr lang="zh-CN" altLang="en-US"/>
                    </a:p>
                  </a:txBody>
                  <a:tcPr anchor="ctr" anchorCtr="0"/>
                </a:tc>
                <a:tc>
                  <a:txBody>
                    <a:bodyPr/>
                    <a:p>
                      <a:pPr algn="l">
                        <a:buClrTx/>
                        <a:buSzTx/>
                        <a:buFontTx/>
                        <a:buNone/>
                      </a:pPr>
                      <a:r>
                        <a:rPr lang="zh-CN" altLang="en-US" sz="1800">
                          <a:sym typeface="+mn-ea"/>
                        </a:rPr>
                        <a:t>题干</a:t>
                      </a:r>
                      <a:r>
                        <a:rPr lang="zh-CN" altLang="en-US"/>
                        <a:t>通常涉及到</a:t>
                      </a:r>
                      <a:r>
                        <a:rPr lang="en-US" altLang="zh-CN" b="1">
                          <a:solidFill>
                            <a:srgbClr val="FF0000"/>
                          </a:solidFill>
                          <a:highlight>
                            <a:srgbClr val="00FFFF"/>
                          </a:highlight>
                        </a:rPr>
                        <a:t>7</a:t>
                      </a:r>
                      <a:r>
                        <a:rPr lang="zh-CN" altLang="en-US" b="1">
                          <a:solidFill>
                            <a:srgbClr val="FF0000"/>
                          </a:solidFill>
                          <a:highlight>
                            <a:srgbClr val="00FFFF"/>
                          </a:highlight>
                        </a:rPr>
                        <a:t>大疑问词</a:t>
                      </a:r>
                      <a:r>
                        <a:rPr lang="zh-CN" altLang="en-US"/>
                        <a:t>：</a:t>
                      </a:r>
                      <a:r>
                        <a:rPr lang="zh-CN" altLang="en-US" sz="2000">
                          <a:latin typeface="Times New Roman" panose="02020603050405020304" charset="0"/>
                          <a:cs typeface="Times New Roman" panose="02020603050405020304" charset="0"/>
                        </a:rPr>
                        <a:t>Who</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sym typeface="+mn-ea"/>
                        </a:rPr>
                        <a:t>Which,</a:t>
                      </a:r>
                      <a:r>
                        <a:rPr lang="en-US" altLang="zh-CN" sz="2000">
                          <a:latin typeface="Times New Roman" panose="02020603050405020304" charset="0"/>
                          <a:cs typeface="Times New Roman" panose="02020603050405020304" charset="0"/>
                          <a:sym typeface="+mn-ea"/>
                        </a:rPr>
                        <a:t> </a:t>
                      </a:r>
                      <a:r>
                        <a:rPr lang="zh-CN" altLang="en-US" sz="2000">
                          <a:latin typeface="Times New Roman" panose="02020603050405020304" charset="0"/>
                          <a:cs typeface="Times New Roman" panose="02020603050405020304" charset="0"/>
                        </a:rPr>
                        <a:t>What</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When</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Where</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Why</a:t>
                      </a:r>
                      <a:r>
                        <a:rPr lang="en-US" altLang="zh-CN" sz="2000">
                          <a:latin typeface="Times New Roman" panose="02020603050405020304" charset="0"/>
                          <a:cs typeface="Times New Roman" panose="02020603050405020304" charset="0"/>
                        </a:rPr>
                        <a:t>, </a:t>
                      </a:r>
                      <a:r>
                        <a:rPr lang="zh-CN" altLang="en-US" sz="2000">
                          <a:latin typeface="Times New Roman" panose="02020603050405020304" charset="0"/>
                          <a:cs typeface="Times New Roman" panose="02020603050405020304" charset="0"/>
                        </a:rPr>
                        <a:t>How</a:t>
                      </a:r>
                      <a:endParaRPr lang="zh-CN" altLang="en-US" sz="2000">
                        <a:latin typeface="Times New Roman" panose="02020603050405020304" charset="0"/>
                        <a:cs typeface="Times New Roman" panose="02020603050405020304" charset="0"/>
                      </a:endParaRPr>
                    </a:p>
                  </a:txBody>
                  <a:tcPr anchor="ctr" anchorCtr="0"/>
                </a:tc>
              </a:tr>
              <a:tr h="573405">
                <a:tc vMerge="1">
                  <a:tcPr/>
                </a:tc>
                <a:tc>
                  <a:txBody>
                    <a:bodyPr/>
                    <a:p>
                      <a:pPr algn="ctr">
                        <a:buNone/>
                      </a:pPr>
                      <a:r>
                        <a:rPr lang="zh-CN" altLang="en-US"/>
                        <a:t>关键词（复现</a:t>
                      </a:r>
                      <a:r>
                        <a:rPr lang="en-US" altLang="zh-CN"/>
                        <a:t>/</a:t>
                      </a:r>
                      <a:r>
                        <a:rPr lang="zh-CN" altLang="en-US"/>
                        <a:t>转</a:t>
                      </a:r>
                      <a:r>
                        <a:rPr lang="zh-CN" altLang="en-US"/>
                        <a:t>述）</a:t>
                      </a:r>
                      <a:endParaRPr lang="zh-CN" altLang="en-US"/>
                    </a:p>
                  </a:txBody>
                  <a:tcPr anchor="ctr" anchorCtr="0"/>
                </a:tc>
                <a:tc>
                  <a:txBody>
                    <a:bodyPr/>
                    <a:p>
                      <a:pPr algn="l">
                        <a:buNone/>
                      </a:pPr>
                      <a:r>
                        <a:rPr lang="zh-CN" altLang="en-US" sz="1800" b="1">
                          <a:sym typeface="+mn-ea"/>
                        </a:rPr>
                        <a:t>含有</a:t>
                      </a:r>
                      <a:r>
                        <a:rPr lang="zh-CN" altLang="en-US" sz="1800" b="1">
                          <a:solidFill>
                            <a:srgbClr val="FF0000"/>
                          </a:solidFill>
                          <a:highlight>
                            <a:srgbClr val="00FFFF"/>
                          </a:highlight>
                          <a:sym typeface="+mn-ea"/>
                        </a:rPr>
                        <a:t>关键词</a:t>
                      </a:r>
                      <a:r>
                        <a:rPr lang="zh-CN" altLang="en-US" sz="1800">
                          <a:sym typeface="+mn-ea"/>
                        </a:rPr>
                        <a:t>的对具体细节提问，有可能是原词复现，有可能是同义转述。</a:t>
                      </a:r>
                      <a:endParaRPr lang="zh-CN" altLang="en-US"/>
                    </a:p>
                  </a:txBody>
                  <a:tcPr anchor="ctr" anchorCtr="0"/>
                </a:tc>
              </a:tr>
            </a:tbl>
          </a:graphicData>
        </a:graphic>
      </p:graphicFrame>
      <p:graphicFrame>
        <p:nvGraphicFramePr>
          <p:cNvPr id="2" name="表格 1"/>
          <p:cNvGraphicFramePr/>
          <p:nvPr>
            <p:custDataLst>
              <p:tags r:id="rId2"/>
            </p:custDataLst>
          </p:nvPr>
        </p:nvGraphicFramePr>
        <p:xfrm>
          <a:off x="1010920" y="1564005"/>
          <a:ext cx="10290810" cy="5212080"/>
        </p:xfrm>
        <a:graphic>
          <a:graphicData uri="http://schemas.openxmlformats.org/drawingml/2006/table">
            <a:tbl>
              <a:tblPr firstRow="1" bandRow="1">
                <a:tableStyleId>{5C22544A-7EE6-4342-B048-85BDC9FD1C3A}</a:tableStyleId>
              </a:tblPr>
              <a:tblGrid>
                <a:gridCol w="2134235"/>
                <a:gridCol w="8156575"/>
              </a:tblGrid>
              <a:tr h="365760">
                <a:tc>
                  <a:txBody>
                    <a:bodyPr/>
                    <a:p>
                      <a:pPr algn="ctr">
                        <a:buNone/>
                      </a:pPr>
                      <a:r>
                        <a:rPr lang="en-US" altLang="zh-CN">
                          <a:solidFill>
                            <a:schemeClr val="tx1"/>
                          </a:solidFill>
                        </a:rPr>
                        <a:t>2025 II</a:t>
                      </a:r>
                      <a:endParaRPr lang="en-US" altLang="zh-CN">
                        <a:solidFill>
                          <a:schemeClr val="tx1"/>
                        </a:solidFill>
                      </a:endParaRPr>
                    </a:p>
                  </a:txBody>
                  <a:tcPr anchor="ctr" anchorCtr="0">
                    <a:solidFill>
                      <a:srgbClr val="00B0F0"/>
                    </a:solidFill>
                  </a:tcPr>
                </a:tc>
                <a:tc>
                  <a:txBody>
                    <a:bodyPr/>
                    <a:p>
                      <a:pPr algn="ctr">
                        <a:buNone/>
                      </a:pPr>
                      <a:r>
                        <a:rPr lang="zh-CN" altLang="en-US">
                          <a:solidFill>
                            <a:schemeClr val="tx1"/>
                          </a:solidFill>
                        </a:rPr>
                        <a:t>案例</a:t>
                      </a:r>
                      <a:endParaRPr lang="zh-CN" altLang="en-US">
                        <a:solidFill>
                          <a:schemeClr val="tx1"/>
                        </a:solidFill>
                      </a:endParaRPr>
                    </a:p>
                  </a:txBody>
                  <a:tcPr anchor="ctr" anchorCtr="0">
                    <a:solidFill>
                      <a:srgbClr val="00B0F0"/>
                    </a:solidFill>
                  </a:tcPr>
                </a:tc>
              </a:tr>
              <a:tr h="1188720">
                <a:tc>
                  <a:txBody>
                    <a:bodyPr/>
                    <a:p>
                      <a:pPr algn="ctr">
                        <a:buNone/>
                      </a:pPr>
                      <a:r>
                        <a:rPr sz="1800">
                          <a:sym typeface="+mn-ea"/>
                        </a:rPr>
                        <a:t>事实细节</a:t>
                      </a:r>
                      <a:r>
                        <a:rPr lang="en-US" sz="1800">
                          <a:sym typeface="+mn-ea"/>
                        </a:rPr>
                        <a:t> 4</a:t>
                      </a:r>
                      <a:endParaRPr lang="en-US" sz="1800">
                        <a:sym typeface="+mn-ea"/>
                      </a:endParaRPr>
                    </a:p>
                  </a:txBody>
                  <a:tcPr anchor="ctr" anchorCtr="0"/>
                </a:tc>
                <a:tc>
                  <a:txBody>
                    <a:bodyPr/>
                    <a:p>
                      <a:pPr>
                        <a:buNone/>
                      </a:pPr>
                      <a:r>
                        <a:rPr lang="en-US" altLang="zh-CN"/>
                        <a:t>21. Where can you find an original copy of</a:t>
                      </a:r>
                      <a:r>
                        <a:rPr lang="en-US" altLang="zh-CN">
                          <a:highlight>
                            <a:srgbClr val="00FFFF"/>
                          </a:highlight>
                        </a:rPr>
                        <a:t> the Magna Carta</a:t>
                      </a:r>
                      <a:r>
                        <a:rPr lang="en-US" altLang="zh-CN"/>
                        <a:t>?</a:t>
                      </a:r>
                      <a:endParaRPr lang="en-US" altLang="zh-CN"/>
                    </a:p>
                    <a:p>
                      <a:pPr>
                        <a:buNone/>
                      </a:pPr>
                      <a:r>
                        <a:rPr lang="en-US" altLang="zh-CN"/>
                        <a:t>24. Who does Ho teach at </a:t>
                      </a:r>
                      <a:r>
                        <a:rPr lang="en-US" altLang="zh-CN">
                          <a:highlight>
                            <a:srgbClr val="00FFFF"/>
                          </a:highlight>
                        </a:rPr>
                        <a:t>LPCH</a:t>
                      </a:r>
                      <a:r>
                        <a:rPr lang="en-US" altLang="zh-CN"/>
                        <a:t>?</a:t>
                      </a:r>
                      <a:endParaRPr lang="en-US" altLang="zh-CN"/>
                    </a:p>
                    <a:p>
                      <a:pPr>
                        <a:buNone/>
                      </a:pPr>
                      <a:r>
                        <a:rPr lang="en-US" altLang="zh-CN"/>
                        <a:t>28. How was Detrinidad’s </a:t>
                      </a:r>
                      <a:r>
                        <a:rPr lang="en-US" altLang="zh-CN">
                          <a:highlight>
                            <a:srgbClr val="FFFF00"/>
                          </a:highlight>
                        </a:rPr>
                        <a:t>business </a:t>
                      </a:r>
                      <a:r>
                        <a:rPr lang="en-US" altLang="zh-CN"/>
                        <a:t>when it started?</a:t>
                      </a:r>
                      <a:endParaRPr lang="en-US" altLang="zh-CN"/>
                    </a:p>
                    <a:p>
                      <a:pPr>
                        <a:buNone/>
                      </a:pPr>
                      <a:r>
                        <a:rPr lang="en-US" altLang="zh-CN"/>
                        <a:t>33. Why did Blue Hill carry out the </a:t>
                      </a:r>
                      <a:r>
                        <a:rPr lang="en-US" altLang="zh-CN">
                          <a:highlight>
                            <a:srgbClr val="FFFF00"/>
                          </a:highlight>
                        </a:rPr>
                        <a:t>experiment</a:t>
                      </a:r>
                      <a:r>
                        <a:rPr lang="en-US" altLang="zh-CN"/>
                        <a:t>?</a:t>
                      </a:r>
                      <a:endParaRPr lang="en-US" altLang="zh-CN"/>
                    </a:p>
                  </a:txBody>
                  <a:tcPr/>
                </a:tc>
              </a:tr>
              <a:tr h="2286000">
                <a:tc>
                  <a:txBody>
                    <a:bodyPr/>
                    <a:p>
                      <a:pPr algn="ctr">
                        <a:buNone/>
                      </a:pPr>
                      <a:r>
                        <a:rPr sz="1800">
                          <a:sym typeface="+mn-ea"/>
                        </a:rPr>
                        <a:t>细节推理</a:t>
                      </a:r>
                      <a:r>
                        <a:rPr lang="en-US" sz="1800">
                          <a:sym typeface="+mn-ea"/>
                        </a:rPr>
                        <a:t> 8</a:t>
                      </a:r>
                      <a:endParaRPr lang="en-US" sz="1800">
                        <a:sym typeface="+mn-ea"/>
                      </a:endParaRPr>
                    </a:p>
                  </a:txBody>
                  <a:tcPr anchor="ctr" anchorCtr="0"/>
                </a:tc>
                <a:tc>
                  <a:txBody>
                    <a:bodyPr/>
                    <a:p>
                      <a:pPr>
                        <a:buNone/>
                      </a:pPr>
                      <a:r>
                        <a:rPr lang="en-US" altLang="zh-CN"/>
                        <a:t>22. What is a feature of </a:t>
                      </a:r>
                      <a:r>
                        <a:rPr lang="en-US" altLang="zh-CN">
                          <a:highlight>
                            <a:srgbClr val="00FFFF"/>
                          </a:highlight>
                        </a:rPr>
                        <a:t>Shrewsbury Town Center</a:t>
                      </a:r>
                      <a:r>
                        <a:rPr lang="en-US" altLang="zh-CN"/>
                        <a:t>?</a:t>
                      </a:r>
                      <a:endParaRPr lang="en-US" altLang="zh-CN"/>
                    </a:p>
                    <a:p>
                      <a:pPr>
                        <a:buNone/>
                      </a:pPr>
                      <a:r>
                        <a:rPr lang="en-US" altLang="zh-CN"/>
                        <a:t>23. What does the author suggest visitors do in </a:t>
                      </a:r>
                      <a:r>
                        <a:rPr lang="en-US" altLang="zh-CN">
                          <a:highlight>
                            <a:srgbClr val="00FFFF"/>
                          </a:highlight>
                        </a:rPr>
                        <a:t>Mevagissey</a:t>
                      </a:r>
                      <a:r>
                        <a:rPr lang="en-US" altLang="zh-CN"/>
                        <a:t>?</a:t>
                      </a:r>
                      <a:endParaRPr lang="en-US" altLang="zh-CN"/>
                    </a:p>
                    <a:p>
                      <a:pPr>
                        <a:buNone/>
                      </a:pPr>
                      <a:r>
                        <a:rPr lang="en-US" altLang="zh-CN"/>
                        <a:t>25. What is a characteristic of </a:t>
                      </a:r>
                      <a:r>
                        <a:rPr lang="en-US" altLang="zh-CN">
                          <a:highlight>
                            <a:srgbClr val="FFFF00"/>
                          </a:highlight>
                        </a:rPr>
                        <a:t>Ho’s job</a:t>
                      </a:r>
                      <a:r>
                        <a:rPr lang="en-US" altLang="zh-CN"/>
                        <a:t>?</a:t>
                      </a:r>
                      <a:endParaRPr lang="en-US" altLang="zh-CN"/>
                    </a:p>
                    <a:p>
                      <a:pPr>
                        <a:buNone/>
                      </a:pPr>
                      <a:r>
                        <a:rPr lang="en-US" altLang="zh-CN"/>
                        <a:t>27. How does the hospital school </a:t>
                      </a:r>
                      <a:r>
                        <a:rPr lang="en-US" altLang="zh-CN">
                          <a:highlight>
                            <a:srgbClr val="FFFF00"/>
                          </a:highlight>
                        </a:rPr>
                        <a:t>benefit </a:t>
                      </a:r>
                      <a:r>
                        <a:rPr lang="en-US" altLang="zh-CN"/>
                        <a:t>the students according to </a:t>
                      </a:r>
                      <a:r>
                        <a:rPr lang="en-US" altLang="zh-CN">
                          <a:highlight>
                            <a:srgbClr val="00FFFF"/>
                          </a:highlight>
                        </a:rPr>
                        <a:t>Good</a:t>
                      </a:r>
                      <a:r>
                        <a:rPr lang="en-US" altLang="zh-CN"/>
                        <a:t>? </a:t>
                      </a:r>
                      <a:endParaRPr lang="en-US" altLang="zh-CN"/>
                    </a:p>
                    <a:p>
                      <a:pPr>
                        <a:buNone/>
                      </a:pPr>
                      <a:r>
                        <a:rPr lang="en-US" altLang="zh-CN"/>
                        <a:t>29. What is one of </a:t>
                      </a:r>
                      <a:r>
                        <a:rPr lang="en-US" altLang="zh-CN">
                          <a:highlight>
                            <a:srgbClr val="00FFFF"/>
                          </a:highlight>
                        </a:rPr>
                        <a:t>Knuth’s </a:t>
                      </a:r>
                      <a:r>
                        <a:rPr lang="en-US" altLang="zh-CN"/>
                        <a:t>findings about plants?</a:t>
                      </a:r>
                      <a:endParaRPr lang="en-US" altLang="zh-CN"/>
                    </a:p>
                    <a:p>
                      <a:pPr>
                        <a:buNone/>
                      </a:pPr>
                      <a:r>
                        <a:rPr lang="en-US" altLang="zh-CN"/>
                        <a:t>30. What does Detrinidad try to explain by mentioning </a:t>
                      </a:r>
                      <a:r>
                        <a:rPr lang="en-US" altLang="zh-CN">
                          <a:highlight>
                            <a:srgbClr val="00FFFF"/>
                          </a:highlight>
                        </a:rPr>
                        <a:t>doctors </a:t>
                      </a:r>
                      <a:r>
                        <a:rPr lang="en-US" altLang="zh-CN"/>
                        <a:t>and </a:t>
                      </a:r>
                      <a:r>
                        <a:rPr lang="en-US" altLang="zh-CN">
                          <a:highlight>
                            <a:srgbClr val="00FFFF"/>
                          </a:highlight>
                        </a:rPr>
                        <a:t>lawyers</a:t>
                      </a:r>
                      <a:r>
                        <a:rPr lang="en-US" altLang="zh-CN"/>
                        <a:t>? </a:t>
                      </a:r>
                      <a:endParaRPr lang="en-US" altLang="zh-CN"/>
                    </a:p>
                    <a:p>
                      <a:pPr>
                        <a:buNone/>
                      </a:pPr>
                      <a:r>
                        <a:rPr lang="en-US" altLang="zh-CN"/>
                        <a:t>32. What can be inferred about the author’s </a:t>
                      </a:r>
                      <a:r>
                        <a:rPr lang="en-US" altLang="zh-CN">
                          <a:highlight>
                            <a:srgbClr val="FFFF00"/>
                          </a:highlight>
                        </a:rPr>
                        <a:t>early life</a:t>
                      </a:r>
                      <a:r>
                        <a:rPr lang="en-US" altLang="zh-CN"/>
                        <a:t>?</a:t>
                      </a:r>
                      <a:endParaRPr lang="en-US" altLang="zh-CN"/>
                    </a:p>
                    <a:p>
                      <a:pPr>
                        <a:buNone/>
                      </a:pPr>
                      <a:r>
                        <a:rPr lang="en-US" altLang="zh-CN"/>
                        <a:t>35. What can we learn about </a:t>
                      </a:r>
                      <a:r>
                        <a:rPr lang="en-US" altLang="zh-CN">
                          <a:highlight>
                            <a:srgbClr val="00FFFF"/>
                          </a:highlight>
                        </a:rPr>
                        <a:t>wastED</a:t>
                      </a:r>
                      <a:r>
                        <a:rPr lang="en-US" altLang="zh-CN"/>
                        <a:t>?</a:t>
                      </a:r>
                      <a:endParaRPr lang="en-US" altLang="zh-CN"/>
                    </a:p>
                  </a:txBody>
                  <a:tcPr/>
                </a:tc>
              </a:tr>
              <a:tr h="365760">
                <a:tc>
                  <a:txBody>
                    <a:bodyPr/>
                    <a:p>
                      <a:pPr algn="ctr">
                        <a:buNone/>
                      </a:pPr>
                      <a:r>
                        <a:rPr sz="1800">
                          <a:sym typeface="+mn-ea"/>
                        </a:rPr>
                        <a:t>词汇猜测</a:t>
                      </a:r>
                      <a:r>
                        <a:rPr lang="en-US" sz="1800">
                          <a:sym typeface="+mn-ea"/>
                        </a:rPr>
                        <a:t> 1</a:t>
                      </a:r>
                      <a:endParaRPr lang="en-US" sz="1800">
                        <a:sym typeface="+mn-ea"/>
                      </a:endParaRPr>
                    </a:p>
                  </a:txBody>
                  <a:tcPr anchor="ctr" anchorCtr="0"/>
                </a:tc>
                <a:tc>
                  <a:txBody>
                    <a:bodyPr/>
                    <a:p>
                      <a:pPr>
                        <a:buNone/>
                      </a:pPr>
                      <a:r>
                        <a:rPr lang="en-US" altLang="zh-CN"/>
                        <a:t>26. What does the underlined word “it” refer to in paragraph 4? </a:t>
                      </a:r>
                      <a:endParaRPr lang="en-US" altLang="zh-CN"/>
                    </a:p>
                  </a:txBody>
                  <a:tcPr/>
                </a:tc>
              </a:tr>
              <a:tr h="365760">
                <a:tc>
                  <a:txBody>
                    <a:bodyPr/>
                    <a:p>
                      <a:pPr algn="ctr">
                        <a:buNone/>
                      </a:pPr>
                      <a:r>
                        <a:rPr sz="1800">
                          <a:sym typeface="+mn-ea"/>
                        </a:rPr>
                        <a:t>观点态度</a:t>
                      </a:r>
                      <a:r>
                        <a:rPr lang="en-US" sz="1800">
                          <a:sym typeface="+mn-ea"/>
                        </a:rPr>
                        <a:t> 0</a:t>
                      </a:r>
                      <a:endParaRPr lang="en-US" sz="1800">
                        <a:sym typeface="+mn-ea"/>
                      </a:endParaRPr>
                    </a:p>
                  </a:txBody>
                  <a:tcPr anchor="ctr" anchorCtr="0"/>
                </a:tc>
                <a:tc>
                  <a:txBody>
                    <a:bodyPr/>
                    <a:p>
                      <a:pPr>
                        <a:buNone/>
                      </a:pPr>
                      <a:r>
                        <a:rPr lang="en-US" sz="1800">
                          <a:sym typeface="+mn-ea"/>
                        </a:rPr>
                        <a:t> </a:t>
                      </a:r>
                      <a:endParaRPr lang="en-US" sz="1800"/>
                    </a:p>
                  </a:txBody>
                  <a:tcPr/>
                </a:tc>
              </a:tr>
              <a:tr h="640080">
                <a:tc>
                  <a:txBody>
                    <a:bodyPr/>
                    <a:p>
                      <a:pPr algn="ctr">
                        <a:buNone/>
                      </a:pPr>
                      <a:r>
                        <a:rPr sz="1800">
                          <a:sym typeface="+mn-ea"/>
                        </a:rPr>
                        <a:t>主旨大意</a:t>
                      </a:r>
                      <a:r>
                        <a:rPr lang="en-US" sz="1800">
                          <a:sym typeface="+mn-ea"/>
                        </a:rPr>
                        <a:t> 2</a:t>
                      </a:r>
                      <a:endParaRPr lang="en-US" sz="1800">
                        <a:sym typeface="+mn-ea"/>
                      </a:endParaRPr>
                    </a:p>
                  </a:txBody>
                  <a:tcPr anchor="ctr" anchorCtr="0"/>
                </a:tc>
                <a:tc>
                  <a:txBody>
                    <a:bodyPr/>
                    <a:p>
                      <a:pPr>
                        <a:buNone/>
                      </a:pPr>
                      <a:r>
                        <a:rPr lang="en-US" altLang="zh-CN"/>
                        <a:t>31. What can be a suitable title for the text?</a:t>
                      </a:r>
                      <a:endParaRPr lang="en-US" altLang="zh-CN"/>
                    </a:p>
                    <a:p>
                      <a:pPr>
                        <a:buNone/>
                      </a:pPr>
                      <a:r>
                        <a:rPr lang="en-US" altLang="zh-CN"/>
                        <a:t>34. What is paragraph 5 mainly about?</a:t>
                      </a:r>
                      <a:endParaRPr lang="en-US" altLang="zh-CN"/>
                    </a:p>
                  </a:txBody>
                  <a:tcPr/>
                </a:tc>
              </a:tr>
            </a:tbl>
          </a:graphicData>
        </a:graphic>
      </p:graphicFrame>
      <p:sp>
        <p:nvSpPr>
          <p:cNvPr id="4" name="文本框 3"/>
          <p:cNvSpPr txBox="1"/>
          <p:nvPr/>
        </p:nvSpPr>
        <p:spPr>
          <a:xfrm>
            <a:off x="9862185" y="146685"/>
            <a:ext cx="1468120" cy="460375"/>
          </a:xfrm>
          <a:prstGeom prst="rect">
            <a:avLst/>
          </a:prstGeom>
          <a:noFill/>
        </p:spPr>
        <p:txBody>
          <a:bodyPr wrap="square" rtlCol="0">
            <a:spAutoFit/>
          </a:bodyPr>
          <a:p>
            <a:r>
              <a:rPr lang="zh-CN" altLang="en-US" sz="2400">
                <a:solidFill>
                  <a:schemeClr val="tx1"/>
                </a:solidFill>
                <a:highlight>
                  <a:srgbClr val="00FFFF"/>
                </a:highlight>
                <a:latin typeface="楷体" panose="02010609060101010101" charset="-122"/>
                <a:ea typeface="楷体" panose="02010609060101010101" charset="-122"/>
                <a:sym typeface="+mn-ea"/>
              </a:rPr>
              <a:t>题干</a:t>
            </a:r>
            <a:r>
              <a:rPr lang="zh-CN" altLang="en-US" sz="2400">
                <a:solidFill>
                  <a:schemeClr val="tx1"/>
                </a:solidFill>
                <a:highlight>
                  <a:srgbClr val="00FFFF"/>
                </a:highlight>
                <a:latin typeface="楷体" panose="02010609060101010101" charset="-122"/>
                <a:ea typeface="楷体" panose="02010609060101010101" charset="-122"/>
                <a:sym typeface="+mn-ea"/>
              </a:rPr>
              <a:t>指向</a:t>
            </a:r>
            <a:endParaRPr lang="zh-CN" altLang="en-US" sz="2400">
              <a:solidFill>
                <a:schemeClr val="tx1"/>
              </a:solidFill>
              <a:highlight>
                <a:srgbClr val="00FFFF"/>
              </a:highlight>
              <a:latin typeface="楷体" panose="02010609060101010101" charset="-122"/>
              <a:ea typeface="楷体" panose="02010609060101010101" charset="-122"/>
              <a:sym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 name="表格 2"/>
          <p:cNvGraphicFramePr/>
          <p:nvPr>
            <p:custDataLst>
              <p:tags r:id="rId1"/>
            </p:custDataLst>
          </p:nvPr>
        </p:nvGraphicFramePr>
        <p:xfrm>
          <a:off x="600710" y="1091565"/>
          <a:ext cx="10950575" cy="1917065"/>
        </p:xfrm>
        <a:graphic>
          <a:graphicData uri="http://schemas.openxmlformats.org/drawingml/2006/table">
            <a:tbl>
              <a:tblPr firstRow="1" bandRow="1">
                <a:tableStyleId>{5C22544A-7EE6-4342-B048-85BDC9FD1C3A}</a:tableStyleId>
              </a:tblPr>
              <a:tblGrid>
                <a:gridCol w="1013460"/>
                <a:gridCol w="2200275"/>
                <a:gridCol w="7736840"/>
              </a:tblGrid>
              <a:tr h="455295">
                <a:tc gridSpan="2">
                  <a:txBody>
                    <a:bodyPr/>
                    <a:p>
                      <a:pPr algn="ctr">
                        <a:buNone/>
                      </a:pPr>
                      <a:r>
                        <a:rPr lang="zh-CN" altLang="en-US"/>
                        <a:t>分析指标</a:t>
                      </a:r>
                      <a:endParaRPr lang="zh-CN" altLang="en-US"/>
                    </a:p>
                  </a:txBody>
                  <a:tcPr anchor="ctr" anchorCtr="0"/>
                </a:tc>
                <a:tc hMerge="1">
                  <a:tcPr/>
                </a:tc>
                <a:tc>
                  <a:txBody>
                    <a:bodyPr/>
                    <a:p>
                      <a:pPr algn="ctr">
                        <a:buNone/>
                      </a:pPr>
                      <a:r>
                        <a:rPr lang="zh-CN" altLang="en-US"/>
                        <a:t>具体</a:t>
                      </a:r>
                      <a:r>
                        <a:rPr lang="zh-CN" altLang="en-US"/>
                        <a:t>要求</a:t>
                      </a:r>
                      <a:endParaRPr lang="zh-CN" altLang="en-US"/>
                    </a:p>
                  </a:txBody>
                  <a:tcPr anchor="ctr" anchorCtr="0"/>
                </a:tc>
              </a:tr>
              <a:tr h="730885">
                <a:tc rowSpan="2">
                  <a:txBody>
                    <a:bodyPr/>
                    <a:p>
                      <a:pPr algn="ctr">
                        <a:buNone/>
                      </a:pPr>
                      <a:r>
                        <a:rPr lang="zh-CN" altLang="en-US" b="1"/>
                        <a:t>答案</a:t>
                      </a:r>
                      <a:endParaRPr lang="zh-CN" altLang="en-US" b="1"/>
                    </a:p>
                  </a:txBody>
                  <a:tcPr anchor="ctr" anchorCtr="0"/>
                </a:tc>
                <a:tc>
                  <a:txBody>
                    <a:bodyPr/>
                    <a:p>
                      <a:pPr algn="ctr">
                        <a:buNone/>
                      </a:pPr>
                      <a:r>
                        <a:rPr lang="zh-CN" altLang="en-US"/>
                        <a:t>形式（复现</a:t>
                      </a:r>
                      <a:r>
                        <a:rPr lang="en-US" altLang="zh-CN"/>
                        <a:t>/</a:t>
                      </a:r>
                      <a:r>
                        <a:rPr lang="zh-CN" altLang="en-US"/>
                        <a:t>转</a:t>
                      </a:r>
                      <a:r>
                        <a:rPr lang="zh-CN" altLang="en-US"/>
                        <a:t>述）</a:t>
                      </a:r>
                      <a:endParaRPr lang="zh-CN" altLang="en-US"/>
                    </a:p>
                  </a:txBody>
                  <a:tcPr anchor="ctr" anchorCtr="0"/>
                </a:tc>
                <a:tc>
                  <a:txBody>
                    <a:bodyPr/>
                    <a:p>
                      <a:pPr algn="l">
                        <a:buNone/>
                      </a:pPr>
                      <a:r>
                        <a:rPr lang="zh-CN" altLang="en-US" b="1"/>
                        <a:t>同词</a:t>
                      </a:r>
                      <a:r>
                        <a:rPr lang="zh-CN" altLang="en-US" b="1">
                          <a:solidFill>
                            <a:srgbClr val="FF0000"/>
                          </a:solidFill>
                          <a:highlight>
                            <a:srgbClr val="00FFFF"/>
                          </a:highlight>
                        </a:rPr>
                        <a:t>复现</a:t>
                      </a:r>
                      <a:r>
                        <a:rPr lang="zh-CN" altLang="en-US"/>
                        <a:t>指选项的词汇来自于原文，</a:t>
                      </a:r>
                      <a:r>
                        <a:rPr lang="zh-CN" altLang="en-US" b="1"/>
                        <a:t>同义</a:t>
                      </a:r>
                      <a:r>
                        <a:rPr lang="zh-CN" altLang="en-US" b="1">
                          <a:solidFill>
                            <a:srgbClr val="FF0000"/>
                          </a:solidFill>
                          <a:highlight>
                            <a:srgbClr val="00FFFF"/>
                          </a:highlight>
                        </a:rPr>
                        <a:t>转述</a:t>
                      </a:r>
                      <a:r>
                        <a:rPr lang="zh-CN" altLang="en-US"/>
                        <a:t>使用频率最高</a:t>
                      </a:r>
                      <a:endParaRPr lang="zh-CN" altLang="en-US"/>
                    </a:p>
                  </a:txBody>
                  <a:tcPr anchor="ctr" anchorCtr="0"/>
                </a:tc>
              </a:tr>
              <a:tr h="730885">
                <a:tc vMerge="1">
                  <a:tcPr/>
                </a:tc>
                <a:tc>
                  <a:txBody>
                    <a:bodyPr/>
                    <a:p>
                      <a:pPr algn="ctr">
                        <a:buNone/>
                      </a:pPr>
                      <a:r>
                        <a:rPr lang="zh-CN" altLang="en-US"/>
                        <a:t>位置（一处</a:t>
                      </a:r>
                      <a:r>
                        <a:rPr lang="en-US" altLang="zh-CN"/>
                        <a:t>/</a:t>
                      </a:r>
                      <a:r>
                        <a:rPr lang="zh-CN" altLang="en-US"/>
                        <a:t>多处）</a:t>
                      </a:r>
                      <a:endParaRPr lang="zh-CN" altLang="en-US"/>
                    </a:p>
                  </a:txBody>
                  <a:tcPr anchor="ctr" anchorCtr="0"/>
                </a:tc>
                <a:tc>
                  <a:txBody>
                    <a:bodyPr/>
                    <a:p>
                      <a:pPr algn="ctr">
                        <a:buNone/>
                      </a:pPr>
                      <a:r>
                        <a:rPr lang="zh-CN" altLang="en-US" b="1">
                          <a:solidFill>
                            <a:srgbClr val="FF0000"/>
                          </a:solidFill>
                          <a:highlight>
                            <a:srgbClr val="00FFFF"/>
                          </a:highlight>
                        </a:rPr>
                        <a:t>多处出处</a:t>
                      </a:r>
                      <a:r>
                        <a:rPr lang="zh-CN" altLang="en-US"/>
                        <a:t>指答案出处不止一句话，学生需结合两句或多句综合推理得出答案；</a:t>
                      </a:r>
                      <a:endParaRPr lang="zh-CN" altLang="en-US"/>
                    </a:p>
                  </a:txBody>
                  <a:tcPr anchor="ctr" anchorCtr="0"/>
                </a:tc>
              </a:tr>
            </a:tbl>
          </a:graphicData>
        </a:graphic>
      </p:graphicFrame>
      <p:sp>
        <p:nvSpPr>
          <p:cNvPr id="2" name="文本框 1"/>
          <p:cNvSpPr txBox="1"/>
          <p:nvPr/>
        </p:nvSpPr>
        <p:spPr>
          <a:xfrm>
            <a:off x="732790" y="3208020"/>
            <a:ext cx="10817225" cy="2245360"/>
          </a:xfrm>
          <a:prstGeom prst="rect">
            <a:avLst/>
          </a:prstGeom>
          <a:noFill/>
        </p:spPr>
        <p:txBody>
          <a:bodyPr wrap="square" rtlCol="0">
            <a:spAutoFit/>
          </a:bodyPr>
          <a:p>
            <a:r>
              <a:rPr lang="zh-CN" altLang="en-US" sz="2800">
                <a:solidFill>
                  <a:schemeClr val="bg1"/>
                </a:solidFill>
                <a:latin typeface="Times New Roman" panose="02020603050405020304" charset="0"/>
                <a:cs typeface="Times New Roman" panose="02020603050405020304" charset="0"/>
              </a:rPr>
              <a:t>21. Which walk takes the shortest time?</a:t>
            </a:r>
            <a:endParaRPr lang="zh-CN" altLang="en-US" sz="2800">
              <a:solidFill>
                <a:schemeClr val="bg1"/>
              </a:solidFill>
              <a:latin typeface="Times New Roman" panose="02020603050405020304" charset="0"/>
              <a:cs typeface="Times New Roman" panose="02020603050405020304" charset="0"/>
            </a:endParaRPr>
          </a:p>
          <a:p>
            <a:pPr indent="457200"/>
            <a:r>
              <a:rPr lang="zh-CN" altLang="en-US" sz="2800">
                <a:solidFill>
                  <a:schemeClr val="bg1"/>
                </a:solidFill>
                <a:latin typeface="Times New Roman" panose="02020603050405020304" charset="0"/>
                <a:cs typeface="Times New Roman" panose="02020603050405020304" charset="0"/>
              </a:rPr>
              <a:t>A. The Natural World.		</a:t>
            </a:r>
            <a:r>
              <a:rPr lang="en-US" sz="2800">
                <a:solidFill>
                  <a:schemeClr val="bg1"/>
                </a:solidFill>
                <a:latin typeface="Times New Roman" panose="02020603050405020304" charset="0"/>
                <a:cs typeface="Times New Roman" panose="02020603050405020304" charset="0"/>
              </a:rPr>
              <a:t>	</a:t>
            </a:r>
            <a:endParaRPr lang="en-US" sz="2800">
              <a:solidFill>
                <a:schemeClr val="bg1"/>
              </a:solidFill>
              <a:latin typeface="Times New Roman" panose="02020603050405020304" charset="0"/>
              <a:cs typeface="Times New Roman" panose="02020603050405020304" charset="0"/>
            </a:endParaRPr>
          </a:p>
          <a:p>
            <a:pPr indent="457200"/>
            <a:r>
              <a:rPr lang="zh-CN" altLang="en-US" sz="2800">
                <a:solidFill>
                  <a:schemeClr val="bg1"/>
                </a:solidFill>
                <a:latin typeface="Times New Roman" panose="02020603050405020304" charset="0"/>
                <a:cs typeface="Times New Roman" panose="02020603050405020304" charset="0"/>
              </a:rPr>
              <a:t>B. Introduction to Hillwalking.</a:t>
            </a:r>
            <a:endParaRPr lang="zh-CN" altLang="en-US" sz="2800">
              <a:solidFill>
                <a:schemeClr val="bg1"/>
              </a:solidFill>
              <a:latin typeface="Times New Roman" panose="02020603050405020304" charset="0"/>
              <a:cs typeface="Times New Roman" panose="02020603050405020304" charset="0"/>
            </a:endParaRPr>
          </a:p>
          <a:p>
            <a:pPr indent="457200"/>
            <a:r>
              <a:rPr lang="zh-CN" altLang="en-US" sz="2800">
                <a:solidFill>
                  <a:schemeClr val="bg1"/>
                </a:solidFill>
                <a:latin typeface="Times New Roman" panose="02020603050405020304" charset="0"/>
                <a:cs typeface="Times New Roman" panose="02020603050405020304" charset="0"/>
              </a:rPr>
              <a:t>C. Moonlight Under the Stars.	</a:t>
            </a:r>
            <a:endParaRPr lang="zh-CN" altLang="en-US" sz="2800">
              <a:solidFill>
                <a:schemeClr val="bg1"/>
              </a:solidFill>
              <a:latin typeface="Times New Roman" panose="02020603050405020304" charset="0"/>
              <a:cs typeface="Times New Roman" panose="02020603050405020304" charset="0"/>
            </a:endParaRPr>
          </a:p>
          <a:p>
            <a:pPr indent="457200"/>
            <a:r>
              <a:rPr lang="zh-CN" altLang="en-US" sz="2800">
                <a:solidFill>
                  <a:schemeClr val="bg1"/>
                </a:solidFill>
                <a:latin typeface="Times New Roman" panose="02020603050405020304" charset="0"/>
                <a:cs typeface="Times New Roman" panose="02020603050405020304" charset="0"/>
              </a:rPr>
              <a:t>D. Photographic Walk in Kilbrannish Forest.</a:t>
            </a:r>
            <a:endParaRPr lang="zh-CN" altLang="en-US" sz="2800">
              <a:solidFill>
                <a:schemeClr val="bg1"/>
              </a:solidFill>
              <a:latin typeface="Times New Roman" panose="02020603050405020304" charset="0"/>
              <a:cs typeface="Times New Roman" panose="02020603050405020304" charset="0"/>
            </a:endParaRPr>
          </a:p>
        </p:txBody>
      </p:sp>
      <p:sp>
        <p:nvSpPr>
          <p:cNvPr id="4" name="标题 3"/>
          <p:cNvSpPr>
            <a:spLocks noGrp="1"/>
          </p:cNvSpPr>
          <p:nvPr>
            <p:ph type="title"/>
          </p:nvPr>
        </p:nvSpPr>
        <p:spPr>
          <a:xfrm>
            <a:off x="883920" y="0"/>
            <a:ext cx="10515600" cy="965835"/>
          </a:xfrm>
        </p:spPr>
        <p:txBody>
          <a:bodyPr/>
          <a:p>
            <a:pPr algn="l"/>
            <a:r>
              <a:rPr lang="en-US" altLang="zh-CN"/>
              <a:t>  </a:t>
            </a:r>
            <a:r>
              <a:rPr lang="en-US" altLang="zh-CN">
                <a:solidFill>
                  <a:schemeClr val="bg1"/>
                </a:solidFill>
                <a:latin typeface="楷体" panose="02010609060101010101" charset="-122"/>
                <a:ea typeface="楷体" panose="02010609060101010101" charset="-122"/>
                <a:cs typeface="楷体" panose="02010609060101010101" charset="-122"/>
              </a:rPr>
              <a:t> </a:t>
            </a:r>
            <a:r>
              <a:rPr lang="en-US" altLang="zh-CN" sz="3200" b="1">
                <a:solidFill>
                  <a:schemeClr val="bg1"/>
                </a:solidFill>
                <a:latin typeface="楷体" panose="02010609060101010101" charset="-122"/>
                <a:ea typeface="楷体" panose="02010609060101010101" charset="-122"/>
                <a:cs typeface="楷体" panose="02010609060101010101" charset="-122"/>
              </a:rPr>
              <a:t>  4. 答案怎么编？</a:t>
            </a:r>
            <a:r>
              <a:rPr lang="en-US" altLang="zh-CN"/>
              <a:t> </a:t>
            </a:r>
            <a:endParaRPr lang="en-US" altLang="zh-CN" sz="1800">
              <a:latin typeface="Times New Roman" panose="02020603050405020304" charset="0"/>
              <a:cs typeface="Times New Roman" panose="02020603050405020304" charset="0"/>
            </a:endParaRPr>
          </a:p>
        </p:txBody>
      </p:sp>
      <p:sp>
        <p:nvSpPr>
          <p:cNvPr id="5" name="文本框 4"/>
          <p:cNvSpPr txBox="1"/>
          <p:nvPr/>
        </p:nvSpPr>
        <p:spPr>
          <a:xfrm>
            <a:off x="10587990" y="91440"/>
            <a:ext cx="1468120" cy="460375"/>
          </a:xfrm>
          <a:prstGeom prst="rect">
            <a:avLst/>
          </a:prstGeom>
          <a:noFill/>
        </p:spPr>
        <p:txBody>
          <a:bodyPr wrap="square" rtlCol="0">
            <a:spAutoFit/>
          </a:bodyPr>
          <a:p>
            <a:r>
              <a:rPr lang="zh-CN" altLang="en-US" sz="2400">
                <a:solidFill>
                  <a:schemeClr val="tx1"/>
                </a:solidFill>
                <a:highlight>
                  <a:srgbClr val="00FFFF"/>
                </a:highlight>
                <a:latin typeface="楷体" panose="02010609060101010101" charset="-122"/>
                <a:ea typeface="楷体" panose="02010609060101010101" charset="-122"/>
                <a:sym typeface="+mn-ea"/>
              </a:rPr>
              <a:t>答案</a:t>
            </a:r>
            <a:r>
              <a:rPr lang="zh-CN" altLang="en-US" sz="2400">
                <a:solidFill>
                  <a:schemeClr val="tx1"/>
                </a:solidFill>
                <a:highlight>
                  <a:srgbClr val="00FFFF"/>
                </a:highlight>
                <a:latin typeface="楷体" panose="02010609060101010101" charset="-122"/>
                <a:ea typeface="楷体" panose="02010609060101010101" charset="-122"/>
                <a:sym typeface="+mn-ea"/>
              </a:rPr>
              <a:t>形式</a:t>
            </a:r>
            <a:endParaRPr lang="zh-CN" altLang="en-US" sz="2400">
              <a:solidFill>
                <a:schemeClr val="tx1"/>
              </a:solidFill>
              <a:highlight>
                <a:srgbClr val="00FFFF"/>
              </a:highlight>
              <a:latin typeface="楷体" panose="02010609060101010101" charset="-122"/>
              <a:ea typeface="楷体" panose="02010609060101010101" charset="-122"/>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15595" y="966470"/>
            <a:ext cx="11560810" cy="4759960"/>
          </a:xfrm>
          <a:prstGeom prst="rect">
            <a:avLst/>
          </a:prstGeom>
          <a:noFill/>
        </p:spPr>
        <p:txBody>
          <a:bodyPr wrap="square" rtlCol="0">
            <a:noAutofit/>
          </a:bodyPr>
          <a:p>
            <a:pPr indent="457200" algn="l">
              <a:lnSpc>
                <a:spcPct val="140000"/>
              </a:lnSpc>
              <a:buClrTx/>
              <a:buSzTx/>
              <a:buFontTx/>
            </a:pPr>
            <a:r>
              <a:rPr lang="en-US" altLang="zh-CN" sz="2800" b="1">
                <a:solidFill>
                  <a:schemeClr val="bg1"/>
                </a:solidFill>
                <a:latin typeface="Times New Roman" panose="02020603050405020304" charset="0"/>
                <a:cs typeface="Times New Roman" panose="02020603050405020304" charset="0"/>
              </a:rPr>
              <a:t>31. What does the text mainly talk about? </a:t>
            </a:r>
            <a:endParaRPr lang="en-US" altLang="zh-CN" sz="2800" b="1">
              <a:solidFill>
                <a:schemeClr val="bg1"/>
              </a:solidFill>
              <a:latin typeface="Times New Roman" panose="02020603050405020304" charset="0"/>
              <a:cs typeface="Times New Roman" panose="02020603050405020304" charset="0"/>
            </a:endParaRPr>
          </a:p>
          <a:p>
            <a:pPr indent="457200" algn="l">
              <a:lnSpc>
                <a:spcPct val="140000"/>
              </a:lnSpc>
            </a:pPr>
            <a:r>
              <a:rPr lang="en-US" altLang="zh-CN" sz="2800" b="1">
                <a:solidFill>
                  <a:schemeClr val="bg1"/>
                </a:solidFill>
                <a:latin typeface="Times New Roman" panose="02020603050405020304" charset="0"/>
                <a:cs typeface="Times New Roman" panose="02020603050405020304" charset="0"/>
              </a:rPr>
              <a:t>	</a:t>
            </a:r>
            <a:r>
              <a:rPr lang="en-US" altLang="zh-CN" sz="2800" b="1">
                <a:solidFill>
                  <a:schemeClr val="tx1"/>
                </a:solidFill>
                <a:highlight>
                  <a:srgbClr val="00FFFF"/>
                </a:highlight>
                <a:latin typeface="Times New Roman" panose="02020603050405020304" charset="0"/>
                <a:cs typeface="Times New Roman" panose="02020603050405020304" charset="0"/>
              </a:rPr>
              <a:t> </a:t>
            </a:r>
            <a:r>
              <a:rPr lang="en-US" altLang="zh-CN" sz="2800" b="1">
                <a:solidFill>
                  <a:schemeClr val="tx1"/>
                </a:solidFill>
                <a:highlight>
                  <a:srgbClr val="00FFFF"/>
                </a:highlight>
                <a:latin typeface="Times New Roman" panose="02020603050405020304" charset="0"/>
                <a:cs typeface="Times New Roman" panose="02020603050405020304" charset="0"/>
              </a:rPr>
              <a:t>A. BMF’s major strengths.</a:t>
            </a:r>
            <a:endParaRPr lang="en-US" altLang="zh-CN" sz="2800" b="1">
              <a:solidFill>
                <a:schemeClr val="tx1"/>
              </a:solidFill>
              <a:highlight>
                <a:srgbClr val="00FFFF"/>
              </a:highlight>
              <a:latin typeface="Times New Roman" panose="02020603050405020304" charset="0"/>
              <a:cs typeface="Times New Roman" panose="02020603050405020304" charset="0"/>
            </a:endParaRPr>
          </a:p>
          <a:p>
            <a:pPr indent="457200" algn="l">
              <a:lnSpc>
                <a:spcPct val="80000"/>
              </a:lnSpc>
              <a:buClrTx/>
              <a:buSzTx/>
              <a:buFontTx/>
            </a:pPr>
            <a:r>
              <a:rPr lang="en-US" altLang="zh-CN" sz="2800">
                <a:solidFill>
                  <a:schemeClr val="bg1"/>
                </a:solidFill>
                <a:latin typeface="Times New Roman" panose="02020603050405020304" charset="0"/>
                <a:cs typeface="Times New Roman" panose="02020603050405020304" charset="0"/>
              </a:rPr>
              <a:t> </a:t>
            </a:r>
            <a:endParaRPr lang="en-US" altLang="zh-CN" sz="2800">
              <a:solidFill>
                <a:schemeClr val="bg1"/>
              </a:solidFill>
              <a:latin typeface="Times New Roman" panose="02020603050405020304" charset="0"/>
              <a:cs typeface="Times New Roman" panose="02020603050405020304" charset="0"/>
            </a:endParaRPr>
          </a:p>
          <a:p>
            <a:pPr indent="457200" algn="l">
              <a:lnSpc>
                <a:spcPct val="150000"/>
              </a:lnSpc>
              <a:buClrTx/>
              <a:buSzTx/>
              <a:buFontTx/>
            </a:pPr>
            <a:r>
              <a:rPr lang="zh-CN" altLang="en-US" sz="2800">
                <a:solidFill>
                  <a:srgbClr val="FF0000"/>
                </a:solidFill>
                <a:highlight>
                  <a:srgbClr val="FFFF00"/>
                </a:highlight>
                <a:latin typeface="Times New Roman" panose="02020603050405020304" charset="0"/>
                <a:cs typeface="Times New Roman" panose="02020603050405020304" charset="0"/>
              </a:rPr>
              <a:t>出处</a:t>
            </a:r>
            <a:r>
              <a:rPr lang="zh-CN" altLang="en-US" sz="2800">
                <a:solidFill>
                  <a:schemeClr val="bg1"/>
                </a:solidFill>
                <a:latin typeface="Times New Roman" panose="02020603050405020304" charset="0"/>
                <a:cs typeface="Times New Roman" panose="02020603050405020304" charset="0"/>
              </a:rPr>
              <a:t>：</a:t>
            </a:r>
            <a:r>
              <a:rPr lang="en-US" altLang="zh-CN" sz="2800">
                <a:solidFill>
                  <a:schemeClr val="bg1"/>
                </a:solidFill>
                <a:latin typeface="Times New Roman" panose="02020603050405020304" charset="0"/>
                <a:cs typeface="Times New Roman" panose="02020603050405020304" charset="0"/>
              </a:rPr>
              <a:t>BMF is an </a:t>
            </a:r>
            <a:r>
              <a:rPr lang="en-US" altLang="zh-CN" sz="2800">
                <a:solidFill>
                  <a:srgbClr val="FF0000"/>
                </a:solidFill>
                <a:highlight>
                  <a:srgbClr val="00FF00"/>
                </a:highlight>
                <a:latin typeface="Times New Roman" panose="02020603050405020304" charset="0"/>
                <a:cs typeface="Times New Roman" panose="02020603050405020304" charset="0"/>
              </a:rPr>
              <a:t>indoor </a:t>
            </a:r>
            <a:r>
              <a:rPr lang="en-US" altLang="zh-CN" sz="2800">
                <a:solidFill>
                  <a:schemeClr val="bg1"/>
                </a:solidFill>
                <a:latin typeface="Times New Roman" panose="02020603050405020304" charset="0"/>
                <a:cs typeface="Times New Roman" panose="02020603050405020304" charset="0"/>
              </a:rPr>
              <a:t>garden system... achieve a </a:t>
            </a:r>
            <a:r>
              <a:rPr lang="en-US" altLang="zh-CN" sz="2800">
                <a:solidFill>
                  <a:srgbClr val="FF0000"/>
                </a:solidFill>
                <a:highlight>
                  <a:srgbClr val="00FF00"/>
                </a:highlight>
                <a:latin typeface="Times New Roman" panose="02020603050405020304" charset="0"/>
                <a:cs typeface="Times New Roman" panose="02020603050405020304" charset="0"/>
              </a:rPr>
              <a:t>reliable weekly supply </a:t>
            </a:r>
            <a:r>
              <a:rPr lang="en-US" altLang="zh-CN" sz="2800">
                <a:solidFill>
                  <a:schemeClr val="bg1"/>
                </a:solidFill>
                <a:latin typeface="Times New Roman" panose="02020603050405020304" charset="0"/>
                <a:cs typeface="Times New Roman" panose="02020603050405020304" charset="0"/>
              </a:rPr>
              <a:t>of fresh greens.</a:t>
            </a:r>
            <a:endParaRPr lang="en-US" altLang="zh-CN" sz="2800">
              <a:solidFill>
                <a:schemeClr val="bg1"/>
              </a:solidFill>
              <a:latin typeface="Times New Roman" panose="02020603050405020304" charset="0"/>
              <a:cs typeface="Times New Roman" panose="02020603050405020304" charset="0"/>
            </a:endParaRPr>
          </a:p>
          <a:p>
            <a:pPr indent="457200" algn="l">
              <a:lnSpc>
                <a:spcPct val="150000"/>
              </a:lnSpc>
              <a:buClrTx/>
              <a:buSzTx/>
              <a:buFontTx/>
            </a:pPr>
            <a:r>
              <a:rPr lang="en-US" altLang="zh-CN" sz="2800">
                <a:solidFill>
                  <a:schemeClr val="bg1"/>
                </a:solidFill>
                <a:latin typeface="Times New Roman" panose="02020603050405020304" charset="0"/>
                <a:cs typeface="Times New Roman" panose="02020603050405020304" charset="0"/>
              </a:rPr>
              <a:t>Specifically, it’s a farm that relies on </a:t>
            </a:r>
            <a:r>
              <a:rPr lang="en-US" altLang="zh-CN" sz="2800">
                <a:solidFill>
                  <a:srgbClr val="FF0000"/>
                </a:solidFill>
                <a:highlight>
                  <a:srgbClr val="00FF00"/>
                </a:highlight>
                <a:latin typeface="Times New Roman" panose="02020603050405020304" charset="0"/>
                <a:cs typeface="Times New Roman" panose="02020603050405020304" charset="0"/>
              </a:rPr>
              <a:t>new technology</a:t>
            </a:r>
            <a:r>
              <a:rPr lang="en-US" altLang="zh-CN" sz="2800">
                <a:solidFill>
                  <a:schemeClr val="bg1"/>
                </a:solidFill>
                <a:latin typeface="Times New Roman" panose="02020603050405020304" charset="0"/>
                <a:cs typeface="Times New Roman" panose="02020603050405020304" charset="0"/>
              </a:rPr>
              <a:t>.....provides </a:t>
            </a:r>
            <a:r>
              <a:rPr lang="en-US" altLang="zh-CN" sz="2800">
                <a:solidFill>
                  <a:srgbClr val="FF0000"/>
                </a:solidFill>
                <a:highlight>
                  <a:srgbClr val="00FF00"/>
                </a:highlight>
                <a:latin typeface="Times New Roman" panose="02020603050405020304" charset="0"/>
                <a:cs typeface="Times New Roman" panose="02020603050405020304" charset="0"/>
              </a:rPr>
              <a:t>growing data in real time</a:t>
            </a:r>
            <a:r>
              <a:rPr lang="en-US" altLang="zh-CN" sz="2800">
                <a:solidFill>
                  <a:schemeClr val="bg1"/>
                </a:solidFill>
                <a:latin typeface="Times New Roman" panose="02020603050405020304" charset="0"/>
                <a:cs typeface="Times New Roman" panose="02020603050405020304" charset="0"/>
              </a:rPr>
              <a:t>...reduces the amount of </a:t>
            </a:r>
            <a:r>
              <a:rPr lang="en-US" altLang="zh-CN" sz="2800">
                <a:solidFill>
                  <a:srgbClr val="FF0000"/>
                </a:solidFill>
                <a:highlight>
                  <a:srgbClr val="00FF00"/>
                </a:highlight>
                <a:latin typeface="Times New Roman" panose="02020603050405020304" charset="0"/>
                <a:cs typeface="Times New Roman" panose="02020603050405020304" charset="0"/>
              </a:rPr>
              <a:t>water</a:t>
            </a:r>
            <a:r>
              <a:rPr lang="en-US" altLang="zh-CN" sz="2800">
                <a:solidFill>
                  <a:schemeClr val="bg1"/>
                </a:solidFill>
                <a:latin typeface="Times New Roman" panose="02020603050405020304" charset="0"/>
                <a:cs typeface="Times New Roman" panose="02020603050405020304" charset="0"/>
              </a:rPr>
              <a:t>...replace the plants with a new </a:t>
            </a:r>
            <a:r>
              <a:rPr lang="en-US" altLang="zh-CN" sz="2800">
                <a:solidFill>
                  <a:srgbClr val="FF0000"/>
                </a:solidFill>
                <a:highlight>
                  <a:srgbClr val="00FF00"/>
                </a:highlight>
                <a:latin typeface="Times New Roman" panose="02020603050405020304" charset="0"/>
                <a:cs typeface="Times New Roman" panose="02020603050405020304" charset="0"/>
              </a:rPr>
              <a:t>pre</a:t>
            </a:r>
            <a:r>
              <a:rPr lang="en-US" altLang="zh-CN" sz="2800">
                <a:solidFill>
                  <a:schemeClr val="bg1"/>
                </a:solidFill>
                <a:latin typeface="Times New Roman" panose="02020603050405020304" charset="0"/>
                <a:cs typeface="Times New Roman" panose="02020603050405020304" charset="0"/>
              </a:rPr>
              <a:t>-</a:t>
            </a:r>
            <a:r>
              <a:rPr lang="en-US" altLang="zh-CN" sz="2800">
                <a:solidFill>
                  <a:srgbClr val="FF0000"/>
                </a:solidFill>
                <a:highlight>
                  <a:srgbClr val="00FF00"/>
                </a:highlight>
                <a:latin typeface="Times New Roman" panose="02020603050405020304" charset="0"/>
                <a:cs typeface="Times New Roman" panose="02020603050405020304" charset="0"/>
              </a:rPr>
              <a:t>seeded </a:t>
            </a:r>
            <a:r>
              <a:rPr lang="en-US" altLang="zh-CN" sz="2800">
                <a:solidFill>
                  <a:schemeClr val="bg1"/>
                </a:solidFill>
                <a:latin typeface="Times New Roman" panose="02020603050405020304" charset="0"/>
                <a:cs typeface="Times New Roman" panose="02020603050405020304" charset="0"/>
              </a:rPr>
              <a:t>pod</a:t>
            </a:r>
            <a:endParaRPr lang="en-US" altLang="zh-CN" sz="2800">
              <a:solidFill>
                <a:schemeClr val="bg1"/>
              </a:solidFill>
              <a:latin typeface="Times New Roman" panose="02020603050405020304" charset="0"/>
              <a:cs typeface="Times New Roman" panose="02020603050405020304" charset="0"/>
            </a:endParaRPr>
          </a:p>
          <a:p>
            <a:pPr indent="457200" algn="l">
              <a:lnSpc>
                <a:spcPct val="150000"/>
              </a:lnSpc>
              <a:buClrTx/>
              <a:buSzTx/>
              <a:buFontTx/>
            </a:pPr>
            <a:r>
              <a:rPr lang="en-US" altLang="zh-CN" sz="2800">
                <a:solidFill>
                  <a:schemeClr val="bg1"/>
                </a:solidFill>
                <a:latin typeface="Times New Roman" panose="02020603050405020304" charset="0"/>
                <a:cs typeface="Times New Roman" panose="02020603050405020304" charset="0"/>
              </a:rPr>
              <a:t>...means </a:t>
            </a:r>
            <a:r>
              <a:rPr lang="en-US" altLang="zh-CN" sz="2800">
                <a:solidFill>
                  <a:srgbClr val="FF0000"/>
                </a:solidFill>
                <a:highlight>
                  <a:srgbClr val="00FF00"/>
                </a:highlight>
                <a:latin typeface="Times New Roman" panose="02020603050405020304" charset="0"/>
                <a:cs typeface="Times New Roman" panose="02020603050405020304" charset="0"/>
              </a:rPr>
              <a:t>zero emissions</a:t>
            </a:r>
            <a:r>
              <a:rPr lang="en-US" altLang="zh-CN" sz="2800">
                <a:solidFill>
                  <a:schemeClr val="bg1"/>
                </a:solidFill>
                <a:latin typeface="Times New Roman" panose="02020603050405020304" charset="0"/>
                <a:cs typeface="Times New Roman" panose="02020603050405020304" charset="0"/>
              </a:rPr>
              <a:t>...no need for </a:t>
            </a:r>
            <a:r>
              <a:rPr lang="en-US" altLang="zh-CN" sz="2800">
                <a:solidFill>
                  <a:srgbClr val="FF0000"/>
                </a:solidFill>
                <a:highlight>
                  <a:srgbClr val="00FF00"/>
                </a:highlight>
                <a:latin typeface="Times New Roman" panose="02020603050405020304" charset="0"/>
                <a:cs typeface="Times New Roman" panose="02020603050405020304" charset="0"/>
              </a:rPr>
              <a:t>pesticides </a:t>
            </a:r>
            <a:r>
              <a:rPr lang="en-US" altLang="zh-CN" sz="2800">
                <a:solidFill>
                  <a:schemeClr val="bg1"/>
                </a:solidFill>
                <a:latin typeface="Times New Roman" panose="02020603050405020304" charset="0"/>
                <a:cs typeface="Times New Roman" panose="02020603050405020304" charset="0"/>
              </a:rPr>
              <a:t>and </a:t>
            </a:r>
            <a:r>
              <a:rPr lang="en-US" altLang="zh-CN" sz="2800">
                <a:solidFill>
                  <a:srgbClr val="FF0000"/>
                </a:solidFill>
                <a:highlight>
                  <a:srgbClr val="00FF00"/>
                </a:highlight>
                <a:latin typeface="Times New Roman" panose="02020603050405020304" charset="0"/>
                <a:cs typeface="Times New Roman" panose="02020603050405020304" charset="0"/>
              </a:rPr>
              <a:t>other chemicals </a:t>
            </a:r>
            <a:r>
              <a:rPr lang="en-US" altLang="zh-CN" sz="2800">
                <a:solidFill>
                  <a:schemeClr val="bg1"/>
                </a:solidFill>
                <a:latin typeface="Times New Roman" panose="02020603050405020304" charset="0"/>
                <a:cs typeface="Times New Roman" panose="02020603050405020304" charset="0"/>
              </a:rPr>
              <a:t>.</a:t>
            </a:r>
            <a:r>
              <a:rPr lang="en-US" altLang="zh-CN" sz="2800">
                <a:solidFill>
                  <a:schemeClr val="bg1"/>
                </a:solidFill>
                <a:highlight>
                  <a:srgbClr val="00FF00"/>
                </a:highlight>
                <a:latin typeface="Times New Roman" panose="02020603050405020304" charset="0"/>
                <a:cs typeface="Times New Roman" panose="02020603050405020304" charset="0"/>
                <a:sym typeface="+mn-ea"/>
              </a:rPr>
              <a:t> </a:t>
            </a:r>
            <a:endParaRPr lang="en-US" altLang="zh-CN" sz="2800">
              <a:solidFill>
                <a:schemeClr val="bg1"/>
              </a:solidFill>
              <a:highlight>
                <a:srgbClr val="00FF00"/>
              </a:highlight>
              <a:latin typeface="Times New Roman" panose="02020603050405020304" charset="0"/>
              <a:cs typeface="Times New Roman" panose="02020603050405020304" charset="0"/>
              <a:sym typeface="+mn-ea"/>
            </a:endParaRPr>
          </a:p>
        </p:txBody>
      </p:sp>
      <p:sp>
        <p:nvSpPr>
          <p:cNvPr id="3" name="文本框 2"/>
          <p:cNvSpPr txBox="1"/>
          <p:nvPr/>
        </p:nvSpPr>
        <p:spPr>
          <a:xfrm>
            <a:off x="5958840" y="266700"/>
            <a:ext cx="2395855" cy="460375"/>
          </a:xfrm>
          <a:prstGeom prst="rect">
            <a:avLst/>
          </a:prstGeom>
          <a:noFill/>
        </p:spPr>
        <p:txBody>
          <a:bodyPr wrap="square" rtlCol="0">
            <a:spAutoFit/>
          </a:bodyPr>
          <a:p>
            <a:pPr algn="l"/>
            <a:r>
              <a:rPr lang="zh-CN" altLang="en-US" sz="2400">
                <a:solidFill>
                  <a:schemeClr val="bg1"/>
                </a:solidFill>
                <a:highlight>
                  <a:srgbClr val="FF00FF"/>
                </a:highlight>
              </a:rPr>
              <a:t>多</a:t>
            </a:r>
            <a:r>
              <a:rPr lang="zh-CN" altLang="en-US" sz="2400">
                <a:solidFill>
                  <a:schemeClr val="bg1"/>
                </a:solidFill>
                <a:highlight>
                  <a:srgbClr val="FF00FF"/>
                </a:highlight>
              </a:rPr>
              <a:t>句：推理提炼</a:t>
            </a:r>
            <a:endParaRPr lang="zh-CN" altLang="en-US" sz="2400">
              <a:solidFill>
                <a:schemeClr val="bg1"/>
              </a:solidFill>
              <a:highlight>
                <a:srgbClr val="FF00FF"/>
              </a:highlight>
            </a:endParaRPr>
          </a:p>
        </p:txBody>
      </p:sp>
      <p:sp>
        <p:nvSpPr>
          <p:cNvPr id="7" name="标题 6"/>
          <p:cNvSpPr>
            <a:spLocks noGrp="1"/>
          </p:cNvSpPr>
          <p:nvPr>
            <p:ph type="title"/>
          </p:nvPr>
        </p:nvSpPr>
        <p:spPr/>
        <p:txBody>
          <a:bodyPr/>
          <a:p>
            <a:r>
              <a:rPr lang="en-US" altLang="zh-CN"/>
              <a:t>     4. 答案怎么编？ </a:t>
            </a:r>
            <a:r>
              <a:rPr lang="en-US" altLang="zh-CN" sz="1800">
                <a:latin typeface="Times New Roman" panose="02020603050405020304" charset="0"/>
                <a:cs typeface="Times New Roman" panose="02020603050405020304" charset="0"/>
              </a:rPr>
              <a:t>(2024 QG</a:t>
            </a:r>
            <a:r>
              <a:rPr lang="en-US" altLang="zh-CN" sz="1800">
                <a:latin typeface="Times New Roman" panose="02020603050405020304" charset="0"/>
                <a:cs typeface="Times New Roman" panose="02020603050405020304" charset="0"/>
                <a:sym typeface="+mn-ea"/>
              </a:rPr>
              <a:t>II</a:t>
            </a:r>
            <a:r>
              <a:rPr lang="en-US" altLang="zh-CN" sz="1800">
                <a:latin typeface="Times New Roman" panose="02020603050405020304" charset="0"/>
                <a:cs typeface="Times New Roman" panose="02020603050405020304" charset="0"/>
              </a:rPr>
              <a:t>-C)</a:t>
            </a:r>
            <a:endParaRPr lang="en-US" altLang="zh-CN" sz="1800">
              <a:latin typeface="Times New Roman" panose="02020603050405020304" charset="0"/>
              <a:cs typeface="Times New Roman" panose="02020603050405020304" charset="0"/>
            </a:endParaRPr>
          </a:p>
        </p:txBody>
      </p:sp>
      <p:sp>
        <p:nvSpPr>
          <p:cNvPr id="5" name="文本框 4"/>
          <p:cNvSpPr txBox="1"/>
          <p:nvPr/>
        </p:nvSpPr>
        <p:spPr>
          <a:xfrm>
            <a:off x="10587990" y="91440"/>
            <a:ext cx="1468120" cy="460375"/>
          </a:xfrm>
          <a:prstGeom prst="rect">
            <a:avLst/>
          </a:prstGeom>
          <a:noFill/>
        </p:spPr>
        <p:txBody>
          <a:bodyPr wrap="square" rtlCol="0">
            <a:spAutoFit/>
          </a:bodyPr>
          <a:p>
            <a:r>
              <a:rPr lang="zh-CN" altLang="en-US" sz="2400">
                <a:solidFill>
                  <a:schemeClr val="tx1"/>
                </a:solidFill>
                <a:highlight>
                  <a:srgbClr val="00FFFF"/>
                </a:highlight>
                <a:latin typeface="楷体" panose="02010609060101010101" charset="-122"/>
                <a:ea typeface="楷体" panose="02010609060101010101" charset="-122"/>
                <a:sym typeface="+mn-ea"/>
              </a:rPr>
              <a:t>答案</a:t>
            </a:r>
            <a:r>
              <a:rPr lang="zh-CN" altLang="en-US" sz="2400">
                <a:solidFill>
                  <a:schemeClr val="tx1"/>
                </a:solidFill>
                <a:highlight>
                  <a:srgbClr val="00FFFF"/>
                </a:highlight>
                <a:latin typeface="楷体" panose="02010609060101010101" charset="-122"/>
                <a:ea typeface="楷体" panose="02010609060101010101" charset="-122"/>
                <a:sym typeface="+mn-ea"/>
              </a:rPr>
              <a:t>形式</a:t>
            </a:r>
            <a:endParaRPr lang="zh-CN" altLang="en-US" sz="2400">
              <a:solidFill>
                <a:schemeClr val="tx1"/>
              </a:solidFill>
              <a:highlight>
                <a:srgbClr val="00FFFF"/>
              </a:highlight>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custDataLst>
              <p:tags r:id="rId1"/>
            </p:custDataLst>
          </p:nvPr>
        </p:nvPicPr>
        <p:blipFill>
          <a:blip r:embed="rId2"/>
          <a:srcRect r="-388" b="38865"/>
          <a:stretch>
            <a:fillRect/>
          </a:stretch>
        </p:blipFill>
        <p:spPr>
          <a:xfrm>
            <a:off x="595630" y="992505"/>
            <a:ext cx="5139055" cy="5478780"/>
          </a:xfrm>
          <a:prstGeom prst="rect">
            <a:avLst/>
          </a:prstGeom>
        </p:spPr>
      </p:pic>
      <p:pic>
        <p:nvPicPr>
          <p:cNvPr id="5" name="图片 4"/>
          <p:cNvPicPr>
            <a:picLocks noChangeAspect="1"/>
          </p:cNvPicPr>
          <p:nvPr>
            <p:custDataLst>
              <p:tags r:id="rId3"/>
            </p:custDataLst>
          </p:nvPr>
        </p:nvPicPr>
        <p:blipFill>
          <a:blip r:embed="rId4"/>
          <a:srcRect r="-1061" b="39770"/>
          <a:stretch>
            <a:fillRect/>
          </a:stretch>
        </p:blipFill>
        <p:spPr>
          <a:xfrm>
            <a:off x="6281420" y="992505"/>
            <a:ext cx="5232400" cy="5485130"/>
          </a:xfrm>
          <a:prstGeom prst="rect">
            <a:avLst/>
          </a:prstGeom>
        </p:spPr>
      </p:pic>
      <p:sp>
        <p:nvSpPr>
          <p:cNvPr id="7" name="标题 6"/>
          <p:cNvSpPr>
            <a:spLocks noGrp="1"/>
          </p:cNvSpPr>
          <p:nvPr>
            <p:ph type="title"/>
          </p:nvPr>
        </p:nvSpPr>
        <p:spPr/>
        <p:txBody>
          <a:bodyPr/>
          <a:p>
            <a:r>
              <a:rPr lang="en-US" altLang="zh-CN"/>
              <a:t>     4. 答案怎么编？ </a:t>
            </a:r>
            <a:r>
              <a:rPr lang="en-US" altLang="zh-CN" sz="1800">
                <a:latin typeface="Times New Roman" panose="02020603050405020304" charset="0"/>
                <a:cs typeface="Times New Roman" panose="02020603050405020304" charset="0"/>
              </a:rPr>
              <a:t>(2024 QGI / II)</a:t>
            </a:r>
            <a:endParaRPr lang="en-US" altLang="zh-CN" sz="1800">
              <a:latin typeface="Times New Roman" panose="02020603050405020304" charset="0"/>
              <a:cs typeface="Times New Roman" panose="02020603050405020304" charset="0"/>
            </a:endParaRPr>
          </a:p>
        </p:txBody>
      </p:sp>
      <p:sp>
        <p:nvSpPr>
          <p:cNvPr id="8" name="文本框 7"/>
          <p:cNvSpPr txBox="1"/>
          <p:nvPr>
            <p:custDataLst>
              <p:tags r:id="rId5"/>
            </p:custDataLst>
          </p:nvPr>
        </p:nvSpPr>
        <p:spPr>
          <a:xfrm>
            <a:off x="3909060" y="3098800"/>
            <a:ext cx="1337945" cy="460375"/>
          </a:xfrm>
          <a:prstGeom prst="rect">
            <a:avLst/>
          </a:prstGeom>
          <a:noFill/>
        </p:spPr>
        <p:txBody>
          <a:bodyPr wrap="square" rtlCol="0">
            <a:spAutoFit/>
          </a:bodyPr>
          <a:p>
            <a:r>
              <a:rPr lang="en-US" altLang="zh-CN" sz="2400">
                <a:solidFill>
                  <a:srgbClr val="FF0000"/>
                </a:solidFill>
                <a:highlight>
                  <a:srgbClr val="00FF00"/>
                </a:highlight>
              </a:rPr>
              <a:t>5+8</a:t>
            </a:r>
            <a:endParaRPr lang="en-US" altLang="zh-CN" sz="2400">
              <a:solidFill>
                <a:srgbClr val="FF0000"/>
              </a:solidFill>
              <a:highlight>
                <a:srgbClr val="00FF00"/>
              </a:highlight>
            </a:endParaRPr>
          </a:p>
        </p:txBody>
      </p:sp>
      <p:sp>
        <p:nvSpPr>
          <p:cNvPr id="9" name="文本框 8"/>
          <p:cNvSpPr txBox="1"/>
          <p:nvPr>
            <p:custDataLst>
              <p:tags r:id="rId6"/>
            </p:custDataLst>
          </p:nvPr>
        </p:nvSpPr>
        <p:spPr>
          <a:xfrm>
            <a:off x="9680575" y="3098800"/>
            <a:ext cx="1337945" cy="460375"/>
          </a:xfrm>
          <a:prstGeom prst="rect">
            <a:avLst/>
          </a:prstGeom>
          <a:noFill/>
        </p:spPr>
        <p:txBody>
          <a:bodyPr wrap="square" rtlCol="0">
            <a:spAutoFit/>
          </a:bodyPr>
          <a:p>
            <a:r>
              <a:rPr lang="en-US" altLang="zh-CN" sz="2400">
                <a:solidFill>
                  <a:srgbClr val="FF0000"/>
                </a:solidFill>
                <a:highlight>
                  <a:srgbClr val="00FF00"/>
                </a:highlight>
              </a:rPr>
              <a:t>8</a:t>
            </a:r>
            <a:r>
              <a:rPr lang="en-US" altLang="zh-CN" sz="2400">
                <a:solidFill>
                  <a:srgbClr val="FF0000"/>
                </a:solidFill>
                <a:highlight>
                  <a:srgbClr val="00FF00"/>
                </a:highlight>
                <a:sym typeface="+mn-ea"/>
              </a:rPr>
              <a:t>+5</a:t>
            </a:r>
            <a:endParaRPr lang="en-US" altLang="zh-CN" sz="2400">
              <a:solidFill>
                <a:srgbClr val="FF0000"/>
              </a:solidFill>
              <a:highlight>
                <a:srgbClr val="00FF00"/>
              </a:highlight>
              <a:sym typeface="+mn-ea"/>
            </a:endParaRPr>
          </a:p>
        </p:txBody>
      </p:sp>
      <p:sp>
        <p:nvSpPr>
          <p:cNvPr id="3" name="文本框 2"/>
          <p:cNvSpPr txBox="1"/>
          <p:nvPr/>
        </p:nvSpPr>
        <p:spPr>
          <a:xfrm>
            <a:off x="10587990" y="91440"/>
            <a:ext cx="1468120" cy="460375"/>
          </a:xfrm>
          <a:prstGeom prst="rect">
            <a:avLst/>
          </a:prstGeom>
          <a:noFill/>
        </p:spPr>
        <p:txBody>
          <a:bodyPr wrap="square" rtlCol="0">
            <a:spAutoFit/>
          </a:bodyPr>
          <a:p>
            <a:r>
              <a:rPr lang="zh-CN" altLang="en-US" sz="2400">
                <a:solidFill>
                  <a:schemeClr val="tx1"/>
                </a:solidFill>
                <a:highlight>
                  <a:srgbClr val="00FFFF"/>
                </a:highlight>
                <a:latin typeface="楷体" panose="02010609060101010101" charset="-122"/>
                <a:ea typeface="楷体" panose="02010609060101010101" charset="-122"/>
                <a:sym typeface="+mn-ea"/>
              </a:rPr>
              <a:t>答案</a:t>
            </a:r>
            <a:r>
              <a:rPr lang="zh-CN" altLang="en-US" sz="2400">
                <a:solidFill>
                  <a:schemeClr val="tx1"/>
                </a:solidFill>
                <a:highlight>
                  <a:srgbClr val="00FFFF"/>
                </a:highlight>
                <a:latin typeface="楷体" panose="02010609060101010101" charset="-122"/>
                <a:ea typeface="楷体" panose="02010609060101010101" charset="-122"/>
                <a:sym typeface="+mn-ea"/>
              </a:rPr>
              <a:t>形式</a:t>
            </a:r>
            <a:endParaRPr lang="zh-CN" altLang="en-US" sz="2400">
              <a:solidFill>
                <a:schemeClr val="tx1"/>
              </a:solidFill>
              <a:highlight>
                <a:srgbClr val="00FFFF"/>
              </a:highlight>
              <a:latin typeface="楷体" panose="02010609060101010101" charset="-122"/>
              <a:ea typeface="楷体" panose="02010609060101010101" charset="-122"/>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custDataLst>
              <p:tags r:id="rId1"/>
            </p:custDataLst>
          </p:nvPr>
        </p:nvPicPr>
        <p:blipFill>
          <a:blip r:embed="rId2"/>
          <a:srcRect r="-1061" b="39770"/>
          <a:stretch>
            <a:fillRect/>
          </a:stretch>
        </p:blipFill>
        <p:spPr>
          <a:xfrm>
            <a:off x="427355" y="948690"/>
            <a:ext cx="5232400" cy="5485130"/>
          </a:xfrm>
          <a:prstGeom prst="rect">
            <a:avLst/>
          </a:prstGeom>
        </p:spPr>
      </p:pic>
      <p:sp>
        <p:nvSpPr>
          <p:cNvPr id="4" name="文本框 3"/>
          <p:cNvSpPr txBox="1"/>
          <p:nvPr/>
        </p:nvSpPr>
        <p:spPr>
          <a:xfrm>
            <a:off x="5958840" y="266700"/>
            <a:ext cx="2395855" cy="460375"/>
          </a:xfrm>
          <a:prstGeom prst="rect">
            <a:avLst/>
          </a:prstGeom>
          <a:noFill/>
        </p:spPr>
        <p:txBody>
          <a:bodyPr wrap="square" rtlCol="0">
            <a:spAutoFit/>
          </a:bodyPr>
          <a:p>
            <a:pPr algn="l"/>
            <a:r>
              <a:rPr lang="zh-CN" altLang="en-US" sz="2400">
                <a:solidFill>
                  <a:schemeClr val="bg1"/>
                </a:solidFill>
                <a:highlight>
                  <a:srgbClr val="FF00FF"/>
                </a:highlight>
              </a:rPr>
              <a:t>多句：推理提炼</a:t>
            </a:r>
            <a:endParaRPr lang="zh-CN" altLang="en-US" sz="2400">
              <a:solidFill>
                <a:schemeClr val="bg1"/>
              </a:solidFill>
              <a:highlight>
                <a:srgbClr val="FF00FF"/>
              </a:highlight>
            </a:endParaRPr>
          </a:p>
        </p:txBody>
      </p:sp>
      <p:sp>
        <p:nvSpPr>
          <p:cNvPr id="9" name="文本框 8"/>
          <p:cNvSpPr txBox="1"/>
          <p:nvPr>
            <p:custDataLst>
              <p:tags r:id="rId3"/>
            </p:custDataLst>
          </p:nvPr>
        </p:nvSpPr>
        <p:spPr>
          <a:xfrm>
            <a:off x="3979545" y="3020060"/>
            <a:ext cx="1337945" cy="460375"/>
          </a:xfrm>
          <a:prstGeom prst="rect">
            <a:avLst/>
          </a:prstGeom>
          <a:noFill/>
        </p:spPr>
        <p:txBody>
          <a:bodyPr wrap="square" rtlCol="0">
            <a:spAutoFit/>
          </a:bodyPr>
          <a:p>
            <a:r>
              <a:rPr lang="en-US" altLang="zh-CN" sz="2400">
                <a:solidFill>
                  <a:srgbClr val="FF0000"/>
                </a:solidFill>
                <a:highlight>
                  <a:srgbClr val="00FF00"/>
                </a:highlight>
              </a:rPr>
              <a:t>8</a:t>
            </a:r>
            <a:r>
              <a:rPr lang="en-US" altLang="zh-CN" sz="2400">
                <a:solidFill>
                  <a:srgbClr val="FF0000"/>
                </a:solidFill>
                <a:highlight>
                  <a:srgbClr val="00FF00"/>
                </a:highlight>
                <a:sym typeface="+mn-ea"/>
              </a:rPr>
              <a:t>+5</a:t>
            </a:r>
            <a:endParaRPr lang="en-US" altLang="zh-CN" sz="2400">
              <a:solidFill>
                <a:srgbClr val="FF0000"/>
              </a:solidFill>
              <a:highlight>
                <a:srgbClr val="00FF00"/>
              </a:highlight>
              <a:sym typeface="+mn-ea"/>
            </a:endParaRPr>
          </a:p>
        </p:txBody>
      </p:sp>
      <p:sp>
        <p:nvSpPr>
          <p:cNvPr id="3" name="文本框 2"/>
          <p:cNvSpPr txBox="1"/>
          <p:nvPr/>
        </p:nvSpPr>
        <p:spPr>
          <a:xfrm>
            <a:off x="5898515" y="2108200"/>
            <a:ext cx="5787390" cy="3608705"/>
          </a:xfrm>
          <a:prstGeom prst="rect">
            <a:avLst/>
          </a:prstGeom>
          <a:noFill/>
        </p:spPr>
        <p:txBody>
          <a:bodyPr wrap="square" rtlCol="0">
            <a:noAutofit/>
          </a:bodyPr>
          <a:p>
            <a:pPr algn="ctr"/>
            <a:r>
              <a:rPr lang="en-US" altLang="zh-CN" sz="2000" b="1">
                <a:solidFill>
                  <a:schemeClr val="bg1"/>
                </a:solidFill>
                <a:latin typeface="Times New Roman" panose="02020603050405020304" charset="0"/>
                <a:cs typeface="Times New Roman" panose="02020603050405020304" charset="0"/>
                <a:sym typeface="+mn-ea"/>
              </a:rPr>
              <a:t>2025</a:t>
            </a:r>
            <a:r>
              <a:rPr lang="zh-CN" altLang="en-US" sz="2000" b="1">
                <a:solidFill>
                  <a:schemeClr val="bg1"/>
                </a:solidFill>
                <a:latin typeface="Times New Roman" panose="02020603050405020304" charset="0"/>
                <a:cs typeface="Times New Roman" panose="02020603050405020304" charset="0"/>
                <a:sym typeface="+mn-ea"/>
              </a:rPr>
              <a:t>全国卷</a:t>
            </a:r>
            <a:r>
              <a:rPr lang="en-US" altLang="zh-CN" sz="2000" b="1">
                <a:solidFill>
                  <a:schemeClr val="bg1"/>
                </a:solidFill>
                <a:latin typeface="Times New Roman" panose="02020603050405020304" charset="0"/>
                <a:cs typeface="Times New Roman" panose="02020603050405020304" charset="0"/>
                <a:sym typeface="+mn-ea"/>
              </a:rPr>
              <a:t>II</a:t>
            </a:r>
            <a:endParaRPr lang="en-US" altLang="zh-CN" sz="2000" b="1">
              <a:solidFill>
                <a:schemeClr val="bg1"/>
              </a:solidFill>
              <a:latin typeface="Times New Roman" panose="02020603050405020304" charset="0"/>
              <a:cs typeface="Times New Roman" panose="02020603050405020304" charset="0"/>
              <a:sym typeface="+mn-ea"/>
            </a:endParaRPr>
          </a:p>
          <a:p>
            <a:r>
              <a:rPr lang="en-US" altLang="zh-CN" sz="2000">
                <a:solidFill>
                  <a:schemeClr val="bg1"/>
                </a:solidFill>
                <a:latin typeface="Times New Roman" panose="02020603050405020304" charset="0"/>
                <a:cs typeface="Times New Roman" panose="02020603050405020304" charset="0"/>
                <a:sym typeface="+mn-ea"/>
              </a:rPr>
              <a:t>21. Where can you find an original copy of the Magna   	Carta?</a:t>
            </a:r>
            <a:endParaRPr lang="en-US" altLang="zh-CN" sz="2000">
              <a:solidFill>
                <a:schemeClr val="bg1"/>
              </a:solidFill>
              <a:latin typeface="Times New Roman" panose="02020603050405020304" charset="0"/>
              <a:cs typeface="Times New Roman" panose="02020603050405020304" charset="0"/>
            </a:endParaRPr>
          </a:p>
          <a:p>
            <a:r>
              <a:rPr lang="en-US" altLang="zh-CN" sz="2000">
                <a:solidFill>
                  <a:schemeClr val="bg1"/>
                </a:solidFill>
                <a:latin typeface="Times New Roman" panose="02020603050405020304" charset="0"/>
                <a:cs typeface="Times New Roman" panose="02020603050405020304" charset="0"/>
              </a:rPr>
              <a:t>24. Who does Ho teach at LPCH?</a:t>
            </a:r>
            <a:endParaRPr lang="en-US" altLang="zh-CN" sz="2000">
              <a:solidFill>
                <a:schemeClr val="bg1"/>
              </a:solidFill>
              <a:latin typeface="Times New Roman" panose="02020603050405020304" charset="0"/>
              <a:cs typeface="Times New Roman" panose="02020603050405020304" charset="0"/>
            </a:endParaRPr>
          </a:p>
          <a:p>
            <a:r>
              <a:rPr lang="en-US" altLang="zh-CN" sz="2000">
                <a:solidFill>
                  <a:schemeClr val="bg1"/>
                </a:solidFill>
                <a:latin typeface="Times New Roman" panose="02020603050405020304" charset="0"/>
                <a:cs typeface="Times New Roman" panose="02020603050405020304" charset="0"/>
              </a:rPr>
              <a:t>28. How was Detrinidad’s business when it started?</a:t>
            </a:r>
            <a:endParaRPr lang="en-US" altLang="zh-CN" sz="2000">
              <a:solidFill>
                <a:schemeClr val="bg1"/>
              </a:solidFill>
              <a:latin typeface="Times New Roman" panose="02020603050405020304" charset="0"/>
              <a:cs typeface="Times New Roman" panose="02020603050405020304" charset="0"/>
            </a:endParaRPr>
          </a:p>
          <a:p>
            <a:r>
              <a:rPr lang="en-US" altLang="zh-CN" sz="2000">
                <a:solidFill>
                  <a:schemeClr val="bg1"/>
                </a:solidFill>
                <a:latin typeface="Times New Roman" panose="02020603050405020304" charset="0"/>
                <a:cs typeface="Times New Roman" panose="02020603050405020304" charset="0"/>
              </a:rPr>
              <a:t>29. What is one of Knuth’s findings about plants?</a:t>
            </a:r>
            <a:endParaRPr lang="en-US" altLang="zh-CN" sz="2000">
              <a:solidFill>
                <a:schemeClr val="bg1"/>
              </a:solidFill>
              <a:latin typeface="Times New Roman" panose="02020603050405020304" charset="0"/>
              <a:cs typeface="Times New Roman" panose="02020603050405020304" charset="0"/>
            </a:endParaRPr>
          </a:p>
          <a:p>
            <a:r>
              <a:rPr lang="en-US" altLang="zh-CN" sz="2000">
                <a:solidFill>
                  <a:schemeClr val="bg1"/>
                </a:solidFill>
                <a:latin typeface="Times New Roman" panose="02020603050405020304" charset="0"/>
                <a:cs typeface="Times New Roman" panose="02020603050405020304" charset="0"/>
              </a:rPr>
              <a:t>30. What does Detrinidad try to explain by mentioning </a:t>
            </a:r>
            <a:endParaRPr lang="en-US" altLang="zh-CN" sz="2000">
              <a:solidFill>
                <a:schemeClr val="bg1"/>
              </a:solidFill>
              <a:latin typeface="Times New Roman" panose="02020603050405020304" charset="0"/>
              <a:cs typeface="Times New Roman" panose="02020603050405020304" charset="0"/>
            </a:endParaRPr>
          </a:p>
          <a:p>
            <a:pPr marL="457200" lvl="1" indent="457200"/>
            <a:r>
              <a:rPr lang="en-US" altLang="zh-CN" sz="2000">
                <a:solidFill>
                  <a:schemeClr val="bg1"/>
                </a:solidFill>
                <a:latin typeface="Times New Roman" panose="02020603050405020304" charset="0"/>
                <a:cs typeface="Times New Roman" panose="02020603050405020304" charset="0"/>
              </a:rPr>
              <a:t>doctors and lawyers?</a:t>
            </a:r>
            <a:endParaRPr lang="en-US" altLang="zh-CN" sz="2000">
              <a:solidFill>
                <a:schemeClr val="bg1"/>
              </a:solidFill>
              <a:latin typeface="Times New Roman" panose="02020603050405020304" charset="0"/>
              <a:cs typeface="Times New Roman" panose="02020603050405020304" charset="0"/>
            </a:endParaRPr>
          </a:p>
          <a:p>
            <a:r>
              <a:rPr lang="en-US" altLang="zh-CN" sz="2000">
                <a:solidFill>
                  <a:schemeClr val="bg1"/>
                </a:solidFill>
                <a:latin typeface="Times New Roman" panose="02020603050405020304" charset="0"/>
                <a:cs typeface="Times New Roman" panose="02020603050405020304" charset="0"/>
              </a:rPr>
              <a:t>31. What can be a suitable title for the text?</a:t>
            </a:r>
            <a:endParaRPr lang="en-US" altLang="zh-CN" sz="2000">
              <a:solidFill>
                <a:schemeClr val="bg1"/>
              </a:solidFill>
              <a:latin typeface="Times New Roman" panose="02020603050405020304" charset="0"/>
              <a:cs typeface="Times New Roman" panose="02020603050405020304" charset="0"/>
            </a:endParaRPr>
          </a:p>
          <a:p>
            <a:r>
              <a:rPr lang="en-US" altLang="zh-CN" sz="2000">
                <a:solidFill>
                  <a:schemeClr val="bg1"/>
                </a:solidFill>
                <a:latin typeface="Times New Roman" panose="02020603050405020304" charset="0"/>
                <a:cs typeface="Times New Roman" panose="02020603050405020304" charset="0"/>
              </a:rPr>
              <a:t>34. What is paragraph 5 mainly about? </a:t>
            </a:r>
            <a:endParaRPr lang="en-US" altLang="zh-CN" sz="2000">
              <a:solidFill>
                <a:schemeClr val="bg1"/>
              </a:solidFill>
              <a:latin typeface="Times New Roman" panose="02020603050405020304" charset="0"/>
              <a:cs typeface="Times New Roman" panose="02020603050405020304" charset="0"/>
            </a:endParaRPr>
          </a:p>
        </p:txBody>
      </p:sp>
      <p:sp>
        <p:nvSpPr>
          <p:cNvPr id="2" name="文本框 1"/>
          <p:cNvSpPr txBox="1"/>
          <p:nvPr/>
        </p:nvSpPr>
        <p:spPr>
          <a:xfrm>
            <a:off x="10587990" y="91440"/>
            <a:ext cx="1468120" cy="460375"/>
          </a:xfrm>
          <a:prstGeom prst="rect">
            <a:avLst/>
          </a:prstGeom>
          <a:noFill/>
        </p:spPr>
        <p:txBody>
          <a:bodyPr wrap="square" rtlCol="0">
            <a:spAutoFit/>
          </a:bodyPr>
          <a:p>
            <a:r>
              <a:rPr lang="zh-CN" altLang="en-US" sz="2400">
                <a:solidFill>
                  <a:schemeClr val="tx1"/>
                </a:solidFill>
                <a:highlight>
                  <a:srgbClr val="00FFFF"/>
                </a:highlight>
                <a:latin typeface="楷体" panose="02010609060101010101" charset="-122"/>
                <a:ea typeface="楷体" panose="02010609060101010101" charset="-122"/>
                <a:sym typeface="+mn-ea"/>
              </a:rPr>
              <a:t>答案</a:t>
            </a:r>
            <a:r>
              <a:rPr lang="zh-CN" altLang="en-US" sz="2400">
                <a:solidFill>
                  <a:schemeClr val="tx1"/>
                </a:solidFill>
                <a:highlight>
                  <a:srgbClr val="00FFFF"/>
                </a:highlight>
                <a:latin typeface="楷体" panose="02010609060101010101" charset="-122"/>
                <a:ea typeface="楷体" panose="02010609060101010101" charset="-122"/>
                <a:sym typeface="+mn-ea"/>
              </a:rPr>
              <a:t>形式</a:t>
            </a:r>
            <a:endParaRPr lang="zh-CN" altLang="en-US" sz="2400">
              <a:solidFill>
                <a:schemeClr val="tx1"/>
              </a:solidFill>
              <a:highlight>
                <a:srgbClr val="00FFFF"/>
              </a:highlight>
              <a:latin typeface="楷体" panose="02010609060101010101" charset="-122"/>
              <a:ea typeface="楷体" panose="02010609060101010101" charset="-122"/>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custDataLst>
              <p:tags r:id="rId1"/>
            </p:custDataLst>
          </p:nvPr>
        </p:nvSpPr>
        <p:spPr/>
        <p:txBody>
          <a:bodyPr/>
          <a:p>
            <a:r>
              <a:rPr lang="en-US" altLang="zh-CN"/>
              <a:t>     5. </a:t>
            </a:r>
            <a:r>
              <a:t>干扰项</a:t>
            </a:r>
            <a:r>
              <a:t>怎么编？</a:t>
            </a:r>
            <a:r>
              <a:rPr lang="en-US" altLang="zh-CN"/>
              <a:t> </a:t>
            </a:r>
            <a:endParaRPr lang="en-US" altLang="zh-CN" sz="1800">
              <a:latin typeface="Times New Roman" panose="02020603050405020304" charset="0"/>
              <a:cs typeface="Times New Roman" panose="02020603050405020304" charset="0"/>
            </a:endParaRPr>
          </a:p>
        </p:txBody>
      </p:sp>
      <p:sp>
        <p:nvSpPr>
          <p:cNvPr id="4" name="文本框 3"/>
          <p:cNvSpPr txBox="1"/>
          <p:nvPr>
            <p:custDataLst>
              <p:tags r:id="rId2"/>
            </p:custDataLst>
          </p:nvPr>
        </p:nvSpPr>
        <p:spPr>
          <a:xfrm>
            <a:off x="722630" y="1176020"/>
            <a:ext cx="9888220" cy="5211445"/>
          </a:xfrm>
          <a:prstGeom prst="rect">
            <a:avLst/>
          </a:prstGeom>
          <a:noFill/>
        </p:spPr>
        <p:txBody>
          <a:bodyPr wrap="square" rtlCol="0">
            <a:spAutoFit/>
          </a:bodyPr>
          <a:p>
            <a:pPr marL="285750" indent="-285750">
              <a:lnSpc>
                <a:spcPct val="160000"/>
              </a:lnSpc>
              <a:buFont typeface="Arial" panose="020B0604020202020204" pitchFamily="34" charset="0"/>
              <a:buChar char="•"/>
            </a:pPr>
            <a:r>
              <a:rPr lang="zh-CN" altLang="en-US" sz="3600" b="1">
                <a:solidFill>
                  <a:schemeClr val="bg1"/>
                </a:solidFill>
              </a:rPr>
              <a:t>正确选项特点</a:t>
            </a:r>
            <a:endParaRPr lang="zh-CN" altLang="en-US" sz="3600" b="1">
              <a:solidFill>
                <a:schemeClr val="bg1"/>
              </a:solidFill>
            </a:endParaRPr>
          </a:p>
          <a:p>
            <a:pPr lvl="1" algn="l">
              <a:lnSpc>
                <a:spcPct val="160000"/>
              </a:lnSpc>
              <a:buClrTx/>
              <a:buSzTx/>
              <a:buFont typeface="Arial" panose="020B0604020202020204" pitchFamily="34" charset="0"/>
              <a:buNone/>
            </a:pPr>
            <a:r>
              <a:rPr lang="zh-CN" altLang="en-US" sz="2800" b="1">
                <a:solidFill>
                  <a:schemeClr val="bg1"/>
                </a:solidFill>
              </a:rPr>
              <a:t>细节题</a:t>
            </a:r>
            <a:r>
              <a:rPr lang="zh-CN" altLang="en-US" sz="2800">
                <a:solidFill>
                  <a:schemeClr val="bg1"/>
                </a:solidFill>
              </a:rPr>
              <a:t>：</a:t>
            </a:r>
            <a:r>
              <a:rPr lang="zh-CN" altLang="en-US" sz="2400">
                <a:solidFill>
                  <a:schemeClr val="bg1"/>
                </a:solidFill>
                <a:latin typeface="楷体" panose="02010609060101010101" charset="-122"/>
                <a:ea typeface="楷体" panose="02010609060101010101" charset="-122"/>
              </a:rPr>
              <a:t>同义转述</a:t>
            </a:r>
            <a:r>
              <a:rPr lang="zh-CN" altLang="en-US" sz="2800">
                <a:solidFill>
                  <a:schemeClr val="bg1"/>
                </a:solidFill>
                <a:latin typeface="楷体" panose="02010609060101010101" charset="-122"/>
                <a:ea typeface="楷体" panose="02010609060101010101" charset="-122"/>
                <a:sym typeface="+mn-ea"/>
              </a:rPr>
              <a:t>、</a:t>
            </a:r>
            <a:r>
              <a:rPr lang="zh-CN" altLang="en-US" sz="2400">
                <a:solidFill>
                  <a:schemeClr val="bg1"/>
                </a:solidFill>
                <a:latin typeface="楷体" panose="02010609060101010101" charset="-122"/>
                <a:ea typeface="楷体" panose="02010609060101010101" charset="-122"/>
                <a:sym typeface="+mn-ea"/>
              </a:rPr>
              <a:t>推理提炼</a:t>
            </a:r>
            <a:endParaRPr lang="zh-CN" altLang="en-US" sz="2400">
              <a:solidFill>
                <a:schemeClr val="bg1"/>
              </a:solidFill>
              <a:latin typeface="楷体" panose="02010609060101010101" charset="-122"/>
              <a:ea typeface="楷体" panose="02010609060101010101" charset="-122"/>
            </a:endParaRPr>
          </a:p>
          <a:p>
            <a:pPr lvl="1" indent="0">
              <a:lnSpc>
                <a:spcPct val="160000"/>
              </a:lnSpc>
              <a:buFont typeface="Arial" panose="020B0604020202020204" pitchFamily="34" charset="0"/>
              <a:buNone/>
            </a:pPr>
            <a:r>
              <a:rPr lang="zh-CN" altLang="en-US" sz="2800" b="1">
                <a:solidFill>
                  <a:schemeClr val="bg1"/>
                </a:solidFill>
              </a:rPr>
              <a:t>主旨题</a:t>
            </a:r>
            <a:r>
              <a:rPr lang="zh-CN" altLang="en-US" sz="2800">
                <a:solidFill>
                  <a:schemeClr val="bg1"/>
                </a:solidFill>
              </a:rPr>
              <a:t>：</a:t>
            </a:r>
            <a:r>
              <a:rPr lang="zh-CN" altLang="en-US" sz="2400">
                <a:solidFill>
                  <a:schemeClr val="bg1"/>
                </a:solidFill>
                <a:latin typeface="楷体" panose="02010609060101010101" charset="-122"/>
                <a:ea typeface="楷体" panose="02010609060101010101" charset="-122"/>
              </a:rPr>
              <a:t>概括性、关键词</a:t>
            </a:r>
            <a:endParaRPr lang="zh-CN" altLang="en-US" sz="2400">
              <a:solidFill>
                <a:schemeClr val="bg1"/>
              </a:solidFill>
              <a:latin typeface="楷体" panose="02010609060101010101" charset="-122"/>
              <a:ea typeface="楷体" panose="02010609060101010101" charset="-122"/>
            </a:endParaRPr>
          </a:p>
          <a:p>
            <a:pPr marL="285750" indent="-285750">
              <a:lnSpc>
                <a:spcPct val="160000"/>
              </a:lnSpc>
              <a:buFont typeface="Arial" panose="020B0604020202020204" pitchFamily="34" charset="0"/>
              <a:buChar char="•"/>
            </a:pPr>
            <a:r>
              <a:rPr lang="zh-CN" altLang="en-US" sz="3600" b="1">
                <a:solidFill>
                  <a:schemeClr val="bg1"/>
                </a:solidFill>
              </a:rPr>
              <a:t>干扰选项特点</a:t>
            </a:r>
            <a:endParaRPr lang="zh-CN" altLang="en-US" sz="3600" b="1">
              <a:solidFill>
                <a:schemeClr val="bg1"/>
              </a:solidFill>
            </a:endParaRPr>
          </a:p>
          <a:p>
            <a:pPr lvl="1" indent="0">
              <a:lnSpc>
                <a:spcPct val="160000"/>
              </a:lnSpc>
              <a:buFont typeface="Arial" panose="020B0604020202020204" pitchFamily="34" charset="0"/>
              <a:buNone/>
            </a:pPr>
            <a:r>
              <a:rPr lang="zh-CN" altLang="en-US" sz="2800" b="1">
                <a:solidFill>
                  <a:schemeClr val="bg1"/>
                </a:solidFill>
                <a:sym typeface="+mn-ea"/>
              </a:rPr>
              <a:t>细节题</a:t>
            </a:r>
            <a:r>
              <a:rPr lang="zh-CN" altLang="en-US" sz="2800">
                <a:solidFill>
                  <a:schemeClr val="bg1"/>
                </a:solidFill>
                <a:sym typeface="+mn-ea"/>
              </a:rPr>
              <a:t>：</a:t>
            </a:r>
            <a:r>
              <a:rPr lang="zh-CN" altLang="en-US" sz="2400">
                <a:solidFill>
                  <a:schemeClr val="bg1"/>
                </a:solidFill>
                <a:latin typeface="楷体" panose="02010609060101010101" charset="-122"/>
                <a:ea typeface="楷体" panose="02010609060101010101" charset="-122"/>
                <a:sym typeface="+mn-ea"/>
              </a:rPr>
              <a:t>偷梁换柱、</a:t>
            </a:r>
            <a:r>
              <a:rPr lang="zh-CN" altLang="en-US" sz="2400" b="1">
                <a:highlight>
                  <a:srgbClr val="00FFFF"/>
                </a:highlight>
                <a:latin typeface="楷体" panose="02010609060101010101" charset="-122"/>
                <a:ea typeface="楷体" panose="02010609060101010101" charset="-122"/>
                <a:sym typeface="+mn-ea"/>
              </a:rPr>
              <a:t>错误联想</a:t>
            </a:r>
            <a:r>
              <a:rPr lang="zh-CN" altLang="en-US" sz="2400">
                <a:solidFill>
                  <a:schemeClr val="bg1"/>
                </a:solidFill>
                <a:latin typeface="楷体" panose="02010609060101010101" charset="-122"/>
                <a:ea typeface="楷体" panose="02010609060101010101" charset="-122"/>
                <a:sym typeface="+mn-ea"/>
              </a:rPr>
              <a:t>、</a:t>
            </a:r>
            <a:r>
              <a:rPr lang="zh-CN" altLang="en-US" sz="2400" b="1">
                <a:solidFill>
                  <a:schemeClr val="tx1"/>
                </a:solidFill>
                <a:highlight>
                  <a:srgbClr val="00FFFF"/>
                </a:highlight>
                <a:latin typeface="楷体" panose="02010609060101010101" charset="-122"/>
                <a:ea typeface="楷体" panose="02010609060101010101" charset="-122"/>
                <a:sym typeface="+mn-ea"/>
              </a:rPr>
              <a:t>无中生有</a:t>
            </a:r>
            <a:r>
              <a:rPr lang="zh-CN" altLang="en-US" sz="2400">
                <a:solidFill>
                  <a:schemeClr val="bg1"/>
                </a:solidFill>
                <a:latin typeface="楷体" panose="02010609060101010101" charset="-122"/>
                <a:ea typeface="楷体" panose="02010609060101010101" charset="-122"/>
                <a:sym typeface="+mn-ea"/>
              </a:rPr>
              <a:t>、</a:t>
            </a:r>
            <a:r>
              <a:rPr lang="zh-CN" altLang="en-US" sz="2400" b="1">
                <a:solidFill>
                  <a:schemeClr val="tx1"/>
                </a:solidFill>
                <a:highlight>
                  <a:srgbClr val="00FFFF"/>
                </a:highlight>
                <a:latin typeface="楷体" panose="02010609060101010101" charset="-122"/>
                <a:ea typeface="楷体" panose="02010609060101010101" charset="-122"/>
                <a:sym typeface="+mn-ea"/>
              </a:rPr>
              <a:t>答非所问</a:t>
            </a:r>
            <a:r>
              <a:rPr lang="zh-CN" altLang="en-US" sz="2400">
                <a:solidFill>
                  <a:schemeClr val="bg1"/>
                </a:solidFill>
                <a:latin typeface="楷体" panose="02010609060101010101" charset="-122"/>
                <a:ea typeface="楷体" panose="02010609060101010101" charset="-122"/>
                <a:sym typeface="+mn-ea"/>
              </a:rPr>
              <a:t>、颠倒是非、</a:t>
            </a:r>
            <a:r>
              <a:rPr lang="en-US" altLang="zh-CN" sz="2400">
                <a:solidFill>
                  <a:schemeClr val="bg1"/>
                </a:solidFill>
                <a:latin typeface="楷体" panose="02010609060101010101" charset="-122"/>
                <a:ea typeface="楷体" panose="02010609060101010101" charset="-122"/>
                <a:sym typeface="+mn-ea"/>
              </a:rPr>
              <a:t>		</a:t>
            </a:r>
            <a:r>
              <a:rPr lang="zh-CN" altLang="en-US" sz="2400">
                <a:solidFill>
                  <a:schemeClr val="bg1"/>
                </a:solidFill>
                <a:latin typeface="楷体" panose="02010609060101010101" charset="-122"/>
                <a:ea typeface="楷体" panose="02010609060101010101" charset="-122"/>
                <a:sym typeface="+mn-ea"/>
              </a:rPr>
              <a:t>画蛇添足、</a:t>
            </a:r>
            <a:r>
              <a:rPr lang="zh-CN" altLang="en-US" sz="2400" b="1">
                <a:highlight>
                  <a:srgbClr val="00FFFF"/>
                </a:highlight>
                <a:latin typeface="楷体" panose="02010609060101010101" charset="-122"/>
                <a:ea typeface="楷体" panose="02010609060101010101" charset="-122"/>
                <a:sym typeface="+mn-ea"/>
              </a:rPr>
              <a:t>信息杂糅</a:t>
            </a:r>
            <a:r>
              <a:rPr lang="en-US" altLang="zh-CN" sz="2400">
                <a:solidFill>
                  <a:schemeClr val="bg1"/>
                </a:solidFill>
                <a:latin typeface="楷体" panose="02010609060101010101" charset="-122"/>
                <a:ea typeface="楷体" panose="02010609060101010101" charset="-122"/>
                <a:sym typeface="+mn-ea"/>
              </a:rPr>
              <a:t>	</a:t>
            </a:r>
            <a:endParaRPr lang="zh-CN" altLang="en-US" sz="2400">
              <a:solidFill>
                <a:schemeClr val="bg1"/>
              </a:solidFill>
              <a:latin typeface="楷体" panose="02010609060101010101" charset="-122"/>
              <a:ea typeface="楷体" panose="02010609060101010101" charset="-122"/>
              <a:sym typeface="+mn-ea"/>
            </a:endParaRPr>
          </a:p>
          <a:p>
            <a:pPr lvl="1" indent="0">
              <a:lnSpc>
                <a:spcPct val="160000"/>
              </a:lnSpc>
              <a:buFont typeface="Arial" panose="020B0604020202020204" pitchFamily="34" charset="0"/>
              <a:buNone/>
            </a:pPr>
            <a:r>
              <a:rPr lang="zh-CN" altLang="en-US" sz="2800" b="1">
                <a:solidFill>
                  <a:schemeClr val="bg1"/>
                </a:solidFill>
                <a:sym typeface="+mn-ea"/>
              </a:rPr>
              <a:t>主旨题</a:t>
            </a:r>
            <a:r>
              <a:rPr lang="zh-CN" altLang="en-US" sz="2800">
                <a:solidFill>
                  <a:schemeClr val="bg1"/>
                </a:solidFill>
                <a:sym typeface="+mn-ea"/>
              </a:rPr>
              <a:t>：</a:t>
            </a:r>
            <a:r>
              <a:rPr lang="zh-CN" altLang="en-US" sz="2400">
                <a:solidFill>
                  <a:schemeClr val="bg1"/>
                </a:solidFill>
                <a:latin typeface="楷体" panose="02010609060101010101" charset="-122"/>
                <a:ea typeface="楷体" panose="02010609060101010101" charset="-122"/>
              </a:rPr>
              <a:t>以偏概全、扩大范围、</a:t>
            </a:r>
            <a:r>
              <a:rPr lang="en-US" altLang="zh-CN" sz="2400">
                <a:solidFill>
                  <a:schemeClr val="bg1"/>
                </a:solidFill>
                <a:latin typeface="楷体" panose="02010609060101010101" charset="-122"/>
                <a:ea typeface="楷体" panose="02010609060101010101" charset="-122"/>
              </a:rPr>
              <a:t> </a:t>
            </a:r>
            <a:r>
              <a:rPr lang="zh-CN" altLang="en-US" sz="2400">
                <a:solidFill>
                  <a:schemeClr val="bg1"/>
                </a:solidFill>
                <a:latin typeface="楷体" panose="02010609060101010101" charset="-122"/>
                <a:ea typeface="楷体" panose="02010609060101010101" charset="-122"/>
                <a:sym typeface="+mn-ea"/>
              </a:rPr>
              <a:t>错误联想</a:t>
            </a:r>
            <a:endParaRPr lang="zh-CN" altLang="en-US" sz="2400">
              <a:solidFill>
                <a:schemeClr val="bg1"/>
              </a:solidFill>
              <a:latin typeface="楷体" panose="02010609060101010101" charset="-122"/>
              <a:ea typeface="楷体" panose="02010609060101010101" charset="-122"/>
              <a:sym typeface="+mn-ea"/>
            </a:endParaRPr>
          </a:p>
        </p:txBody>
      </p:sp>
      <p:sp>
        <p:nvSpPr>
          <p:cNvPr id="5" name="文本框 4"/>
          <p:cNvSpPr txBox="1"/>
          <p:nvPr>
            <p:custDataLst>
              <p:tags r:id="rId3"/>
            </p:custDataLst>
          </p:nvPr>
        </p:nvSpPr>
        <p:spPr>
          <a:xfrm>
            <a:off x="5727065" y="1402715"/>
            <a:ext cx="6026150" cy="2245360"/>
          </a:xfrm>
          <a:prstGeom prst="rect">
            <a:avLst/>
          </a:prstGeom>
          <a:noFill/>
          <a:ln w="12700" cmpd="sng">
            <a:solidFill>
              <a:schemeClr val="accent1">
                <a:shade val="50000"/>
              </a:schemeClr>
            </a:solidFill>
            <a:prstDash val="sysDot"/>
          </a:ln>
        </p:spPr>
        <p:txBody>
          <a:bodyPr wrap="square" rtlCol="0">
            <a:spAutoFit/>
          </a:bodyPr>
          <a:p>
            <a:r>
              <a:rPr lang="en-US" altLang="zh-CN" sz="2800" b="1">
                <a:solidFill>
                  <a:schemeClr val="bg1"/>
                </a:solidFill>
                <a:latin typeface="楷体" panose="02010609060101010101" charset="-122"/>
                <a:ea typeface="楷体" panose="02010609060101010101" charset="-122"/>
                <a:cs typeface="Times New Roman" panose="02020603050405020304" charset="0"/>
              </a:rPr>
              <a:t>	 </a:t>
            </a:r>
            <a:r>
              <a:rPr lang="zh-CN" altLang="en-US" sz="2800" b="1">
                <a:solidFill>
                  <a:schemeClr val="tx1"/>
                </a:solidFill>
                <a:highlight>
                  <a:srgbClr val="C0C0C0"/>
                </a:highlight>
                <a:latin typeface="楷体" panose="02010609060101010101" charset="-122"/>
                <a:ea typeface="楷体" panose="02010609060101010101" charset="-122"/>
                <a:cs typeface="Times New Roman" panose="02020603050405020304" charset="0"/>
              </a:rPr>
              <a:t>阅读理解的难度并非选文本身难度决定，而可能是高考命题者对文章的处理和试题的设计决定的，通过题干的编写和选项的调整来控制试题的难度</a:t>
            </a:r>
            <a:r>
              <a:rPr lang="zh-CN" altLang="en-US">
                <a:solidFill>
                  <a:schemeClr val="tx1"/>
                </a:solidFill>
                <a:highlight>
                  <a:srgbClr val="C0C0C0"/>
                </a:highlight>
                <a:latin typeface="Times New Roman" panose="02020603050405020304" charset="0"/>
                <a:cs typeface="Times New Roman" panose="02020603050405020304" charset="0"/>
              </a:rPr>
              <a:t>（李建平、国立伏，</a:t>
            </a:r>
            <a:r>
              <a:rPr lang="en-US" altLang="zh-CN">
                <a:solidFill>
                  <a:schemeClr val="tx1"/>
                </a:solidFill>
                <a:highlight>
                  <a:srgbClr val="C0C0C0"/>
                </a:highlight>
                <a:latin typeface="Times New Roman" panose="02020603050405020304" charset="0"/>
                <a:cs typeface="Times New Roman" panose="02020603050405020304" charset="0"/>
              </a:rPr>
              <a:t>2014</a:t>
            </a:r>
            <a:r>
              <a:rPr lang="zh-CN" altLang="en-US">
                <a:solidFill>
                  <a:schemeClr val="tx1"/>
                </a:solidFill>
                <a:highlight>
                  <a:srgbClr val="C0C0C0"/>
                </a:highlight>
                <a:latin typeface="Times New Roman" panose="02020603050405020304" charset="0"/>
                <a:cs typeface="Times New Roman" panose="02020603050405020304" charset="0"/>
              </a:rPr>
              <a:t>）。</a:t>
            </a:r>
            <a:endParaRPr lang="zh-CN" altLang="en-US">
              <a:solidFill>
                <a:schemeClr val="tx1"/>
              </a:solidFill>
              <a:highlight>
                <a:srgbClr val="C0C0C0"/>
              </a:highlight>
              <a:latin typeface="Times New Roman" panose="02020603050405020304" charset="0"/>
              <a:cs typeface="Times New Roman" panose="02020603050405020304" charset="0"/>
            </a:endParaRPr>
          </a:p>
        </p:txBody>
      </p:sp>
      <p:sp>
        <p:nvSpPr>
          <p:cNvPr id="2" name="文本框 1"/>
          <p:cNvSpPr txBox="1"/>
          <p:nvPr/>
        </p:nvSpPr>
        <p:spPr>
          <a:xfrm>
            <a:off x="10587990" y="91440"/>
            <a:ext cx="1468120" cy="460375"/>
          </a:xfrm>
          <a:prstGeom prst="rect">
            <a:avLst/>
          </a:prstGeom>
          <a:noFill/>
        </p:spPr>
        <p:txBody>
          <a:bodyPr wrap="square" rtlCol="0">
            <a:spAutoFit/>
          </a:bodyPr>
          <a:p>
            <a:r>
              <a:rPr lang="zh-CN" altLang="en-US" sz="2400">
                <a:solidFill>
                  <a:schemeClr val="tx1"/>
                </a:solidFill>
                <a:highlight>
                  <a:srgbClr val="00FFFF"/>
                </a:highlight>
                <a:latin typeface="楷体" panose="02010609060101010101" charset="-122"/>
                <a:ea typeface="楷体" panose="02010609060101010101" charset="-122"/>
                <a:sym typeface="+mn-ea"/>
              </a:rPr>
              <a:t>答案</a:t>
            </a:r>
            <a:r>
              <a:rPr lang="zh-CN" altLang="en-US" sz="2400">
                <a:solidFill>
                  <a:schemeClr val="tx1"/>
                </a:solidFill>
                <a:highlight>
                  <a:srgbClr val="00FFFF"/>
                </a:highlight>
                <a:latin typeface="楷体" panose="02010609060101010101" charset="-122"/>
                <a:ea typeface="楷体" panose="02010609060101010101" charset="-122"/>
                <a:sym typeface="+mn-ea"/>
              </a:rPr>
              <a:t>形式</a:t>
            </a:r>
            <a:endParaRPr lang="zh-CN" altLang="en-US" sz="2400">
              <a:solidFill>
                <a:schemeClr val="tx1"/>
              </a:solidFill>
              <a:highlight>
                <a:srgbClr val="00FFFF"/>
              </a:highlight>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2211070" y="905510"/>
            <a:ext cx="3199130" cy="5576570"/>
          </a:xfrm>
          <a:prstGeom prst="rect">
            <a:avLst/>
          </a:prstGeom>
        </p:spPr>
      </p:pic>
      <p:pic>
        <p:nvPicPr>
          <p:cNvPr id="4" name="图片 3"/>
          <p:cNvPicPr>
            <a:picLocks noChangeAspect="1"/>
          </p:cNvPicPr>
          <p:nvPr/>
        </p:nvPicPr>
        <p:blipFill>
          <a:blip r:embed="rId2"/>
          <a:stretch>
            <a:fillRect/>
          </a:stretch>
        </p:blipFill>
        <p:spPr>
          <a:xfrm>
            <a:off x="6597650" y="905510"/>
            <a:ext cx="3129915" cy="5576570"/>
          </a:xfrm>
          <a:prstGeom prst="rect">
            <a:avLst/>
          </a:prstGeom>
        </p:spPr>
      </p:pic>
      <p:sp>
        <p:nvSpPr>
          <p:cNvPr id="5" name="标题 4"/>
          <p:cNvSpPr>
            <a:spLocks noGrp="1"/>
          </p:cNvSpPr>
          <p:nvPr>
            <p:ph type="title"/>
          </p:nvPr>
        </p:nvSpPr>
        <p:spPr/>
        <p:txBody>
          <a:bodyPr/>
          <a:p>
            <a:r>
              <a:rPr lang="en-US" altLang="zh-CN"/>
              <a:t>     5. 干扰项怎么编？ </a:t>
            </a:r>
            <a:r>
              <a:rPr lang="en-US" altLang="zh-CN" sz="1800">
                <a:latin typeface="Times New Roman" panose="02020603050405020304" charset="0"/>
                <a:cs typeface="Times New Roman" panose="02020603050405020304" charset="0"/>
              </a:rPr>
              <a:t>(2024 QGI-D)</a:t>
            </a:r>
            <a:endParaRPr lang="en-US" altLang="zh-CN" sz="1800">
              <a:latin typeface="Times New Roman" panose="02020603050405020304" charset="0"/>
              <a:cs typeface="Times New Roman" panose="02020603050405020304" charset="0"/>
            </a:endParaRPr>
          </a:p>
        </p:txBody>
      </p:sp>
      <p:sp>
        <p:nvSpPr>
          <p:cNvPr id="2" name="文本框 1"/>
          <p:cNvSpPr txBox="1"/>
          <p:nvPr/>
        </p:nvSpPr>
        <p:spPr>
          <a:xfrm>
            <a:off x="10587990" y="91440"/>
            <a:ext cx="1468120" cy="460375"/>
          </a:xfrm>
          <a:prstGeom prst="rect">
            <a:avLst/>
          </a:prstGeom>
          <a:noFill/>
        </p:spPr>
        <p:txBody>
          <a:bodyPr wrap="square" rtlCol="0">
            <a:spAutoFit/>
          </a:bodyPr>
          <a:p>
            <a:r>
              <a:rPr lang="zh-CN" altLang="en-US" sz="2400">
                <a:solidFill>
                  <a:schemeClr val="tx1"/>
                </a:solidFill>
                <a:highlight>
                  <a:srgbClr val="00FFFF"/>
                </a:highlight>
                <a:latin typeface="楷体" panose="02010609060101010101" charset="-122"/>
                <a:ea typeface="楷体" panose="02010609060101010101" charset="-122"/>
                <a:sym typeface="+mn-ea"/>
              </a:rPr>
              <a:t>答案</a:t>
            </a:r>
            <a:r>
              <a:rPr lang="zh-CN" altLang="en-US" sz="2400">
                <a:solidFill>
                  <a:schemeClr val="tx1"/>
                </a:solidFill>
                <a:highlight>
                  <a:srgbClr val="00FFFF"/>
                </a:highlight>
                <a:latin typeface="楷体" panose="02010609060101010101" charset="-122"/>
                <a:ea typeface="楷体" panose="02010609060101010101" charset="-122"/>
                <a:sym typeface="+mn-ea"/>
              </a:rPr>
              <a:t>形式</a:t>
            </a:r>
            <a:endParaRPr lang="zh-CN" altLang="en-US" sz="2400">
              <a:solidFill>
                <a:schemeClr val="tx1"/>
              </a:solidFill>
              <a:highlight>
                <a:srgbClr val="00FFFF"/>
              </a:highlight>
              <a:latin typeface="楷体" panose="02010609060101010101" charset="-122"/>
              <a:ea typeface="楷体" panose="02010609060101010101" charset="-122"/>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89915" y="203835"/>
            <a:ext cx="8639810" cy="523240"/>
          </a:xfrm>
        </p:spPr>
        <p:txBody>
          <a:bodyPr>
            <a:normAutofit/>
          </a:bodyPr>
          <a:p>
            <a:r>
              <a:rPr lang="en-US" altLang="zh-CN">
                <a:sym typeface="+mn-ea"/>
              </a:rPr>
              <a:t> </a:t>
            </a:r>
            <a:r>
              <a:rPr>
                <a:sym typeface="+mn-ea"/>
              </a:rPr>
              <a:t>阅读理解</a:t>
            </a:r>
            <a:r>
              <a:rPr lang="en-US" altLang="zh-CN">
                <a:sym typeface="+mn-ea"/>
              </a:rPr>
              <a:t> </a:t>
            </a:r>
            <a:r>
              <a:rPr>
                <a:sym typeface="+mn-ea"/>
              </a:rPr>
              <a:t>：组卷建议</a:t>
            </a:r>
            <a:r>
              <a:rPr lang="en-US" altLang="zh-CN" b="0">
                <a:sym typeface="+mn-ea"/>
              </a:rPr>
              <a:t>——</a:t>
            </a:r>
            <a:r>
              <a:rPr lang="en-US" altLang="zh-CN">
                <a:sym typeface="+mn-ea"/>
              </a:rPr>
              <a:t> </a:t>
            </a:r>
            <a:r>
              <a:rPr>
                <a:sym typeface="+mn-ea"/>
              </a:rPr>
              <a:t>四选一</a:t>
            </a:r>
            <a:r>
              <a:rPr lang="en-US" altLang="zh-CN">
                <a:sym typeface="+mn-ea"/>
              </a:rPr>
              <a:t>  </a:t>
            </a:r>
            <a:endParaRPr lang="en-US" altLang="zh-CN">
              <a:solidFill>
                <a:schemeClr val="accent1"/>
              </a:solidFill>
              <a:highlight>
                <a:srgbClr val="FFFF00"/>
              </a:highlight>
              <a:sym typeface="+mn-ea"/>
            </a:endParaRPr>
          </a:p>
        </p:txBody>
      </p:sp>
      <p:sp>
        <p:nvSpPr>
          <p:cNvPr id="3" name="文本框 2"/>
          <p:cNvSpPr txBox="1"/>
          <p:nvPr/>
        </p:nvSpPr>
        <p:spPr>
          <a:xfrm>
            <a:off x="706755" y="1058545"/>
            <a:ext cx="10695940" cy="5015865"/>
          </a:xfrm>
          <a:prstGeom prst="rect">
            <a:avLst/>
          </a:prstGeom>
          <a:noFill/>
        </p:spPr>
        <p:txBody>
          <a:bodyPr wrap="square" rtlCol="0">
            <a:spAutoFit/>
          </a:bodyPr>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rPr>
              <a:t>选材：</a:t>
            </a:r>
            <a:r>
              <a:rPr lang="en-US" altLang="zh-CN" sz="4000">
                <a:solidFill>
                  <a:schemeClr val="bg1"/>
                </a:solidFill>
                <a:latin typeface="楷体" panose="02010609060101010101" charset="-122"/>
                <a:ea typeface="楷体" panose="02010609060101010101" charset="-122"/>
              </a:rPr>
              <a:t>			</a:t>
            </a:r>
            <a:r>
              <a:rPr lang="zh-CN" altLang="en-US" sz="2800">
                <a:solidFill>
                  <a:srgbClr val="FF0000"/>
                </a:solidFill>
                <a:highlight>
                  <a:srgbClr val="00FFFF"/>
                </a:highlight>
                <a:latin typeface="楷体" panose="02010609060101010101" charset="-122"/>
                <a:ea typeface="楷体" panose="02010609060101010101" charset="-122"/>
              </a:rPr>
              <a:t>体裁</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题材</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长度</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难度</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生词</a:t>
            </a:r>
            <a:endParaRPr lang="zh-CN" altLang="en-US" sz="2800">
              <a:solidFill>
                <a:schemeClr val="bg1"/>
              </a:solidFill>
              <a:latin typeface="楷体" panose="02010609060101010101" charset="-122"/>
              <a:ea typeface="楷体" panose="02010609060101010101" charset="-122"/>
            </a:endParaRPr>
          </a:p>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rPr>
              <a:t>考点：</a:t>
            </a:r>
            <a:r>
              <a:rPr lang="en-US" altLang="zh-CN" sz="4000">
                <a:solidFill>
                  <a:schemeClr val="bg1"/>
                </a:solidFill>
                <a:latin typeface="楷体" panose="02010609060101010101" charset="-122"/>
                <a:ea typeface="楷体" panose="02010609060101010101" charset="-122"/>
              </a:rPr>
              <a:t>			</a:t>
            </a:r>
            <a:r>
              <a:rPr lang="zh-CN" altLang="en-US" sz="2800">
                <a:solidFill>
                  <a:schemeClr val="bg1"/>
                </a:solidFill>
                <a:latin typeface="楷体" panose="02010609060101010101" charset="-122"/>
                <a:ea typeface="楷体" panose="02010609060101010101" charset="-122"/>
              </a:rPr>
              <a:t>细节题</a:t>
            </a:r>
            <a:r>
              <a:rPr lang="en-US" altLang="zh-CN" sz="2800">
                <a:solidFill>
                  <a:schemeClr val="bg1"/>
                </a:solidFill>
                <a:latin typeface="楷体" panose="02010609060101010101" charset="-122"/>
                <a:ea typeface="楷体" panose="02010609060101010101" charset="-122"/>
              </a:rPr>
              <a:t> </a:t>
            </a:r>
            <a:r>
              <a:rPr lang="en-US" altLang="zh-CN" sz="2800">
                <a:solidFill>
                  <a:schemeClr val="bg1"/>
                </a:solidFill>
                <a:latin typeface="Times New Roman" panose="02020603050405020304" charset="0"/>
                <a:ea typeface="楷体" panose="02010609060101010101" charset="-122"/>
                <a:cs typeface="Times New Roman" panose="02020603050405020304" charset="0"/>
              </a:rPr>
              <a:t>&amp; </a:t>
            </a:r>
            <a:r>
              <a:rPr lang="zh-CN" altLang="en-US" sz="2800">
                <a:solidFill>
                  <a:schemeClr val="bg1"/>
                </a:solidFill>
                <a:latin typeface="楷体" panose="02010609060101010101" charset="-122"/>
                <a:ea typeface="楷体" panose="02010609060101010101" charset="-122"/>
              </a:rPr>
              <a:t>主旨题（</a:t>
            </a:r>
            <a:r>
              <a:rPr lang="zh-CN" altLang="en-US" sz="2000">
                <a:solidFill>
                  <a:srgbClr val="FF0000"/>
                </a:solidFill>
                <a:highlight>
                  <a:srgbClr val="00FFFF"/>
                </a:highlight>
                <a:latin typeface="楷体" panose="02010609060101010101" charset="-122"/>
                <a:ea typeface="楷体" panose="02010609060101010101" charset="-122"/>
              </a:rPr>
              <a:t>类别</a:t>
            </a:r>
            <a:r>
              <a:rPr lang="zh-CN" altLang="en-US" sz="2000">
                <a:solidFill>
                  <a:schemeClr val="bg1"/>
                </a:solidFill>
                <a:latin typeface="楷体" panose="02010609060101010101" charset="-122"/>
                <a:ea typeface="楷体" panose="02010609060101010101" charset="-122"/>
              </a:rPr>
              <a:t>多样、均衡</a:t>
            </a:r>
            <a:r>
              <a:rPr lang="zh-CN" altLang="en-US" sz="2000">
                <a:solidFill>
                  <a:srgbClr val="FF0000"/>
                </a:solidFill>
                <a:highlight>
                  <a:srgbClr val="00FFFF"/>
                </a:highlight>
                <a:latin typeface="楷体" panose="02010609060101010101" charset="-122"/>
                <a:ea typeface="楷体" panose="02010609060101010101" charset="-122"/>
              </a:rPr>
              <a:t>分布</a:t>
            </a:r>
            <a:r>
              <a:rPr lang="zh-CN" altLang="en-US" sz="2000">
                <a:solidFill>
                  <a:schemeClr val="bg1"/>
                </a:solidFill>
                <a:latin typeface="楷体" panose="02010609060101010101" charset="-122"/>
                <a:ea typeface="楷体" panose="02010609060101010101" charset="-122"/>
              </a:rPr>
              <a:t>、核心信息</a:t>
            </a:r>
            <a:r>
              <a:rPr lang="zh-CN" altLang="en-US" sz="2800">
                <a:solidFill>
                  <a:schemeClr val="bg1"/>
                </a:solidFill>
                <a:latin typeface="楷体" panose="02010609060101010101" charset="-122"/>
                <a:ea typeface="楷体" panose="02010609060101010101" charset="-122"/>
              </a:rPr>
              <a:t>）</a:t>
            </a:r>
            <a:endParaRPr lang="zh-CN" altLang="en-US" sz="2800">
              <a:solidFill>
                <a:schemeClr val="bg1"/>
              </a:solidFill>
              <a:latin typeface="楷体" panose="02010609060101010101" charset="-122"/>
              <a:ea typeface="楷体" panose="02010609060101010101" charset="-122"/>
            </a:endParaRPr>
          </a:p>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rPr>
              <a:t>题干</a:t>
            </a:r>
            <a:r>
              <a:rPr lang="zh-CN" altLang="en-US" sz="4000">
                <a:solidFill>
                  <a:schemeClr val="bg1"/>
                </a:solidFill>
                <a:latin typeface="楷体" panose="02010609060101010101" charset="-122"/>
                <a:ea typeface="楷体" panose="02010609060101010101" charset="-122"/>
                <a:sym typeface="+mn-ea"/>
              </a:rPr>
              <a:t>关键词</a:t>
            </a:r>
            <a:r>
              <a:rPr lang="zh-CN" altLang="en-US" sz="4000">
                <a:solidFill>
                  <a:schemeClr val="bg1"/>
                </a:solidFill>
                <a:latin typeface="楷体" panose="02010609060101010101" charset="-122"/>
                <a:ea typeface="楷体" panose="02010609060101010101" charset="-122"/>
              </a:rPr>
              <a:t>：</a:t>
            </a:r>
            <a:r>
              <a:rPr lang="en-US" altLang="zh-CN" sz="2800">
                <a:solidFill>
                  <a:schemeClr val="bg1"/>
                </a:solidFill>
                <a:latin typeface="楷体" panose="02010609060101010101" charset="-122"/>
                <a:ea typeface="楷体" panose="02010609060101010101" charset="-122"/>
              </a:rPr>
              <a:t>	</a:t>
            </a:r>
            <a:r>
              <a:rPr lang="zh-CN" altLang="en-US" sz="2800">
                <a:solidFill>
                  <a:schemeClr val="bg1"/>
                </a:solidFill>
                <a:latin typeface="楷体" panose="02010609060101010101" charset="-122"/>
                <a:ea typeface="楷体" panose="02010609060101010101" charset="-122"/>
                <a:sym typeface="+mn-ea"/>
              </a:rPr>
              <a:t>原词复现/同义转述？</a:t>
            </a:r>
            <a:endParaRPr lang="zh-CN" altLang="en-US" sz="2800">
              <a:solidFill>
                <a:schemeClr val="bg1"/>
              </a:solidFill>
              <a:latin typeface="楷体" panose="02010609060101010101" charset="-122"/>
              <a:ea typeface="楷体" panose="02010609060101010101" charset="-122"/>
            </a:endParaRPr>
          </a:p>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sym typeface="+mn-ea"/>
              </a:rPr>
              <a:t>正确项：</a:t>
            </a:r>
            <a:r>
              <a:rPr lang="en-US" altLang="zh-CN" sz="4000">
                <a:solidFill>
                  <a:schemeClr val="bg1"/>
                </a:solidFill>
                <a:latin typeface="楷体" panose="02010609060101010101" charset="-122"/>
                <a:ea typeface="楷体" panose="02010609060101010101" charset="-122"/>
                <a:sym typeface="+mn-ea"/>
              </a:rPr>
              <a:t>		</a:t>
            </a:r>
            <a:r>
              <a:rPr lang="zh-CN" altLang="en-US" sz="2800">
                <a:solidFill>
                  <a:schemeClr val="bg1"/>
                </a:solidFill>
                <a:latin typeface="楷体" panose="02010609060101010101" charset="-122"/>
                <a:ea typeface="楷体" panose="02010609060101010101" charset="-122"/>
                <a:sym typeface="+mn-ea"/>
              </a:rPr>
              <a:t>概括</a:t>
            </a:r>
            <a:r>
              <a:rPr lang="zh-CN" altLang="en-US" sz="2800">
                <a:solidFill>
                  <a:srgbClr val="FF0000"/>
                </a:solidFill>
                <a:highlight>
                  <a:srgbClr val="00FFFF"/>
                </a:highlight>
                <a:latin typeface="楷体" panose="02010609060101010101" charset="-122"/>
                <a:ea typeface="楷体" panose="02010609060101010101" charset="-122"/>
                <a:sym typeface="+mn-ea"/>
              </a:rPr>
              <a:t>归纳</a:t>
            </a:r>
            <a:r>
              <a:rPr lang="zh-CN" altLang="en-US" sz="2800">
                <a:solidFill>
                  <a:schemeClr val="bg1"/>
                </a:solidFill>
                <a:latin typeface="楷体" panose="02010609060101010101" charset="-122"/>
                <a:ea typeface="楷体" panose="02010609060101010101" charset="-122"/>
                <a:sym typeface="+mn-ea"/>
              </a:rPr>
              <a:t>/同义</a:t>
            </a:r>
            <a:r>
              <a:rPr lang="zh-CN" altLang="en-US" sz="2800">
                <a:solidFill>
                  <a:srgbClr val="FF0000"/>
                </a:solidFill>
                <a:highlight>
                  <a:srgbClr val="00FFFF"/>
                </a:highlight>
                <a:latin typeface="楷体" panose="02010609060101010101" charset="-122"/>
                <a:ea typeface="楷体" panose="02010609060101010101" charset="-122"/>
                <a:sym typeface="+mn-ea"/>
              </a:rPr>
              <a:t>转述</a:t>
            </a:r>
            <a:r>
              <a:rPr lang="zh-CN" altLang="en-US" sz="2800">
                <a:solidFill>
                  <a:schemeClr val="bg1"/>
                </a:solidFill>
                <a:latin typeface="楷体" panose="02010609060101010101" charset="-122"/>
                <a:ea typeface="楷体" panose="02010609060101010101" charset="-122"/>
                <a:sym typeface="+mn-ea"/>
              </a:rPr>
              <a:t>？</a:t>
            </a:r>
            <a:endParaRPr lang="zh-CN" altLang="en-US" sz="2800">
              <a:solidFill>
                <a:schemeClr val="bg1"/>
              </a:solidFill>
              <a:latin typeface="楷体" panose="02010609060101010101" charset="-122"/>
              <a:ea typeface="楷体" panose="02010609060101010101" charset="-122"/>
              <a:sym typeface="+mn-ea"/>
            </a:endParaRPr>
          </a:p>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sym typeface="+mn-ea"/>
              </a:rPr>
              <a:t>干扰项：</a:t>
            </a:r>
            <a:r>
              <a:rPr lang="en-US" altLang="zh-CN" sz="4000">
                <a:solidFill>
                  <a:schemeClr val="bg1"/>
                </a:solidFill>
                <a:latin typeface="楷体" panose="02010609060101010101" charset="-122"/>
                <a:ea typeface="楷体" panose="02010609060101010101" charset="-122"/>
                <a:sym typeface="+mn-ea"/>
              </a:rPr>
              <a:t>	</a:t>
            </a:r>
            <a:r>
              <a:rPr lang="en-US" altLang="zh-CN" sz="2800">
                <a:solidFill>
                  <a:schemeClr val="bg1"/>
                </a:solidFill>
                <a:latin typeface="楷体" panose="02010609060101010101" charset="-122"/>
                <a:ea typeface="楷体" panose="02010609060101010101" charset="-122"/>
                <a:sym typeface="+mn-ea"/>
              </a:rPr>
              <a:t>	</a:t>
            </a:r>
            <a:r>
              <a:rPr lang="zh-CN" altLang="en-US" sz="2800">
                <a:solidFill>
                  <a:schemeClr val="bg1"/>
                </a:solidFill>
                <a:latin typeface="楷体" panose="02010609060101010101" charset="-122"/>
                <a:ea typeface="楷体" panose="02010609060101010101" charset="-122"/>
                <a:sym typeface="+mn-ea"/>
              </a:rPr>
              <a:t>错误</a:t>
            </a:r>
            <a:r>
              <a:rPr lang="zh-CN" altLang="en-US" sz="2800">
                <a:solidFill>
                  <a:srgbClr val="FF0000"/>
                </a:solidFill>
                <a:highlight>
                  <a:srgbClr val="00FFFF"/>
                </a:highlight>
                <a:latin typeface="楷体" panose="02010609060101010101" charset="-122"/>
                <a:ea typeface="楷体" panose="02010609060101010101" charset="-122"/>
                <a:sym typeface="+mn-ea"/>
              </a:rPr>
              <a:t>联想</a:t>
            </a:r>
            <a:r>
              <a:rPr lang="zh-CN" altLang="en-US" sz="2800">
                <a:solidFill>
                  <a:schemeClr val="bg1"/>
                </a:solidFill>
                <a:latin typeface="楷体" panose="02010609060101010101" charset="-122"/>
                <a:ea typeface="楷体" panose="02010609060101010101" charset="-122"/>
                <a:sym typeface="+mn-ea"/>
              </a:rPr>
              <a:t>，答非所问；</a:t>
            </a:r>
            <a:r>
              <a:rPr lang="zh-CN" altLang="en-US" sz="2800">
                <a:solidFill>
                  <a:schemeClr val="bg1"/>
                </a:solidFill>
                <a:latin typeface="楷体" panose="02010609060101010101" charset="-122"/>
                <a:ea typeface="楷体" panose="02010609060101010101" charset="-122"/>
                <a:sym typeface="+mn-ea"/>
              </a:rPr>
              <a:t>以偏概全？</a:t>
            </a:r>
            <a:endParaRPr lang="zh-CN" altLang="en-US" sz="2800">
              <a:solidFill>
                <a:schemeClr val="bg1"/>
              </a:solidFill>
              <a:latin typeface="楷体" panose="02010609060101010101" charset="-122"/>
              <a:ea typeface="楷体" panose="02010609060101010101"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en-US" altLang="zh-CN"/>
              <a:t>   </a:t>
            </a:r>
            <a:r>
              <a:t>阅读理解</a:t>
            </a:r>
            <a:r>
              <a:rPr lang="en-US" altLang="zh-CN" b="0"/>
              <a:t> ——</a:t>
            </a:r>
            <a:r>
              <a:rPr lang="en-US" altLang="zh-CN"/>
              <a:t> </a:t>
            </a:r>
            <a:r>
              <a:t>七选五</a:t>
            </a:r>
          </a:p>
        </p:txBody>
      </p:sp>
      <p:sp>
        <p:nvSpPr>
          <p:cNvPr id="3" name="文本框 2"/>
          <p:cNvSpPr txBox="1"/>
          <p:nvPr>
            <p:custDataLst>
              <p:tags r:id="rId1"/>
            </p:custDataLst>
          </p:nvPr>
        </p:nvSpPr>
        <p:spPr>
          <a:xfrm>
            <a:off x="656590" y="1739900"/>
            <a:ext cx="10878820" cy="2393315"/>
          </a:xfrm>
          <a:prstGeom prst="rect">
            <a:avLst/>
          </a:prstGeom>
          <a:noFill/>
        </p:spPr>
        <p:txBody>
          <a:bodyPr wrap="square" rtlCol="0">
            <a:spAutoFit/>
          </a:bodyPr>
          <a:p>
            <a:pPr marL="285750" indent="-285750" algn="l">
              <a:lnSpc>
                <a:spcPct val="170000"/>
              </a:lnSpc>
              <a:buClrTx/>
              <a:buSzTx/>
              <a:buFont typeface="Arial" panose="020B0604020202020204" pitchFamily="34" charset="0"/>
              <a:buChar char="•"/>
            </a:pPr>
            <a:r>
              <a:rPr lang="zh-CN" altLang="en-US" sz="4400" b="1">
                <a:solidFill>
                  <a:schemeClr val="bg1"/>
                </a:solidFill>
                <a:latin typeface="楷体" panose="02010609060101010101" charset="-122"/>
                <a:ea typeface="楷体" panose="02010609060101010101" charset="-122"/>
              </a:rPr>
              <a:t>命题特点</a:t>
            </a:r>
            <a:r>
              <a:rPr lang="en-US" altLang="zh-CN" sz="3600" b="1">
                <a:solidFill>
                  <a:schemeClr val="bg1"/>
                </a:solidFill>
                <a:latin typeface="楷体" panose="02010609060101010101" charset="-122"/>
                <a:ea typeface="楷体" panose="02010609060101010101" charset="-122"/>
              </a:rPr>
              <a:t>: </a:t>
            </a:r>
            <a:r>
              <a:rPr lang="zh-CN" altLang="en-US" sz="3200" b="1">
                <a:solidFill>
                  <a:schemeClr val="bg1"/>
                </a:solidFill>
                <a:latin typeface="楷体" panose="02010609060101010101" charset="-122"/>
                <a:ea typeface="楷体" panose="02010609060101010101" charset="-122"/>
              </a:rPr>
              <a:t>题材、体裁、长度、难度、考点、</a:t>
            </a:r>
            <a:r>
              <a:rPr lang="zh-CN" altLang="en-US" sz="3200" b="1">
                <a:solidFill>
                  <a:schemeClr val="bg1"/>
                </a:solidFill>
                <a:latin typeface="楷体" panose="02010609060101010101" charset="-122"/>
                <a:ea typeface="楷体" panose="02010609060101010101" charset="-122"/>
              </a:rPr>
              <a:t>干扰项 </a:t>
            </a:r>
            <a:endParaRPr lang="zh-CN" altLang="en-US" sz="3200" b="1">
              <a:solidFill>
                <a:schemeClr val="bg1"/>
              </a:solidFill>
              <a:latin typeface="楷体" panose="02010609060101010101" charset="-122"/>
              <a:ea typeface="楷体" panose="02010609060101010101" charset="-122"/>
            </a:endParaRPr>
          </a:p>
          <a:p>
            <a:pPr marL="285750" indent="-285750" algn="l">
              <a:lnSpc>
                <a:spcPct val="170000"/>
              </a:lnSpc>
              <a:buClrTx/>
              <a:buSzTx/>
              <a:buFont typeface="Arial" panose="020B0604020202020204" pitchFamily="34" charset="0"/>
              <a:buChar char="•"/>
            </a:pPr>
            <a:r>
              <a:rPr lang="zh-CN" altLang="en-US" sz="4400" b="1">
                <a:solidFill>
                  <a:schemeClr val="bg1"/>
                </a:solidFill>
                <a:latin typeface="楷体" panose="02010609060101010101" charset="-122"/>
                <a:ea typeface="楷体" panose="02010609060101010101" charset="-122"/>
              </a:rPr>
              <a:t>组卷建议</a:t>
            </a:r>
            <a:r>
              <a:rPr lang="en-US" altLang="zh-CN" sz="3600" b="1">
                <a:solidFill>
                  <a:schemeClr val="bg1"/>
                </a:solidFill>
                <a:latin typeface="楷体" panose="02010609060101010101" charset="-122"/>
                <a:ea typeface="楷体" panose="02010609060101010101" charset="-122"/>
              </a:rPr>
              <a:t>: </a:t>
            </a:r>
            <a:r>
              <a:rPr lang="zh-CN" altLang="en-US" sz="3200" b="1">
                <a:solidFill>
                  <a:schemeClr val="bg1"/>
                </a:solidFill>
                <a:latin typeface="楷体" panose="02010609060101010101" charset="-122"/>
                <a:ea typeface="楷体" panose="02010609060101010101" charset="-122"/>
              </a:rPr>
              <a:t>同上</a:t>
            </a:r>
            <a:endParaRPr lang="zh-CN" altLang="en-US" sz="3200" b="1">
              <a:solidFill>
                <a:schemeClr val="bg1"/>
              </a:solidFill>
              <a:latin typeface="楷体" panose="02010609060101010101" charset="-122"/>
              <a:ea typeface="楷体" panose="02010609060101010101"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en-US" altLang="zh-CN"/>
              <a:t>2024 I</a:t>
            </a:r>
            <a:endParaRPr lang="en-US" altLang="zh-CN"/>
          </a:p>
        </p:txBody>
      </p:sp>
      <p:sp>
        <p:nvSpPr>
          <p:cNvPr id="3" name="文本框 2"/>
          <p:cNvSpPr txBox="1"/>
          <p:nvPr/>
        </p:nvSpPr>
        <p:spPr>
          <a:xfrm>
            <a:off x="343535" y="1009650"/>
            <a:ext cx="11513820" cy="5221605"/>
          </a:xfrm>
          <a:prstGeom prst="rect">
            <a:avLst/>
          </a:prstGeom>
          <a:noFill/>
        </p:spPr>
        <p:txBody>
          <a:bodyPr wrap="square" rtlCol="0">
            <a:noAutofit/>
          </a:bodyPr>
          <a:p>
            <a:pPr indent="457200"/>
            <a:r>
              <a:rPr lang="zh-CN" altLang="en-US" sz="2400">
                <a:solidFill>
                  <a:schemeClr val="bg1"/>
                </a:solidFill>
                <a:latin typeface="Times New Roman" panose="02020603050405020304" charset="0"/>
                <a:cs typeface="Times New Roman" panose="02020603050405020304" charset="0"/>
              </a:rPr>
              <a:t>Not all great writers are great spellers.If you want to be published, it's vital to submit a perfect, professionally presented manuscript (原稿).    </a:t>
            </a:r>
            <a:r>
              <a:rPr lang="zh-CN" altLang="en-US" sz="2400" u="sng">
                <a:solidFill>
                  <a:srgbClr val="FF0000"/>
                </a:solidFill>
                <a:highlight>
                  <a:srgbClr val="FFFF00"/>
                </a:highlight>
                <a:latin typeface="Times New Roman" panose="02020603050405020304" charset="0"/>
                <a:cs typeface="Times New Roman" panose="02020603050405020304" charset="0"/>
              </a:rPr>
              <a:t>   36   </a:t>
            </a:r>
            <a:r>
              <a:rPr lang="zh-CN" altLang="en-US" sz="2400">
                <a:solidFill>
                  <a:schemeClr val="bg1"/>
                </a:solidFill>
                <a:latin typeface="Times New Roman" panose="02020603050405020304" charset="0"/>
                <a:cs typeface="Times New Roman" panose="02020603050405020304" charset="0"/>
              </a:rPr>
              <a:t>    No editor is likely to tolerate a writer who does not take the trouble to spell words correctly.</a:t>
            </a:r>
            <a:endParaRPr lang="zh-CN" altLang="en-US" sz="2400">
              <a:solidFill>
                <a:schemeClr val="bg1"/>
              </a:solidFill>
              <a:latin typeface="Times New Roman" panose="02020603050405020304" charset="0"/>
              <a:cs typeface="Times New Roman" panose="02020603050405020304" charset="0"/>
            </a:endParaRPr>
          </a:p>
          <a:p>
            <a:pPr indent="457200"/>
            <a:r>
              <a:rPr lang="zh-CN" altLang="en-US" sz="2400">
                <a:solidFill>
                  <a:schemeClr val="bg1"/>
                </a:solidFill>
                <a:latin typeface="Times New Roman" panose="02020603050405020304" charset="0"/>
                <a:cs typeface="Times New Roman" panose="02020603050405020304" charset="0"/>
              </a:rPr>
              <a:t>I keep two reference books close-by on my desk: dictionary and thesaurus(同义词词典). I don't trust my laptop's spellchecker.  </a:t>
            </a:r>
            <a:r>
              <a:rPr lang="zh-CN" altLang="en-US" sz="2400" u="sng">
                <a:solidFill>
                  <a:srgbClr val="FF0000"/>
                </a:solidFill>
                <a:highlight>
                  <a:srgbClr val="00FF00"/>
                </a:highlight>
                <a:latin typeface="Times New Roman" panose="02020603050405020304" charset="0"/>
                <a:cs typeface="Times New Roman" panose="02020603050405020304" charset="0"/>
              </a:rPr>
              <a:t>    37   </a:t>
            </a:r>
            <a:r>
              <a:rPr lang="zh-CN" altLang="en-US" sz="2400">
                <a:solidFill>
                  <a:schemeClr val="bg1"/>
                </a:solidFill>
                <a:latin typeface="Times New Roman" panose="02020603050405020304" charset="0"/>
                <a:cs typeface="Times New Roman" panose="02020603050405020304" charset="0"/>
              </a:rPr>
              <a:t>  Of course, these days there are plenty of online dictionaries and thesauruses, but I'm old-fashioned enough to prefer a hard cover and pages I can leaf through with my fingers. I use the Concise Oxford Dictionary and the Collins Thesaurus.</a:t>
            </a:r>
            <a:endParaRPr lang="zh-CN" altLang="en-US" sz="2400">
              <a:solidFill>
                <a:schemeClr val="bg1"/>
              </a:solidFill>
              <a:latin typeface="Times New Roman" panose="02020603050405020304" charset="0"/>
              <a:cs typeface="Times New Roman" panose="02020603050405020304" charset="0"/>
            </a:endParaRPr>
          </a:p>
          <a:p>
            <a:pPr indent="457200"/>
            <a:r>
              <a:rPr lang="zh-CN" altLang="en-US" sz="2400" u="sng">
                <a:solidFill>
                  <a:srgbClr val="FF0000"/>
                </a:solidFill>
                <a:highlight>
                  <a:srgbClr val="00FFFF"/>
                </a:highlight>
                <a:latin typeface="Times New Roman" panose="02020603050405020304" charset="0"/>
                <a:cs typeface="Times New Roman" panose="02020603050405020304" charset="0"/>
              </a:rPr>
              <a:t>    38   </a:t>
            </a:r>
            <a:r>
              <a:rPr lang="zh-CN" altLang="en-US" sz="2400">
                <a:solidFill>
                  <a:schemeClr val="bg1"/>
                </a:solidFill>
                <a:latin typeface="Times New Roman" panose="02020603050405020304" charset="0"/>
                <a:cs typeface="Times New Roman" panose="02020603050405020304" charset="0"/>
              </a:rPr>
              <a:t>  It should give you a precise definition of each word, thus differentiating it from other words whose meanings are similar, but not identical. It will also usually show how the word is pronounced.</a:t>
            </a:r>
            <a:endParaRPr lang="zh-CN" altLang="en-US" sz="2400">
              <a:solidFill>
                <a:schemeClr val="bg1"/>
              </a:solidFill>
              <a:latin typeface="Times New Roman" panose="02020603050405020304" charset="0"/>
              <a:cs typeface="Times New Roman" panose="02020603050405020304" charset="0"/>
            </a:endParaRPr>
          </a:p>
          <a:p>
            <a:pPr indent="457200"/>
            <a:r>
              <a:rPr lang="zh-CN" altLang="en-US" sz="2400">
                <a:solidFill>
                  <a:srgbClr val="FF0000"/>
                </a:solidFill>
                <a:highlight>
                  <a:srgbClr val="FFFF00"/>
                </a:highlight>
                <a:latin typeface="Times New Roman" panose="02020603050405020304" charset="0"/>
                <a:cs typeface="Times New Roman" panose="02020603050405020304" charset="0"/>
                <a:sym typeface="+mn-ea"/>
              </a:rPr>
              <a:t>F.</a:t>
            </a:r>
            <a:r>
              <a:rPr lang="en-US" altLang="zh-CN" sz="2400">
                <a:solidFill>
                  <a:srgbClr val="FF0000"/>
                </a:solidFill>
                <a:highlight>
                  <a:srgbClr val="FFFF00"/>
                </a:highlight>
                <a:latin typeface="Times New Roman" panose="02020603050405020304" charset="0"/>
                <a:cs typeface="Times New Roman" panose="02020603050405020304" charset="0"/>
                <a:sym typeface="+mn-ea"/>
              </a:rPr>
              <a:t> </a:t>
            </a:r>
            <a:r>
              <a:rPr lang="zh-CN" altLang="en-US" sz="2400">
                <a:solidFill>
                  <a:schemeClr val="tx1"/>
                </a:solidFill>
                <a:highlight>
                  <a:srgbClr val="FF00FF"/>
                </a:highlight>
                <a:latin typeface="Times New Roman" panose="02020603050405020304" charset="0"/>
                <a:cs typeface="Times New Roman" panose="02020603050405020304" charset="0"/>
                <a:sym typeface="+mn-ea"/>
              </a:rPr>
              <a:t>That </a:t>
            </a:r>
            <a:r>
              <a:rPr lang="zh-CN" altLang="en-US" sz="2400">
                <a:solidFill>
                  <a:srgbClr val="FF0000"/>
                </a:solidFill>
                <a:highlight>
                  <a:srgbClr val="FFFF00"/>
                </a:highlight>
                <a:latin typeface="Times New Roman" panose="02020603050405020304" charset="0"/>
                <a:cs typeface="Times New Roman" panose="02020603050405020304" charset="0"/>
                <a:sym typeface="+mn-ea"/>
              </a:rPr>
              <a:t>means good grammar and no spelling mistakes</a:t>
            </a:r>
            <a:r>
              <a:rPr lang="zh-CN" altLang="en-US" sz="2400">
                <a:solidFill>
                  <a:schemeClr val="bg1"/>
                </a:solidFill>
                <a:highlight>
                  <a:srgbClr val="000000">
                    <a:alpha val="0"/>
                  </a:srgbClr>
                </a:highlight>
                <a:latin typeface="Times New Roman" panose="02020603050405020304" charset="0"/>
                <a:cs typeface="Times New Roman" panose="02020603050405020304" charset="0"/>
                <a:sym typeface="+mn-ea"/>
              </a:rPr>
              <a:t>.</a:t>
            </a:r>
            <a:r>
              <a:rPr lang="en-US" altLang="zh-CN" sz="2400">
                <a:solidFill>
                  <a:schemeClr val="bg1"/>
                </a:solidFill>
                <a:highlight>
                  <a:srgbClr val="000000">
                    <a:alpha val="0"/>
                  </a:srgbClr>
                </a:highlight>
                <a:latin typeface="Times New Roman" panose="02020603050405020304" charset="0"/>
                <a:cs typeface="Times New Roman" panose="02020603050405020304" charset="0"/>
                <a:sym typeface="+mn-ea"/>
              </a:rPr>
              <a:t>	</a:t>
            </a:r>
            <a:r>
              <a:rPr lang="zh-CN" altLang="en-US" sz="2400" b="1">
                <a:solidFill>
                  <a:schemeClr val="bg1"/>
                </a:solidFill>
                <a:latin typeface="Times New Roman" panose="02020603050405020304" charset="0"/>
                <a:cs typeface="Times New Roman" panose="02020603050405020304" charset="0"/>
                <a:sym typeface="+mn-ea"/>
              </a:rPr>
              <a:t>（承上启下，重述解释）</a:t>
            </a:r>
            <a:endParaRPr lang="zh-CN" altLang="en-US" sz="2400">
              <a:solidFill>
                <a:schemeClr val="bg1"/>
              </a:solidFill>
              <a:latin typeface="Times New Roman" panose="02020603050405020304" charset="0"/>
              <a:cs typeface="Times New Roman" panose="02020603050405020304" charset="0"/>
            </a:endParaRPr>
          </a:p>
          <a:p>
            <a:pPr indent="457200"/>
            <a:r>
              <a:rPr lang="zh-CN" altLang="en-US" sz="2400">
                <a:solidFill>
                  <a:srgbClr val="FF0000"/>
                </a:solidFill>
                <a:highlight>
                  <a:srgbClr val="00FF00"/>
                </a:highlight>
                <a:latin typeface="Times New Roman" panose="02020603050405020304" charset="0"/>
                <a:cs typeface="Times New Roman" panose="02020603050405020304" charset="0"/>
              </a:rPr>
              <a:t>B.</a:t>
            </a:r>
            <a:r>
              <a:rPr lang="en-US" altLang="zh-CN" sz="2400">
                <a:solidFill>
                  <a:srgbClr val="FF0000"/>
                </a:solidFill>
                <a:highlight>
                  <a:srgbClr val="00FF00"/>
                </a:highlight>
                <a:latin typeface="Times New Roman" panose="02020603050405020304" charset="0"/>
                <a:cs typeface="Times New Roman" panose="02020603050405020304" charset="0"/>
              </a:rPr>
              <a:t> </a:t>
            </a:r>
            <a:r>
              <a:rPr lang="zh-CN" altLang="en-US" sz="2400">
                <a:highlight>
                  <a:srgbClr val="FF00FF"/>
                </a:highlight>
                <a:latin typeface="Times New Roman" panose="02020603050405020304" charset="0"/>
                <a:cs typeface="Times New Roman" panose="02020603050405020304" charset="0"/>
              </a:rPr>
              <a:t>It </a:t>
            </a:r>
            <a:r>
              <a:rPr lang="zh-CN" altLang="en-US" sz="2400">
                <a:solidFill>
                  <a:srgbClr val="FF0000"/>
                </a:solidFill>
                <a:highlight>
                  <a:srgbClr val="00FF00"/>
                </a:highlight>
                <a:latin typeface="Times New Roman" panose="02020603050405020304" charset="0"/>
                <a:cs typeface="Times New Roman" panose="02020603050405020304" charset="0"/>
              </a:rPr>
              <a:t>takes no account of the context</a:t>
            </a:r>
            <a:r>
              <a:rPr lang="zh-CN" altLang="en-US" sz="2400">
                <a:solidFill>
                  <a:schemeClr val="bg1"/>
                </a:solidFill>
                <a:highlight>
                  <a:srgbClr val="000000">
                    <a:alpha val="0"/>
                  </a:srgbClr>
                </a:highlight>
                <a:latin typeface="Times New Roman" panose="02020603050405020304" charset="0"/>
                <a:cs typeface="Times New Roman" panose="02020603050405020304" charset="0"/>
              </a:rPr>
              <a:t>.</a:t>
            </a:r>
            <a:r>
              <a:rPr lang="en-US" altLang="zh-CN" sz="2400">
                <a:solidFill>
                  <a:schemeClr val="bg1"/>
                </a:solidFill>
                <a:highlight>
                  <a:srgbClr val="000000">
                    <a:alpha val="0"/>
                  </a:srgbClr>
                </a:highlight>
                <a:latin typeface="Times New Roman" panose="02020603050405020304" charset="0"/>
                <a:cs typeface="Times New Roman" panose="02020603050405020304" charset="0"/>
              </a:rPr>
              <a:t>			</a:t>
            </a:r>
            <a:r>
              <a:rPr lang="zh-CN" altLang="en-US" sz="2400" b="1">
                <a:solidFill>
                  <a:schemeClr val="bg1"/>
                </a:solidFill>
                <a:highlight>
                  <a:srgbClr val="000000">
                    <a:alpha val="0"/>
                  </a:srgbClr>
                </a:highlight>
                <a:latin typeface="Times New Roman" panose="02020603050405020304" charset="0"/>
                <a:cs typeface="Times New Roman" panose="02020603050405020304" charset="0"/>
                <a:sym typeface="+mn-ea"/>
              </a:rPr>
              <a:t>（承上</a:t>
            </a:r>
            <a:r>
              <a:rPr lang="en-US" altLang="zh-CN" sz="2400" b="1">
                <a:solidFill>
                  <a:schemeClr val="bg1"/>
                </a:solidFill>
                <a:highlight>
                  <a:srgbClr val="000000">
                    <a:alpha val="0"/>
                  </a:srgbClr>
                </a:highlight>
                <a:latin typeface="Times New Roman" panose="02020603050405020304" charset="0"/>
                <a:cs typeface="Times New Roman" panose="02020603050405020304" charset="0"/>
                <a:sym typeface="+mn-ea"/>
              </a:rPr>
              <a:t>	</a:t>
            </a:r>
            <a:r>
              <a:rPr lang="zh-CN" altLang="en-US" sz="2400" b="1">
                <a:solidFill>
                  <a:schemeClr val="bg1"/>
                </a:solidFill>
                <a:highlight>
                  <a:srgbClr val="000000">
                    <a:alpha val="0"/>
                  </a:srgbClr>
                </a:highlight>
                <a:latin typeface="Times New Roman" panose="02020603050405020304" charset="0"/>
                <a:cs typeface="Times New Roman" panose="02020603050405020304" charset="0"/>
                <a:sym typeface="+mn-ea"/>
              </a:rPr>
              <a:t>因果关系</a:t>
            </a:r>
            <a:r>
              <a:rPr lang="zh-CN" altLang="en-US" sz="2400" b="1">
                <a:solidFill>
                  <a:schemeClr val="bg1"/>
                </a:solidFill>
                <a:highlight>
                  <a:srgbClr val="000000">
                    <a:alpha val="0"/>
                  </a:srgbClr>
                </a:highlight>
                <a:latin typeface="Times New Roman" panose="02020603050405020304" charset="0"/>
                <a:cs typeface="Times New Roman" panose="02020603050405020304" charset="0"/>
                <a:sym typeface="+mn-ea"/>
              </a:rPr>
              <a:t>）</a:t>
            </a:r>
            <a:endParaRPr lang="zh-CN" altLang="en-US" sz="2400">
              <a:solidFill>
                <a:srgbClr val="FF0000"/>
              </a:solidFill>
              <a:highlight>
                <a:srgbClr val="FFFF00"/>
              </a:highlight>
              <a:latin typeface="Times New Roman" panose="02020603050405020304" charset="0"/>
              <a:cs typeface="Times New Roman" panose="02020603050405020304" charset="0"/>
            </a:endParaRPr>
          </a:p>
          <a:p>
            <a:pPr indent="457200"/>
            <a:r>
              <a:rPr lang="zh-CN" altLang="en-US" sz="2400">
                <a:solidFill>
                  <a:srgbClr val="FF0000"/>
                </a:solidFill>
                <a:highlight>
                  <a:srgbClr val="00FFFF"/>
                </a:highlight>
                <a:latin typeface="Times New Roman" panose="02020603050405020304" charset="0"/>
                <a:cs typeface="Times New Roman" panose="02020603050405020304" charset="0"/>
              </a:rPr>
              <a:t>E.</a:t>
            </a:r>
            <a:r>
              <a:rPr lang="en-US" altLang="zh-CN" sz="2400">
                <a:solidFill>
                  <a:srgbClr val="FF0000"/>
                </a:solidFill>
                <a:highlight>
                  <a:srgbClr val="00FFFF"/>
                </a:highlight>
                <a:latin typeface="Times New Roman" panose="02020603050405020304" charset="0"/>
                <a:cs typeface="Times New Roman" panose="02020603050405020304" charset="0"/>
              </a:rPr>
              <a:t> </a:t>
            </a:r>
            <a:r>
              <a:rPr lang="zh-CN" altLang="en-US" sz="2400">
                <a:solidFill>
                  <a:srgbClr val="FF0000"/>
                </a:solidFill>
                <a:highlight>
                  <a:srgbClr val="00FFFF"/>
                </a:highlight>
                <a:latin typeface="Times New Roman" panose="02020603050405020304" charset="0"/>
                <a:cs typeface="Times New Roman" panose="02020603050405020304" charset="0"/>
              </a:rPr>
              <a:t>Of course, a dictionary is not only for spelling</a:t>
            </a:r>
            <a:r>
              <a:rPr lang="zh-CN" altLang="en-US" sz="2400">
                <a:solidFill>
                  <a:schemeClr val="bg1"/>
                </a:solidFill>
                <a:highlight>
                  <a:srgbClr val="000000">
                    <a:alpha val="0"/>
                  </a:srgbClr>
                </a:highlight>
                <a:latin typeface="Times New Roman" panose="02020603050405020304" charset="0"/>
                <a:cs typeface="Times New Roman" panose="02020603050405020304" charset="0"/>
              </a:rPr>
              <a:t>.</a:t>
            </a:r>
            <a:r>
              <a:rPr lang="en-US" altLang="zh-CN" sz="2400">
                <a:solidFill>
                  <a:schemeClr val="bg1"/>
                </a:solidFill>
                <a:highlight>
                  <a:srgbClr val="000000">
                    <a:alpha val="0"/>
                  </a:srgbClr>
                </a:highlight>
                <a:latin typeface="Times New Roman" panose="02020603050405020304" charset="0"/>
                <a:cs typeface="Times New Roman" panose="02020603050405020304" charset="0"/>
              </a:rPr>
              <a:t>	</a:t>
            </a:r>
            <a:r>
              <a:rPr lang="zh-CN" altLang="en-US" sz="2400" b="1">
                <a:solidFill>
                  <a:schemeClr val="bg1"/>
                </a:solidFill>
                <a:highlight>
                  <a:srgbClr val="000000">
                    <a:alpha val="0"/>
                  </a:srgbClr>
                </a:highlight>
                <a:latin typeface="Times New Roman" panose="02020603050405020304" charset="0"/>
                <a:cs typeface="Times New Roman" panose="02020603050405020304" charset="0"/>
                <a:sym typeface="+mn-ea"/>
              </a:rPr>
              <a:t>（启下</a:t>
            </a:r>
            <a:r>
              <a:rPr lang="en-US" altLang="zh-CN" sz="2400" b="1">
                <a:solidFill>
                  <a:schemeClr val="bg1"/>
                </a:solidFill>
                <a:highlight>
                  <a:srgbClr val="000000">
                    <a:alpha val="0"/>
                  </a:srgbClr>
                </a:highlight>
                <a:latin typeface="Times New Roman" panose="02020603050405020304" charset="0"/>
                <a:cs typeface="Times New Roman" panose="02020603050405020304" charset="0"/>
                <a:sym typeface="+mn-ea"/>
              </a:rPr>
              <a:t>	</a:t>
            </a:r>
            <a:r>
              <a:rPr lang="zh-CN" altLang="en-US" sz="2400" b="1">
                <a:solidFill>
                  <a:schemeClr val="bg1"/>
                </a:solidFill>
                <a:highlight>
                  <a:srgbClr val="000000">
                    <a:alpha val="0"/>
                  </a:srgbClr>
                </a:highlight>
                <a:latin typeface="Times New Roman" panose="02020603050405020304" charset="0"/>
                <a:cs typeface="Times New Roman" panose="02020603050405020304" charset="0"/>
                <a:sym typeface="+mn-ea"/>
              </a:rPr>
              <a:t>段首主题句）</a:t>
            </a:r>
            <a:r>
              <a:rPr lang="en-US" altLang="zh-CN" sz="2400">
                <a:solidFill>
                  <a:schemeClr val="bg1"/>
                </a:solidFill>
                <a:highlight>
                  <a:srgbClr val="000000">
                    <a:alpha val="0"/>
                  </a:srgbClr>
                </a:highlight>
                <a:latin typeface="Times New Roman" panose="02020603050405020304" charset="0"/>
                <a:cs typeface="Times New Roman" panose="02020603050405020304" charset="0"/>
              </a:rPr>
              <a:t>	</a:t>
            </a:r>
            <a:endParaRPr lang="zh-CN" altLang="en-US" sz="2400">
              <a:solidFill>
                <a:srgbClr val="FF0000"/>
              </a:solidFill>
              <a:highlight>
                <a:srgbClr val="FFFF00"/>
              </a:highlight>
              <a:latin typeface="Times New Roman" panose="02020603050405020304" charset="0"/>
              <a:cs typeface="Times New Roman" panose="02020603050405020304" charset="0"/>
            </a:endParaRPr>
          </a:p>
          <a:p>
            <a:endParaRPr lang="zh-CN" altLang="en-US" sz="2400">
              <a:solidFill>
                <a:srgbClr val="FF0000"/>
              </a:solidFill>
              <a:highlight>
                <a:srgbClr val="FFFF00"/>
              </a:highlight>
              <a:latin typeface="Times New Roman" panose="02020603050405020304" charset="0"/>
              <a:cs typeface="Times New Roman" panose="0202060305040502030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en-US" altLang="zh-CN"/>
              <a:t>2024 I</a:t>
            </a:r>
            <a:endParaRPr lang="en-US" altLang="zh-CN"/>
          </a:p>
        </p:txBody>
      </p:sp>
      <p:sp>
        <p:nvSpPr>
          <p:cNvPr id="3" name="文本框 2"/>
          <p:cNvSpPr txBox="1"/>
          <p:nvPr/>
        </p:nvSpPr>
        <p:spPr>
          <a:xfrm>
            <a:off x="343535" y="1009650"/>
            <a:ext cx="11513820" cy="5221605"/>
          </a:xfrm>
          <a:prstGeom prst="rect">
            <a:avLst/>
          </a:prstGeom>
          <a:noFill/>
        </p:spPr>
        <p:txBody>
          <a:bodyPr wrap="square" rtlCol="0">
            <a:noAutofit/>
          </a:bodyPr>
          <a:p>
            <a:pPr indent="457200"/>
            <a:r>
              <a:rPr lang="zh-CN" altLang="en-US" sz="2400">
                <a:solidFill>
                  <a:schemeClr val="bg1"/>
                </a:solidFill>
                <a:latin typeface="Times New Roman" panose="02020603050405020304" charset="0"/>
                <a:cs typeface="Times New Roman" panose="02020603050405020304" charset="0"/>
              </a:rPr>
              <a:t>In addition, I have an old two-volume copy of the Shorter Oxford Dictionary, picked up a few years ago in a bookshop sale for just 99 pence. Of course, with its 2,672 pages, it's not exactly short. It contains around 163,000 words, plus word combinations and idiomatic phrases.  </a:t>
            </a:r>
            <a:r>
              <a:rPr lang="zh-CN" altLang="en-US" sz="2400">
                <a:solidFill>
                  <a:srgbClr val="FF0000"/>
                </a:solidFill>
                <a:latin typeface="Times New Roman" panose="02020603050405020304" charset="0"/>
                <a:cs typeface="Times New Roman" panose="02020603050405020304" charset="0"/>
              </a:rPr>
              <a:t> </a:t>
            </a:r>
            <a:r>
              <a:rPr lang="zh-CN" altLang="en-US" sz="2400" u="sng">
                <a:solidFill>
                  <a:srgbClr val="FF0000"/>
                </a:solidFill>
                <a:highlight>
                  <a:srgbClr val="00FF00"/>
                </a:highlight>
                <a:latin typeface="Times New Roman" panose="02020603050405020304" charset="0"/>
                <a:cs typeface="Times New Roman" panose="02020603050405020304" charset="0"/>
              </a:rPr>
              <a:t>   39   </a:t>
            </a:r>
            <a:r>
              <a:rPr lang="zh-CN" altLang="en-US" sz="2400">
                <a:solidFill>
                  <a:schemeClr val="bg1"/>
                </a:solidFill>
                <a:latin typeface="Times New Roman" panose="02020603050405020304" charset="0"/>
                <a:cs typeface="Times New Roman" panose="02020603050405020304" charset="0"/>
              </a:rPr>
              <a:t>  However, if I need to check the origin of a word or to look up examples of its usage, there's nothing better.</a:t>
            </a:r>
            <a:endParaRPr lang="zh-CN" altLang="en-US" sz="2400">
              <a:solidFill>
                <a:schemeClr val="bg1"/>
              </a:solidFill>
              <a:latin typeface="Times New Roman" panose="02020603050405020304" charset="0"/>
              <a:cs typeface="Times New Roman" panose="02020603050405020304" charset="0"/>
            </a:endParaRPr>
          </a:p>
          <a:p>
            <a:pPr indent="457200"/>
            <a:r>
              <a:rPr lang="zh-CN" altLang="en-US" sz="2400">
                <a:solidFill>
                  <a:schemeClr val="bg1"/>
                </a:solidFill>
                <a:latin typeface="Times New Roman" panose="02020603050405020304" charset="0"/>
                <a:cs typeface="Times New Roman" panose="02020603050405020304" charset="0"/>
              </a:rPr>
              <a:t>For well over a hundred years the most influential English dictionary was Samuel Johnson's Dictionary of the English Language published in 1755. </a:t>
            </a:r>
            <a:r>
              <a:rPr lang="en-US" altLang="zh-CN" sz="2400">
                <a:solidFill>
                  <a:schemeClr val="bg1"/>
                </a:solidFill>
                <a:latin typeface="Times New Roman" panose="02020603050405020304" charset="0"/>
                <a:cs typeface="Times New Roman" panose="02020603050405020304" charset="0"/>
                <a:sym typeface="+mn-ea"/>
              </a:rPr>
              <a:t>“</a:t>
            </a:r>
            <a:r>
              <a:rPr lang="zh-CN" altLang="en-US" sz="2400">
                <a:solidFill>
                  <a:schemeClr val="bg1"/>
                </a:solidFill>
                <a:latin typeface="Times New Roman" panose="02020603050405020304" charset="0"/>
                <a:cs typeface="Times New Roman" panose="02020603050405020304" charset="0"/>
              </a:rPr>
              <a:t>To make dictionaries is dull (乏味)work,</a:t>
            </a:r>
            <a:r>
              <a:rPr lang="en-US" altLang="zh-CN" sz="2400">
                <a:solidFill>
                  <a:schemeClr val="bg1"/>
                </a:solidFill>
                <a:latin typeface="Times New Roman" panose="02020603050405020304" charset="0"/>
                <a:cs typeface="Times New Roman" panose="02020603050405020304" charset="0"/>
                <a:sym typeface="+mn-ea"/>
              </a:rPr>
              <a:t>”</a:t>
            </a:r>
            <a:r>
              <a:rPr lang="zh-CN" altLang="en-US" sz="2400">
                <a:solidFill>
                  <a:schemeClr val="bg1"/>
                </a:solidFill>
                <a:latin typeface="Times New Roman" panose="02020603050405020304" charset="0"/>
                <a:cs typeface="Times New Roman" panose="02020603050405020304" charset="0"/>
              </a:rPr>
              <a:t> wrote Johnson, illustrating one definition of </a:t>
            </a:r>
            <a:r>
              <a:rPr lang="en-US" altLang="zh-CN" sz="2400">
                <a:solidFill>
                  <a:schemeClr val="bg1"/>
                </a:solidFill>
                <a:latin typeface="Times New Roman" panose="02020603050405020304" charset="0"/>
                <a:cs typeface="Times New Roman" panose="02020603050405020304" charset="0"/>
              </a:rPr>
              <a:t> “</a:t>
            </a:r>
            <a:r>
              <a:rPr lang="zh-CN" altLang="en-US" sz="2400">
                <a:solidFill>
                  <a:schemeClr val="bg1"/>
                </a:solidFill>
                <a:latin typeface="Times New Roman" panose="02020603050405020304" charset="0"/>
                <a:cs typeface="Times New Roman" panose="02020603050405020304" charset="0"/>
              </a:rPr>
              <a:t>dull</a:t>
            </a:r>
            <a:r>
              <a:rPr lang="en-US" altLang="zh-CN" sz="2400">
                <a:solidFill>
                  <a:schemeClr val="bg1"/>
                </a:solidFill>
                <a:latin typeface="Times New Roman" panose="02020603050405020304" charset="0"/>
                <a:cs typeface="Times New Roman" panose="02020603050405020304" charset="0"/>
              </a:rPr>
              <a:t>”</a:t>
            </a:r>
            <a:r>
              <a:rPr lang="zh-CN" altLang="en-US" sz="2400">
                <a:solidFill>
                  <a:schemeClr val="bg1"/>
                </a:solidFill>
                <a:latin typeface="Times New Roman" panose="02020603050405020304" charset="0"/>
                <a:cs typeface="Times New Roman" panose="02020603050405020304" charset="0"/>
              </a:rPr>
              <a:t>.   </a:t>
            </a:r>
            <a:r>
              <a:rPr lang="zh-CN" altLang="en-US" sz="2400" u="sng">
                <a:solidFill>
                  <a:srgbClr val="FF0000"/>
                </a:solidFill>
                <a:highlight>
                  <a:srgbClr val="00FFFF"/>
                </a:highlight>
                <a:latin typeface="Times New Roman" panose="02020603050405020304" charset="0"/>
                <a:cs typeface="Times New Roman" panose="02020603050405020304" charset="0"/>
              </a:rPr>
              <a:t>   40   </a:t>
            </a:r>
            <a:r>
              <a:rPr lang="zh-CN" altLang="en-US" sz="2400">
                <a:solidFill>
                  <a:schemeClr val="bg1"/>
                </a:solidFill>
                <a:latin typeface="Times New Roman" panose="02020603050405020304" charset="0"/>
                <a:cs typeface="Times New Roman" panose="02020603050405020304" charset="0"/>
              </a:rPr>
              <a:t>.  A few minutes spent casting your eye over a page or two can be a rewarding experience.</a:t>
            </a:r>
            <a:endParaRPr lang="zh-CN" altLang="en-US" sz="2400">
              <a:solidFill>
                <a:schemeClr val="bg1"/>
              </a:solidFill>
              <a:latin typeface="Times New Roman" panose="02020603050405020304" charset="0"/>
              <a:cs typeface="Times New Roman" panose="02020603050405020304" charset="0"/>
            </a:endParaRPr>
          </a:p>
          <a:p>
            <a:pPr indent="457200"/>
            <a:endParaRPr lang="zh-CN" altLang="en-US" sz="2400">
              <a:solidFill>
                <a:schemeClr val="bg1"/>
              </a:solidFill>
              <a:latin typeface="Times New Roman" panose="02020603050405020304" charset="0"/>
              <a:cs typeface="Times New Roman" panose="02020603050405020304" charset="0"/>
            </a:endParaRPr>
          </a:p>
          <a:p>
            <a:pPr indent="457200" algn="l">
              <a:buClrTx/>
              <a:buSzTx/>
              <a:buFontTx/>
            </a:pPr>
            <a:r>
              <a:rPr lang="zh-CN" altLang="en-US" sz="2400" u="sng">
                <a:solidFill>
                  <a:srgbClr val="FF0000"/>
                </a:solidFill>
                <a:highlight>
                  <a:srgbClr val="00FF00"/>
                </a:highlight>
                <a:latin typeface="Times New Roman" panose="02020603050405020304" charset="0"/>
                <a:cs typeface="Times New Roman" panose="02020603050405020304" charset="0"/>
              </a:rPr>
              <a:t>A. I don't often use </a:t>
            </a:r>
            <a:r>
              <a:rPr lang="zh-CN" altLang="en-US" sz="2400">
                <a:highlight>
                  <a:srgbClr val="FF00FF"/>
                </a:highlight>
                <a:latin typeface="Times New Roman" panose="02020603050405020304" charset="0"/>
                <a:cs typeface="Times New Roman" panose="02020603050405020304" charset="0"/>
              </a:rPr>
              <a:t>this </a:t>
            </a:r>
            <a:r>
              <a:rPr lang="zh-CN" altLang="en-US" sz="2400" u="sng">
                <a:solidFill>
                  <a:srgbClr val="FF0000"/>
                </a:solidFill>
                <a:highlight>
                  <a:srgbClr val="00FF00"/>
                </a:highlight>
                <a:latin typeface="Times New Roman" panose="02020603050405020304" charset="0"/>
                <a:cs typeface="Times New Roman" panose="02020603050405020304" charset="0"/>
              </a:rPr>
              <a:t>dictionary</a:t>
            </a:r>
            <a:r>
              <a:rPr lang="zh-CN" altLang="en-US" sz="2400">
                <a:solidFill>
                  <a:srgbClr val="FF0000"/>
                </a:solidFill>
                <a:latin typeface="Times New Roman" panose="02020603050405020304" charset="0"/>
                <a:cs typeface="Times New Roman" panose="02020603050405020304" charset="0"/>
              </a:rPr>
              <a:t>.</a:t>
            </a:r>
            <a:r>
              <a:rPr lang="en-US" altLang="zh-CN" sz="2400">
                <a:solidFill>
                  <a:srgbClr val="FF0000"/>
                </a:solidFill>
                <a:latin typeface="Times New Roman" panose="02020603050405020304" charset="0"/>
                <a:cs typeface="Times New Roman" panose="02020603050405020304" charset="0"/>
              </a:rPr>
              <a:t>		</a:t>
            </a:r>
            <a:r>
              <a:rPr lang="zh-CN" altLang="en-US" sz="2400" b="1">
                <a:solidFill>
                  <a:schemeClr val="bg1"/>
                </a:solidFill>
                <a:latin typeface="Times New Roman" panose="02020603050405020304" charset="0"/>
                <a:cs typeface="Times New Roman" panose="02020603050405020304" charset="0"/>
                <a:sym typeface="+mn-ea"/>
              </a:rPr>
              <a:t>（承上启下，并列关系）</a:t>
            </a:r>
            <a:endParaRPr lang="zh-CN" altLang="en-US" sz="2400" u="sng">
              <a:solidFill>
                <a:srgbClr val="FF0000"/>
              </a:solidFill>
              <a:highlight>
                <a:srgbClr val="00FF00"/>
              </a:highlight>
              <a:latin typeface="Times New Roman" panose="02020603050405020304" charset="0"/>
              <a:cs typeface="Times New Roman" panose="02020603050405020304" charset="0"/>
            </a:endParaRPr>
          </a:p>
          <a:p>
            <a:pPr indent="457200"/>
            <a:r>
              <a:rPr lang="zh-CN" altLang="en-US" sz="2400" u="sng">
                <a:solidFill>
                  <a:srgbClr val="FF0000"/>
                </a:solidFill>
                <a:highlight>
                  <a:srgbClr val="00FFFF"/>
                </a:highlight>
                <a:latin typeface="Times New Roman" panose="02020603050405020304" charset="0"/>
                <a:cs typeface="Times New Roman" panose="02020603050405020304" charset="0"/>
              </a:rPr>
              <a:t>D. But a dictionary can be a pleasure to read.</a:t>
            </a:r>
            <a:r>
              <a:rPr lang="zh-CN" altLang="en-US" sz="2400">
                <a:solidFill>
                  <a:schemeClr val="bg1"/>
                </a:solidFill>
                <a:latin typeface="Times New Roman" panose="02020603050405020304" charset="0"/>
                <a:cs typeface="Times New Roman" panose="02020603050405020304" charset="0"/>
              </a:rPr>
              <a:t> </a:t>
            </a:r>
            <a:r>
              <a:rPr lang="en-US" altLang="zh-CN" sz="2400">
                <a:solidFill>
                  <a:schemeClr val="bg1"/>
                </a:solidFill>
                <a:latin typeface="Times New Roman" panose="02020603050405020304" charset="0"/>
                <a:cs typeface="Times New Roman" panose="02020603050405020304" charset="0"/>
              </a:rPr>
              <a:t>	</a:t>
            </a:r>
            <a:r>
              <a:rPr lang="zh-CN" altLang="en-US" sz="2400" b="1">
                <a:solidFill>
                  <a:schemeClr val="bg1"/>
                </a:solidFill>
                <a:latin typeface="Times New Roman" panose="02020603050405020304" charset="0"/>
                <a:cs typeface="Times New Roman" panose="02020603050405020304" charset="0"/>
                <a:sym typeface="+mn-ea"/>
              </a:rPr>
              <a:t>（承上启下，转折关系）</a:t>
            </a:r>
            <a:r>
              <a:rPr lang="en-US" altLang="zh-CN" sz="2400">
                <a:solidFill>
                  <a:schemeClr val="bg1"/>
                </a:solidFill>
                <a:highlight>
                  <a:srgbClr val="000000">
                    <a:alpha val="0"/>
                  </a:srgbClr>
                </a:highlight>
                <a:latin typeface="Times New Roman" panose="02020603050405020304" charset="0"/>
                <a:cs typeface="Times New Roman" panose="02020603050405020304" charset="0"/>
              </a:rPr>
              <a:t>	</a:t>
            </a:r>
            <a:endParaRPr lang="zh-CN" altLang="en-US" sz="2400">
              <a:solidFill>
                <a:srgbClr val="FF0000"/>
              </a:solidFill>
              <a:highlight>
                <a:srgbClr val="FFFF00"/>
              </a:highlight>
              <a:latin typeface="Times New Roman" panose="02020603050405020304" charset="0"/>
              <a:cs typeface="Times New Roman" panose="02020603050405020304" charset="0"/>
            </a:endParaRPr>
          </a:p>
          <a:p>
            <a:endParaRPr lang="zh-CN" altLang="en-US" sz="2400">
              <a:solidFill>
                <a:srgbClr val="FF0000"/>
              </a:solidFill>
              <a:highlight>
                <a:srgbClr val="FFFF00"/>
              </a:highlight>
              <a:latin typeface="Times New Roman" panose="02020603050405020304" charset="0"/>
              <a:cs typeface="Times New Roman" panose="02020603050405020304" charset="0"/>
            </a:endParaRPr>
          </a:p>
        </p:txBody>
      </p:sp>
      <p:sp>
        <p:nvSpPr>
          <p:cNvPr id="4" name="文本框 3"/>
          <p:cNvSpPr txBox="1"/>
          <p:nvPr/>
        </p:nvSpPr>
        <p:spPr>
          <a:xfrm>
            <a:off x="3862705" y="5925820"/>
            <a:ext cx="7847965" cy="583565"/>
          </a:xfrm>
          <a:prstGeom prst="rect">
            <a:avLst/>
          </a:prstGeom>
          <a:noFill/>
        </p:spPr>
        <p:txBody>
          <a:bodyPr wrap="square" rtlCol="0">
            <a:spAutoFit/>
          </a:bodyPr>
          <a:p>
            <a:r>
              <a:rPr lang="zh-CN" altLang="en-US" sz="3200">
                <a:solidFill>
                  <a:schemeClr val="tx1"/>
                </a:solidFill>
                <a:highlight>
                  <a:srgbClr val="FFFF00"/>
                </a:highlight>
              </a:rPr>
              <a:t>阅读四选一</a:t>
            </a:r>
            <a:r>
              <a:rPr lang="en-US" altLang="zh-CN" sz="3200">
                <a:solidFill>
                  <a:schemeClr val="tx1"/>
                </a:solidFill>
                <a:highlight>
                  <a:srgbClr val="FFFF00"/>
                </a:highlight>
              </a:rPr>
              <a:t>“</a:t>
            </a:r>
            <a:r>
              <a:rPr lang="zh-CN" altLang="en-US" sz="3200">
                <a:solidFill>
                  <a:schemeClr val="tx1"/>
                </a:solidFill>
                <a:highlight>
                  <a:srgbClr val="FFFF00"/>
                </a:highlight>
              </a:rPr>
              <a:t>词汇猜测题</a:t>
            </a:r>
            <a:r>
              <a:rPr lang="en-US" altLang="zh-CN" sz="3200">
                <a:solidFill>
                  <a:schemeClr val="tx1"/>
                </a:solidFill>
                <a:highlight>
                  <a:srgbClr val="FFFF00"/>
                </a:highlight>
              </a:rPr>
              <a:t>”</a:t>
            </a:r>
            <a:r>
              <a:rPr lang="zh-CN" altLang="en-US" sz="3200">
                <a:solidFill>
                  <a:schemeClr val="tx1"/>
                </a:solidFill>
                <a:highlight>
                  <a:srgbClr val="FFFF00"/>
                </a:highlight>
              </a:rPr>
              <a:t>不再考</a:t>
            </a:r>
            <a:r>
              <a:rPr lang="en-US" altLang="zh-CN" sz="3200">
                <a:solidFill>
                  <a:schemeClr val="tx1"/>
                </a:solidFill>
                <a:highlight>
                  <a:srgbClr val="FFFF00"/>
                </a:highlight>
              </a:rPr>
              <a:t> “</a:t>
            </a:r>
            <a:r>
              <a:rPr lang="zh-CN" altLang="en-US" sz="3200">
                <a:solidFill>
                  <a:schemeClr val="tx1"/>
                </a:solidFill>
                <a:highlight>
                  <a:srgbClr val="FFFF00"/>
                </a:highlight>
              </a:rPr>
              <a:t>代词指称</a:t>
            </a:r>
            <a:r>
              <a:rPr lang="en-US" altLang="zh-CN" sz="3200">
                <a:solidFill>
                  <a:schemeClr val="tx1"/>
                </a:solidFill>
                <a:highlight>
                  <a:srgbClr val="FFFF00"/>
                </a:highlight>
              </a:rPr>
              <a:t>”</a:t>
            </a:r>
            <a:r>
              <a:rPr lang="zh-CN" altLang="en-US" sz="3200">
                <a:solidFill>
                  <a:schemeClr val="tx1"/>
                </a:solidFill>
                <a:highlight>
                  <a:srgbClr val="FFFF00"/>
                </a:highlight>
              </a:rPr>
              <a:t>？</a:t>
            </a:r>
            <a:endParaRPr lang="zh-CN" altLang="en-US" sz="3200">
              <a:solidFill>
                <a:schemeClr val="tx1"/>
              </a:solidFill>
              <a:highlight>
                <a:srgbClr val="FFFF00"/>
              </a:high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308735" y="1069975"/>
            <a:ext cx="9469755" cy="4325620"/>
          </a:xfrm>
          <a:prstGeom prst="rect">
            <a:avLst/>
          </a:prstGeom>
          <a:noFill/>
        </p:spPr>
        <p:txBody>
          <a:bodyPr wrap="square" rtlCol="0">
            <a:spAutoFit/>
          </a:bodyPr>
          <a:p>
            <a:pPr lvl="1" algn="ctr"/>
            <a:r>
              <a:rPr lang="en-US" altLang="zh-CN" sz="3200">
                <a:solidFill>
                  <a:schemeClr val="bg1"/>
                </a:solidFill>
                <a:latin typeface="楷体" panose="02010609060101010101" charset="-122"/>
                <a:ea typeface="楷体" panose="02010609060101010101" charset="-122"/>
                <a:cs typeface="楷体" panose="02010609060101010101" charset="-122"/>
              </a:rPr>
              <a:t> </a:t>
            </a:r>
            <a:r>
              <a:rPr lang="zh-CN" altLang="en-US" sz="3200">
                <a:solidFill>
                  <a:schemeClr val="bg1"/>
                </a:solidFill>
                <a:latin typeface="楷体" panose="02010609060101010101" charset="-122"/>
                <a:ea typeface="楷体" panose="02010609060101010101" charset="-122"/>
                <a:cs typeface="楷体" panose="02010609060101010101" charset="-122"/>
              </a:rPr>
              <a:t>七选五干扰项几大设置方式</a:t>
            </a:r>
            <a:endParaRPr lang="zh-CN" altLang="en-US" sz="3200">
              <a:solidFill>
                <a:schemeClr val="bg1"/>
              </a:solidFill>
              <a:latin typeface="楷体" panose="02010609060101010101" charset="-122"/>
              <a:ea typeface="楷体" panose="02010609060101010101" charset="-122"/>
              <a:cs typeface="楷体" panose="02010609060101010101" charset="-122"/>
            </a:endParaRPr>
          </a:p>
          <a:p>
            <a:pPr lvl="1" algn="ctr"/>
            <a:endParaRPr lang="zh-CN" altLang="en-US" sz="3200">
              <a:solidFill>
                <a:schemeClr val="bg1"/>
              </a:solidFill>
              <a:latin typeface="楷体" panose="02010609060101010101" charset="-122"/>
              <a:ea typeface="楷体" panose="02010609060101010101" charset="-122"/>
              <a:cs typeface="楷体" panose="02010609060101010101" charset="-122"/>
            </a:endParaRPr>
          </a:p>
          <a:p>
            <a:pPr marL="0" lvl="0" indent="457200" algn="l">
              <a:lnSpc>
                <a:spcPct val="140000"/>
              </a:lnSpc>
              <a:buNone/>
            </a:pPr>
            <a:r>
              <a:rPr lang="en-US" altLang="zh-CN" sz="3200">
                <a:solidFill>
                  <a:schemeClr val="bg1"/>
                </a:solidFill>
                <a:latin typeface="楷体" panose="02010609060101010101" charset="-122"/>
                <a:ea typeface="楷体" panose="02010609060101010101" charset="-122"/>
                <a:cs typeface="楷体" panose="02010609060101010101" charset="-122"/>
              </a:rPr>
              <a:t>1.</a:t>
            </a:r>
            <a:r>
              <a:rPr lang="zh-CN" altLang="en-US" sz="3200">
                <a:solidFill>
                  <a:schemeClr val="bg1"/>
                </a:solidFill>
                <a:latin typeface="楷体" panose="02010609060101010101" charset="-122"/>
                <a:ea typeface="楷体" panose="02010609060101010101" charset="-122"/>
                <a:cs typeface="楷体" panose="02010609060101010101" charset="-122"/>
              </a:rPr>
              <a:t>承上不启下</a:t>
            </a:r>
            <a:endParaRPr lang="zh-CN" altLang="en-US" sz="3200">
              <a:solidFill>
                <a:schemeClr val="bg1"/>
              </a:solidFill>
              <a:latin typeface="楷体" panose="02010609060101010101" charset="-122"/>
              <a:ea typeface="楷体" panose="02010609060101010101" charset="-122"/>
              <a:cs typeface="楷体" panose="02010609060101010101" charset="-122"/>
            </a:endParaRPr>
          </a:p>
          <a:p>
            <a:pPr marL="0" lvl="0" indent="457200" algn="l">
              <a:lnSpc>
                <a:spcPct val="140000"/>
              </a:lnSpc>
              <a:buNone/>
            </a:pPr>
            <a:r>
              <a:rPr lang="en-US" altLang="zh-CN" sz="3200">
                <a:solidFill>
                  <a:schemeClr val="bg1"/>
                </a:solidFill>
                <a:latin typeface="楷体" panose="02010609060101010101" charset="-122"/>
                <a:ea typeface="楷体" panose="02010609060101010101" charset="-122"/>
                <a:cs typeface="楷体" panose="02010609060101010101" charset="-122"/>
              </a:rPr>
              <a:t>2.</a:t>
            </a:r>
            <a:r>
              <a:rPr lang="zh-CN" altLang="en-US" sz="3200">
                <a:solidFill>
                  <a:schemeClr val="bg1"/>
                </a:solidFill>
                <a:latin typeface="楷体" panose="02010609060101010101" charset="-122"/>
                <a:ea typeface="楷体" panose="02010609060101010101" charset="-122"/>
                <a:cs typeface="楷体" panose="02010609060101010101" charset="-122"/>
              </a:rPr>
              <a:t>启下</a:t>
            </a:r>
            <a:r>
              <a:rPr lang="zh-CN" altLang="en-US" sz="3200">
                <a:solidFill>
                  <a:schemeClr val="bg1"/>
                </a:solidFill>
                <a:latin typeface="楷体" panose="02010609060101010101" charset="-122"/>
                <a:ea typeface="楷体" panose="02010609060101010101" charset="-122"/>
                <a:cs typeface="楷体" panose="02010609060101010101" charset="-122"/>
                <a:sym typeface="+mn-ea"/>
              </a:rPr>
              <a:t>不承上</a:t>
            </a:r>
            <a:endParaRPr lang="zh-CN" altLang="en-US" sz="3200">
              <a:solidFill>
                <a:schemeClr val="bg1"/>
              </a:solidFill>
              <a:latin typeface="楷体" panose="02010609060101010101" charset="-122"/>
              <a:ea typeface="楷体" panose="02010609060101010101" charset="-122"/>
              <a:cs typeface="楷体" panose="02010609060101010101" charset="-122"/>
              <a:sym typeface="+mn-ea"/>
            </a:endParaRPr>
          </a:p>
          <a:p>
            <a:pPr marL="0" lvl="0" indent="457200" algn="l">
              <a:lnSpc>
                <a:spcPct val="140000"/>
              </a:lnSpc>
              <a:buNone/>
            </a:pPr>
            <a:r>
              <a:rPr lang="en-US" altLang="zh-CN" sz="3200">
                <a:solidFill>
                  <a:schemeClr val="bg1"/>
                </a:solidFill>
                <a:latin typeface="楷体" panose="02010609060101010101" charset="-122"/>
                <a:ea typeface="楷体" panose="02010609060101010101" charset="-122"/>
                <a:cs typeface="楷体" panose="02010609060101010101" charset="-122"/>
                <a:sym typeface="+mn-ea"/>
              </a:rPr>
              <a:t>3.</a:t>
            </a:r>
            <a:r>
              <a:rPr lang="zh-CN" altLang="en-US" sz="3200">
                <a:solidFill>
                  <a:schemeClr val="bg1"/>
                </a:solidFill>
                <a:latin typeface="楷体" panose="02010609060101010101" charset="-122"/>
                <a:ea typeface="楷体" panose="02010609060101010101" charset="-122"/>
                <a:cs typeface="楷体" panose="02010609060101010101" charset="-122"/>
                <a:sym typeface="+mn-ea"/>
              </a:rPr>
              <a:t>偏离主旨</a:t>
            </a:r>
            <a:endParaRPr lang="zh-CN" altLang="en-US" sz="3200">
              <a:solidFill>
                <a:schemeClr val="bg1"/>
              </a:solidFill>
              <a:latin typeface="楷体" panose="02010609060101010101" charset="-122"/>
              <a:ea typeface="楷体" panose="02010609060101010101" charset="-122"/>
              <a:cs typeface="楷体" panose="02010609060101010101" charset="-122"/>
              <a:sym typeface="+mn-ea"/>
            </a:endParaRPr>
          </a:p>
          <a:p>
            <a:pPr marL="0" lvl="0" indent="457200" algn="l">
              <a:lnSpc>
                <a:spcPct val="140000"/>
              </a:lnSpc>
              <a:buNone/>
            </a:pPr>
            <a:r>
              <a:rPr lang="en-US" altLang="zh-CN" sz="3200">
                <a:solidFill>
                  <a:schemeClr val="bg1"/>
                </a:solidFill>
                <a:latin typeface="楷体" panose="02010609060101010101" charset="-122"/>
                <a:ea typeface="楷体" panose="02010609060101010101" charset="-122"/>
                <a:cs typeface="楷体" panose="02010609060101010101" charset="-122"/>
                <a:sym typeface="+mn-ea"/>
              </a:rPr>
              <a:t>4.</a:t>
            </a:r>
            <a:r>
              <a:rPr lang="zh-CN" altLang="en-US" sz="3200">
                <a:solidFill>
                  <a:schemeClr val="bg1"/>
                </a:solidFill>
                <a:latin typeface="楷体" panose="02010609060101010101" charset="-122"/>
                <a:ea typeface="楷体" panose="02010609060101010101" charset="-122"/>
                <a:cs typeface="楷体" panose="02010609060101010101" charset="-122"/>
                <a:sym typeface="+mn-ea"/>
              </a:rPr>
              <a:t>原词复现</a:t>
            </a:r>
            <a:r>
              <a:rPr lang="en-US" altLang="zh-CN" sz="3200">
                <a:solidFill>
                  <a:schemeClr val="bg1"/>
                </a:solidFill>
                <a:latin typeface="楷体" panose="02010609060101010101" charset="-122"/>
                <a:ea typeface="楷体" panose="02010609060101010101" charset="-122"/>
                <a:cs typeface="楷体" panose="02010609060101010101" charset="-122"/>
                <a:sym typeface="+mn-ea"/>
              </a:rPr>
              <a:t>		</a:t>
            </a:r>
            <a:endParaRPr lang="zh-CN" altLang="en-US" sz="3200">
              <a:solidFill>
                <a:schemeClr val="bg1"/>
              </a:solidFill>
              <a:latin typeface="楷体" panose="02010609060101010101" charset="-122"/>
              <a:ea typeface="楷体" panose="02010609060101010101" charset="-122"/>
              <a:cs typeface="楷体" panose="02010609060101010101" charset="-122"/>
              <a:sym typeface="+mn-ea"/>
            </a:endParaRPr>
          </a:p>
          <a:p>
            <a:pPr marL="0" lvl="0" indent="457200" algn="l">
              <a:lnSpc>
                <a:spcPct val="100000"/>
              </a:lnSpc>
              <a:buClrTx/>
              <a:buSzTx/>
              <a:buFontTx/>
              <a:buNone/>
            </a:pPr>
            <a:r>
              <a:rPr lang="en-US" altLang="zh-CN" sz="3200">
                <a:solidFill>
                  <a:schemeClr val="bg1"/>
                </a:solidFill>
                <a:latin typeface="楷体" panose="02010609060101010101" charset="-122"/>
                <a:ea typeface="楷体" panose="02010609060101010101" charset="-122"/>
                <a:cs typeface="楷体" panose="02010609060101010101" charset="-122"/>
                <a:sym typeface="+mn-ea"/>
              </a:rPr>
              <a:t>5.</a:t>
            </a:r>
            <a:r>
              <a:rPr lang="zh-CN" altLang="en-US" sz="3200">
                <a:solidFill>
                  <a:schemeClr val="bg1"/>
                </a:solidFill>
                <a:latin typeface="楷体" panose="02010609060101010101" charset="-122"/>
                <a:ea typeface="楷体" panose="02010609060101010101" charset="-122"/>
                <a:cs typeface="楷体" panose="02010609060101010101" charset="-122"/>
                <a:sym typeface="+mn-ea"/>
              </a:rPr>
              <a:t>句型类似</a:t>
            </a:r>
            <a:r>
              <a:rPr lang="en-US" altLang="zh-CN" sz="3200">
                <a:solidFill>
                  <a:schemeClr val="bg1"/>
                </a:solidFill>
                <a:latin typeface="楷体" panose="02010609060101010101" charset="-122"/>
                <a:ea typeface="楷体" panose="02010609060101010101" charset="-122"/>
                <a:cs typeface="楷体" panose="02010609060101010101" charset="-122"/>
                <a:sym typeface="+mn-ea"/>
              </a:rPr>
              <a:t>		</a:t>
            </a:r>
            <a:r>
              <a:rPr lang="en-US" altLang="zh-CN" sz="3200">
                <a:solidFill>
                  <a:schemeClr val="bg1"/>
                </a:solidFill>
                <a:latin typeface="楷体" panose="02010609060101010101" charset="-122"/>
                <a:ea typeface="楷体" panose="02010609060101010101" charset="-122"/>
                <a:cs typeface="楷体" panose="02010609060101010101" charset="-122"/>
              </a:rPr>
              <a:t> </a:t>
            </a:r>
            <a:endParaRPr lang="en-US" altLang="zh-CN" sz="3200">
              <a:solidFill>
                <a:schemeClr val="bg1"/>
              </a:solidFill>
              <a:latin typeface="楷体" panose="02010609060101010101" charset="-122"/>
              <a:ea typeface="楷体" panose="02010609060101010101" charset="-122"/>
              <a:cs typeface="楷体" panose="02010609060101010101" charset="-122"/>
            </a:endParaRPr>
          </a:p>
        </p:txBody>
      </p:sp>
      <p:sp>
        <p:nvSpPr>
          <p:cNvPr id="4" name="标题 3"/>
          <p:cNvSpPr>
            <a:spLocks noGrp="1"/>
          </p:cNvSpPr>
          <p:nvPr>
            <p:ph type="title"/>
            <p:custDataLst>
              <p:tags r:id="rId1"/>
            </p:custDataLst>
          </p:nvPr>
        </p:nvSpPr>
        <p:spPr/>
        <p:txBody>
          <a:bodyPr>
            <a:normAutofit/>
          </a:bodyPr>
          <a:p>
            <a:r>
              <a:rPr lang="en-US" altLang="zh-CN">
                <a:solidFill>
                  <a:schemeClr val="tx1"/>
                </a:solidFill>
              </a:rPr>
              <a:t> </a:t>
            </a:r>
            <a:r>
              <a:rPr lang="en-US" altLang="zh-CN">
                <a:solidFill>
                  <a:schemeClr val="bg1"/>
                </a:solidFill>
              </a:rPr>
              <a:t>    </a:t>
            </a:r>
            <a:r>
              <a:rPr>
                <a:solidFill>
                  <a:schemeClr val="bg1"/>
                </a:solidFill>
              </a:rPr>
              <a:t>阅读理解</a:t>
            </a:r>
            <a:r>
              <a:rPr lang="en-US" altLang="zh-CN" b="0">
                <a:solidFill>
                  <a:schemeClr val="bg1"/>
                </a:solidFill>
              </a:rPr>
              <a:t> ——</a:t>
            </a:r>
            <a:r>
              <a:rPr lang="en-US" altLang="zh-CN">
                <a:solidFill>
                  <a:schemeClr val="bg1"/>
                </a:solidFill>
              </a:rPr>
              <a:t> </a:t>
            </a:r>
            <a:r>
              <a:rPr>
                <a:solidFill>
                  <a:schemeClr val="bg1"/>
                </a:solidFill>
              </a:rPr>
              <a:t>七选五（</a:t>
            </a:r>
            <a:r>
              <a:rPr>
                <a:solidFill>
                  <a:schemeClr val="tx1"/>
                </a:solidFill>
                <a:highlight>
                  <a:srgbClr val="FFFF00"/>
                </a:highlight>
                <a:latin typeface="楷体" panose="02010609060101010101" charset="-122"/>
                <a:ea typeface="楷体" panose="02010609060101010101" charset="-122"/>
                <a:sym typeface="+mn-ea"/>
              </a:rPr>
              <a:t>干扰项</a:t>
            </a:r>
            <a:r>
              <a:rPr>
                <a:solidFill>
                  <a:schemeClr val="bg1"/>
                </a:solidFill>
              </a:rPr>
              <a:t>）</a:t>
            </a:r>
            <a:endParaRPr>
              <a:solidFill>
                <a:schemeClr val="bg1"/>
              </a:solidFill>
            </a:endParaRPr>
          </a:p>
        </p:txBody>
      </p:sp>
      <p:sp>
        <p:nvSpPr>
          <p:cNvPr id="2" name="文本框 1"/>
          <p:cNvSpPr txBox="1"/>
          <p:nvPr/>
        </p:nvSpPr>
        <p:spPr>
          <a:xfrm>
            <a:off x="9217025" y="2541905"/>
            <a:ext cx="2614295" cy="368300"/>
          </a:xfrm>
          <a:prstGeom prst="rect">
            <a:avLst/>
          </a:prstGeom>
          <a:noFill/>
        </p:spPr>
        <p:txBody>
          <a:bodyPr wrap="square" rtlCol="0">
            <a:spAutoFit/>
          </a:bodyPr>
          <a:p>
            <a:r>
              <a:rPr lang="zh-CN" altLang="en-US">
                <a:solidFill>
                  <a:schemeClr val="tx1"/>
                </a:solidFill>
                <a:highlight>
                  <a:srgbClr val="FFFF00"/>
                </a:highlight>
                <a:latin typeface="楷体" panose="02010609060101010101" charset="-122"/>
                <a:ea typeface="楷体" panose="02010609060101010101" charset="-122"/>
                <a:cs typeface="楷体" panose="02010609060101010101" charset="-122"/>
                <a:sym typeface="+mn-ea"/>
              </a:rPr>
              <a:t>句间</a:t>
            </a:r>
            <a:r>
              <a:rPr lang="en-US" altLang="zh-CN">
                <a:solidFill>
                  <a:schemeClr val="tx1"/>
                </a:solidFill>
                <a:highlight>
                  <a:srgbClr val="FFFF00"/>
                </a:highlight>
                <a:latin typeface="楷体" panose="02010609060101010101" charset="-122"/>
                <a:ea typeface="楷体" panose="02010609060101010101" charset="-122"/>
                <a:cs typeface="楷体" panose="02010609060101010101" charset="-122"/>
                <a:sym typeface="+mn-ea"/>
              </a:rPr>
              <a:t>逻辑</a:t>
            </a:r>
            <a:r>
              <a:rPr lang="zh-CN" altLang="en-US">
                <a:solidFill>
                  <a:schemeClr val="tx1"/>
                </a:solidFill>
                <a:highlight>
                  <a:srgbClr val="FFFF00"/>
                </a:highlight>
                <a:latin typeface="楷体" panose="02010609060101010101" charset="-122"/>
                <a:ea typeface="楷体" panose="02010609060101010101" charset="-122"/>
                <a:cs typeface="楷体" panose="02010609060101010101" charset="-122"/>
                <a:sym typeface="+mn-ea"/>
              </a:rPr>
              <a:t>：承上启下</a:t>
            </a:r>
            <a:endParaRPr lang="zh-CN" altLang="en-US">
              <a:solidFill>
                <a:schemeClr val="tx1"/>
              </a:solidFill>
              <a:highlight>
                <a:srgbClr val="FFFF00"/>
              </a:highlight>
              <a:latin typeface="楷体" panose="02010609060101010101" charset="-122"/>
              <a:ea typeface="楷体" panose="02010609060101010101" charset="-122"/>
              <a:cs typeface="楷体" panose="02010609060101010101" charset="-122"/>
              <a:sym typeface="+mn-ea"/>
            </a:endParaRPr>
          </a:p>
        </p:txBody>
      </p:sp>
      <p:sp>
        <p:nvSpPr>
          <p:cNvPr id="6" name="文本框 5"/>
          <p:cNvSpPr txBox="1"/>
          <p:nvPr/>
        </p:nvSpPr>
        <p:spPr>
          <a:xfrm>
            <a:off x="9217025" y="3564890"/>
            <a:ext cx="2327275" cy="368300"/>
          </a:xfrm>
          <a:prstGeom prst="rect">
            <a:avLst/>
          </a:prstGeom>
          <a:noFill/>
        </p:spPr>
        <p:txBody>
          <a:bodyPr wrap="square" rtlCol="0">
            <a:spAutoFit/>
          </a:bodyPr>
          <a:p>
            <a:r>
              <a:rPr lang="zh-CN" altLang="en-US">
                <a:solidFill>
                  <a:schemeClr val="tx1"/>
                </a:solidFill>
                <a:highlight>
                  <a:srgbClr val="FFFF00"/>
                </a:highlight>
                <a:latin typeface="楷体" panose="02010609060101010101" charset="-122"/>
                <a:ea typeface="楷体" panose="02010609060101010101" charset="-122"/>
                <a:cs typeface="楷体" panose="02010609060101010101" charset="-122"/>
                <a:sym typeface="+mn-ea"/>
              </a:rPr>
              <a:t>段落主旨：概括归纳</a:t>
            </a:r>
            <a:endParaRPr lang="zh-CN" altLang="en-US">
              <a:solidFill>
                <a:schemeClr val="tx1"/>
              </a:solidFill>
              <a:highlight>
                <a:srgbClr val="FFFF00"/>
              </a:highlight>
              <a:latin typeface="楷体" panose="02010609060101010101" charset="-122"/>
              <a:ea typeface="楷体" panose="02010609060101010101" charset="-122"/>
              <a:cs typeface="楷体" panose="02010609060101010101" charset="-122"/>
              <a:sym typeface="+mn-ea"/>
            </a:endParaRPr>
          </a:p>
        </p:txBody>
      </p:sp>
      <p:sp>
        <p:nvSpPr>
          <p:cNvPr id="8" name="文本框 7"/>
          <p:cNvSpPr txBox="1"/>
          <p:nvPr/>
        </p:nvSpPr>
        <p:spPr>
          <a:xfrm>
            <a:off x="4841875" y="2314575"/>
            <a:ext cx="2567940" cy="368300"/>
          </a:xfrm>
          <a:prstGeom prst="rect">
            <a:avLst/>
          </a:prstGeom>
          <a:noFill/>
        </p:spPr>
        <p:txBody>
          <a:bodyPr wrap="square" rtlCol="0">
            <a:spAutoFit/>
          </a:bodyPr>
          <a:p>
            <a:r>
              <a:rPr lang="zh-CN" altLang="en-US">
                <a:solidFill>
                  <a:schemeClr val="tx1"/>
                </a:solidFill>
                <a:highlight>
                  <a:srgbClr val="00FFFF"/>
                </a:highlight>
                <a:latin typeface="Times New Roman" panose="02020603050405020304" charset="0"/>
                <a:cs typeface="Times New Roman" panose="02020603050405020304" charset="0"/>
              </a:rPr>
              <a:t>2022-10-20 18:21</a:t>
            </a:r>
            <a:endParaRPr lang="zh-CN" altLang="en-US">
              <a:solidFill>
                <a:schemeClr val="tx1"/>
              </a:solidFill>
              <a:highlight>
                <a:srgbClr val="00FFFF"/>
              </a:highlight>
              <a:latin typeface="Times New Roman" panose="02020603050405020304" charset="0"/>
              <a:cs typeface="Times New Roman" panose="02020603050405020304" charset="0"/>
            </a:endParaRPr>
          </a:p>
        </p:txBody>
      </p:sp>
      <p:sp>
        <p:nvSpPr>
          <p:cNvPr id="9" name="文本框 8"/>
          <p:cNvSpPr txBox="1"/>
          <p:nvPr/>
        </p:nvSpPr>
        <p:spPr>
          <a:xfrm>
            <a:off x="4841875" y="2994660"/>
            <a:ext cx="2567940" cy="368300"/>
          </a:xfrm>
          <a:prstGeom prst="rect">
            <a:avLst/>
          </a:prstGeom>
          <a:noFill/>
        </p:spPr>
        <p:txBody>
          <a:bodyPr wrap="square" rtlCol="0">
            <a:spAutoFit/>
          </a:bodyPr>
          <a:p>
            <a:r>
              <a:rPr lang="zh-CN" altLang="en-US">
                <a:solidFill>
                  <a:schemeClr val="tx1"/>
                </a:solidFill>
                <a:highlight>
                  <a:srgbClr val="00FFFF"/>
                </a:highlight>
                <a:latin typeface="Times New Roman" panose="02020603050405020304" charset="0"/>
                <a:cs typeface="Times New Roman" panose="02020603050405020304" charset="0"/>
              </a:rPr>
              <a:t>2022-10-31 23:41</a:t>
            </a:r>
            <a:endParaRPr lang="zh-CN" altLang="en-US">
              <a:solidFill>
                <a:schemeClr val="tx1"/>
              </a:solidFill>
              <a:highlight>
                <a:srgbClr val="00FFFF"/>
              </a:highlight>
              <a:latin typeface="Times New Roman" panose="02020603050405020304" charset="0"/>
              <a:cs typeface="Times New Roman" panose="02020603050405020304" charset="0"/>
            </a:endParaRPr>
          </a:p>
        </p:txBody>
      </p:sp>
      <p:sp>
        <p:nvSpPr>
          <p:cNvPr id="10" name="文本框 9"/>
          <p:cNvSpPr txBox="1"/>
          <p:nvPr/>
        </p:nvSpPr>
        <p:spPr>
          <a:xfrm>
            <a:off x="4841875" y="3690620"/>
            <a:ext cx="2567940" cy="368300"/>
          </a:xfrm>
          <a:prstGeom prst="rect">
            <a:avLst/>
          </a:prstGeom>
          <a:noFill/>
        </p:spPr>
        <p:txBody>
          <a:bodyPr wrap="square" rtlCol="0">
            <a:spAutoFit/>
          </a:bodyPr>
          <a:p>
            <a:r>
              <a:rPr>
                <a:solidFill>
                  <a:schemeClr val="tx1"/>
                </a:solidFill>
                <a:highlight>
                  <a:srgbClr val="00FFFF"/>
                </a:highlight>
                <a:latin typeface="Times New Roman" panose="02020603050405020304" charset="0"/>
                <a:cs typeface="Times New Roman" panose="02020603050405020304" charset="0"/>
              </a:rPr>
              <a:t>2023-01-14 01:10</a:t>
            </a:r>
            <a:endParaRPr>
              <a:solidFill>
                <a:schemeClr val="tx1"/>
              </a:solidFill>
              <a:highlight>
                <a:srgbClr val="00FFFF"/>
              </a:highlight>
              <a:latin typeface="Times New Roman" panose="02020603050405020304" charset="0"/>
              <a:cs typeface="Times New Roman" panose="02020603050405020304" charset="0"/>
            </a:endParaRPr>
          </a:p>
        </p:txBody>
      </p:sp>
      <p:sp>
        <p:nvSpPr>
          <p:cNvPr id="11" name="文本框 10"/>
          <p:cNvSpPr txBox="1"/>
          <p:nvPr/>
        </p:nvSpPr>
        <p:spPr>
          <a:xfrm>
            <a:off x="6895465" y="2298700"/>
            <a:ext cx="2567940" cy="368300"/>
          </a:xfrm>
          <a:prstGeom prst="rect">
            <a:avLst/>
          </a:prstGeom>
          <a:noFill/>
        </p:spPr>
        <p:txBody>
          <a:bodyPr wrap="square" rtlCol="0">
            <a:spAutoFit/>
          </a:bodyPr>
          <a:p>
            <a:r>
              <a:rPr lang="zh-CN" altLang="en-US">
                <a:solidFill>
                  <a:schemeClr val="tx1"/>
                </a:solidFill>
                <a:highlight>
                  <a:srgbClr val="00FFFF"/>
                </a:highlight>
                <a:latin typeface="Times New Roman" panose="02020603050405020304" charset="0"/>
                <a:cs typeface="Times New Roman" panose="02020603050405020304" charset="0"/>
              </a:rPr>
              <a:t>2023-02-08 11:12</a:t>
            </a:r>
            <a:endParaRPr lang="zh-CN" altLang="en-US">
              <a:solidFill>
                <a:schemeClr val="tx1"/>
              </a:solidFill>
              <a:highlight>
                <a:srgbClr val="00FFFF"/>
              </a:highlight>
              <a:latin typeface="Times New Roman" panose="02020603050405020304" charset="0"/>
              <a:cs typeface="Times New Roman" panose="02020603050405020304" charset="0"/>
            </a:endParaRPr>
          </a:p>
        </p:txBody>
      </p:sp>
      <p:sp>
        <p:nvSpPr>
          <p:cNvPr id="12" name="文本框 11"/>
          <p:cNvSpPr txBox="1"/>
          <p:nvPr/>
        </p:nvSpPr>
        <p:spPr>
          <a:xfrm>
            <a:off x="7026910" y="4831715"/>
            <a:ext cx="4804410" cy="1014730"/>
          </a:xfrm>
          <a:prstGeom prst="rect">
            <a:avLst/>
          </a:prstGeom>
          <a:noFill/>
          <a:ln w="34925" cmpd="sng">
            <a:solidFill>
              <a:schemeClr val="accent1">
                <a:shade val="50000"/>
              </a:schemeClr>
            </a:solidFill>
            <a:prstDash val="sysDot"/>
          </a:ln>
        </p:spPr>
        <p:txBody>
          <a:bodyPr wrap="square" rtlCol="0">
            <a:spAutoFit/>
          </a:bodyPr>
          <a:p>
            <a:r>
              <a:rPr lang="zh-CN" altLang="en-US" sz="6000">
                <a:solidFill>
                  <a:schemeClr val="bg1"/>
                </a:solidFill>
                <a:latin typeface="楷体" panose="02010609060101010101" charset="-122"/>
                <a:ea typeface="楷体" panose="02010609060101010101" charset="-122"/>
              </a:rPr>
              <a:t>重视语篇分析！</a:t>
            </a:r>
            <a:r>
              <a:rPr lang="en-US" altLang="zh-CN" sz="6000">
                <a:solidFill>
                  <a:schemeClr val="bg1"/>
                </a:solidFill>
                <a:latin typeface="楷体" panose="02010609060101010101" charset="-122"/>
                <a:ea typeface="楷体" panose="02010609060101010101" charset="-122"/>
              </a:rPr>
              <a:t> </a:t>
            </a:r>
            <a:endParaRPr lang="en-US" altLang="zh-CN" sz="6000">
              <a:solidFill>
                <a:schemeClr val="bg1"/>
              </a:solidFill>
              <a:latin typeface="楷体" panose="02010609060101010101" charset="-122"/>
              <a:ea typeface="楷体" panose="02010609060101010101" charset="-122"/>
            </a:endParaRPr>
          </a:p>
        </p:txBody>
      </p:sp>
      <p:sp>
        <p:nvSpPr>
          <p:cNvPr id="7" name="文本框 6"/>
          <p:cNvSpPr txBox="1"/>
          <p:nvPr/>
        </p:nvSpPr>
        <p:spPr>
          <a:xfrm>
            <a:off x="7506335" y="5923280"/>
            <a:ext cx="4324985" cy="583565"/>
          </a:xfrm>
          <a:prstGeom prst="rect">
            <a:avLst/>
          </a:prstGeom>
          <a:noFill/>
        </p:spPr>
        <p:txBody>
          <a:bodyPr wrap="square" rtlCol="0">
            <a:spAutoFit/>
          </a:bodyPr>
          <a:p>
            <a:r>
              <a:rPr lang="zh-CN" altLang="en-US" sz="3200" b="1">
                <a:solidFill>
                  <a:schemeClr val="bg1"/>
                </a:solidFill>
                <a:latin typeface="楷体" panose="02010609060101010101" charset="-122"/>
                <a:ea typeface="楷体" panose="02010609060101010101" charset="-122"/>
                <a:sym typeface="+mn-ea"/>
              </a:rPr>
              <a:t>承上启下</a:t>
            </a:r>
            <a:r>
              <a:rPr lang="en-US" altLang="zh-CN" sz="3200" b="1">
                <a:solidFill>
                  <a:schemeClr val="bg1"/>
                </a:solidFill>
                <a:latin typeface="楷体" panose="02010609060101010101" charset="-122"/>
                <a:ea typeface="楷体" panose="02010609060101010101" charset="-122"/>
                <a:sym typeface="+mn-ea"/>
              </a:rPr>
              <a:t> + </a:t>
            </a:r>
            <a:r>
              <a:rPr lang="zh-CN" altLang="en-US" sz="3200" b="1">
                <a:solidFill>
                  <a:schemeClr val="bg1"/>
                </a:solidFill>
                <a:latin typeface="楷体" panose="02010609060101010101" charset="-122"/>
                <a:ea typeface="楷体" panose="02010609060101010101" charset="-122"/>
                <a:sym typeface="+mn-ea"/>
              </a:rPr>
              <a:t>概括归纳</a:t>
            </a:r>
            <a:endParaRPr lang="zh-CN" altLang="en-US" sz="3200" b="1">
              <a:solidFill>
                <a:schemeClr val="bg1"/>
              </a:solidFill>
              <a:latin typeface="楷体" panose="02010609060101010101" charset="-122"/>
              <a:ea typeface="楷体" panose="02010609060101010101" charset="-122"/>
              <a:sym typeface="+mn-ea"/>
            </a:endParaRPr>
          </a:p>
        </p:txBody>
      </p:sp>
      <p:sp>
        <p:nvSpPr>
          <p:cNvPr id="13" name="文本框 12"/>
          <p:cNvSpPr txBox="1"/>
          <p:nvPr/>
        </p:nvSpPr>
        <p:spPr>
          <a:xfrm>
            <a:off x="4841875" y="4897120"/>
            <a:ext cx="2567940" cy="368300"/>
          </a:xfrm>
          <a:prstGeom prst="rect">
            <a:avLst/>
          </a:prstGeom>
          <a:noFill/>
        </p:spPr>
        <p:txBody>
          <a:bodyPr wrap="square" rtlCol="0">
            <a:spAutoFit/>
          </a:bodyPr>
          <a:p>
            <a:pPr marL="0" lvl="0" algn="l">
              <a:lnSpc>
                <a:spcPct val="100000"/>
              </a:lnSpc>
              <a:buClrTx/>
              <a:buSzTx/>
              <a:buFontTx/>
              <a:buNone/>
            </a:pPr>
            <a:r>
              <a:rPr>
                <a:highlight>
                  <a:srgbClr val="00FFFF"/>
                </a:highlight>
                <a:latin typeface="Times New Roman" panose="02020603050405020304" charset="0"/>
                <a:cs typeface="Times New Roman" panose="02020603050405020304" charset="0"/>
                <a:sym typeface="+mn-ea"/>
              </a:rPr>
              <a:t>2024-05-01</a:t>
            </a:r>
            <a:r>
              <a:rPr lang="en-US">
                <a:highlight>
                  <a:srgbClr val="00FFFF"/>
                </a:highlight>
                <a:latin typeface="Times New Roman" panose="02020603050405020304" charset="0"/>
                <a:cs typeface="Times New Roman" panose="02020603050405020304" charset="0"/>
                <a:sym typeface="+mn-ea"/>
              </a:rPr>
              <a:t> </a:t>
            </a:r>
            <a:r>
              <a:rPr>
                <a:highlight>
                  <a:srgbClr val="00FFFF"/>
                </a:highlight>
                <a:latin typeface="Times New Roman" panose="02020603050405020304" charset="0"/>
                <a:cs typeface="Times New Roman" panose="02020603050405020304" charset="0"/>
                <a:sym typeface="+mn-ea"/>
              </a:rPr>
              <a:t>10:44</a:t>
            </a:r>
            <a:endParaRPr>
              <a:solidFill>
                <a:schemeClr val="tx1"/>
              </a:solidFill>
              <a:highlight>
                <a:srgbClr val="00FFFF"/>
              </a:highlight>
              <a:latin typeface="Times New Roman" panose="02020603050405020304" charset="0"/>
              <a:cs typeface="Times New Roman" panose="02020603050405020304" charset="0"/>
            </a:endParaRPr>
          </a:p>
        </p:txBody>
      </p:sp>
      <p:sp>
        <p:nvSpPr>
          <p:cNvPr id="14" name="文本框 13"/>
          <p:cNvSpPr txBox="1"/>
          <p:nvPr/>
        </p:nvSpPr>
        <p:spPr>
          <a:xfrm>
            <a:off x="7026910" y="4386580"/>
            <a:ext cx="2567940" cy="368300"/>
          </a:xfrm>
          <a:prstGeom prst="rect">
            <a:avLst/>
          </a:prstGeom>
          <a:noFill/>
        </p:spPr>
        <p:txBody>
          <a:bodyPr wrap="square" rtlCol="0">
            <a:spAutoFit/>
          </a:bodyPr>
          <a:p>
            <a:r>
              <a:rPr>
                <a:solidFill>
                  <a:schemeClr val="tx1"/>
                </a:solidFill>
                <a:highlight>
                  <a:srgbClr val="00FFFF"/>
                </a:highlight>
                <a:latin typeface="Times New Roman" panose="02020603050405020304" charset="0"/>
                <a:cs typeface="Times New Roman" panose="02020603050405020304" charset="0"/>
              </a:rPr>
              <a:t>2024</a:t>
            </a:r>
            <a:r>
              <a:rPr lang="en-US">
                <a:solidFill>
                  <a:schemeClr val="tx1"/>
                </a:solidFill>
                <a:highlight>
                  <a:srgbClr val="00FFFF"/>
                </a:highlight>
                <a:latin typeface="Times New Roman" panose="02020603050405020304" charset="0"/>
                <a:cs typeface="Times New Roman" panose="02020603050405020304" charset="0"/>
              </a:rPr>
              <a:t>-</a:t>
            </a:r>
            <a:r>
              <a:rPr>
                <a:solidFill>
                  <a:schemeClr val="tx1"/>
                </a:solidFill>
                <a:highlight>
                  <a:srgbClr val="00FFFF"/>
                </a:highlight>
                <a:latin typeface="Times New Roman" panose="02020603050405020304" charset="0"/>
                <a:cs typeface="Times New Roman" panose="02020603050405020304" charset="0"/>
              </a:rPr>
              <a:t>02</a:t>
            </a:r>
            <a:r>
              <a:rPr lang="en-US">
                <a:solidFill>
                  <a:schemeClr val="tx1"/>
                </a:solidFill>
                <a:highlight>
                  <a:srgbClr val="00FFFF"/>
                </a:highlight>
                <a:latin typeface="Times New Roman" panose="02020603050405020304" charset="0"/>
                <a:cs typeface="Times New Roman" panose="02020603050405020304" charset="0"/>
              </a:rPr>
              <a:t>-</a:t>
            </a:r>
            <a:r>
              <a:rPr>
                <a:solidFill>
                  <a:schemeClr val="tx1"/>
                </a:solidFill>
                <a:highlight>
                  <a:srgbClr val="00FFFF"/>
                </a:highlight>
                <a:latin typeface="Times New Roman" panose="02020603050405020304" charset="0"/>
                <a:cs typeface="Times New Roman" panose="02020603050405020304" charset="0"/>
              </a:rPr>
              <a:t>02</a:t>
            </a:r>
            <a:r>
              <a:rPr lang="en-US">
                <a:solidFill>
                  <a:schemeClr val="tx1"/>
                </a:solidFill>
                <a:highlight>
                  <a:srgbClr val="00FFFF"/>
                </a:highlight>
                <a:latin typeface="Times New Roman" panose="02020603050405020304" charset="0"/>
                <a:cs typeface="Times New Roman" panose="02020603050405020304" charset="0"/>
              </a:rPr>
              <a:t> </a:t>
            </a:r>
            <a:r>
              <a:rPr>
                <a:solidFill>
                  <a:schemeClr val="tx1"/>
                </a:solidFill>
                <a:highlight>
                  <a:srgbClr val="00FFFF"/>
                </a:highlight>
                <a:latin typeface="Times New Roman" panose="02020603050405020304" charset="0"/>
                <a:cs typeface="Times New Roman" panose="02020603050405020304" charset="0"/>
              </a:rPr>
              <a:t> 11:53</a:t>
            </a:r>
            <a:endParaRPr>
              <a:solidFill>
                <a:schemeClr val="tx1"/>
              </a:solidFill>
              <a:highlight>
                <a:srgbClr val="00FFFF"/>
              </a:highlight>
              <a:latin typeface="Times New Roman" panose="02020603050405020304" charset="0"/>
              <a:cs typeface="Times New Roman" panose="02020603050405020304" charset="0"/>
            </a:endParaRPr>
          </a:p>
        </p:txBody>
      </p:sp>
      <p:sp>
        <p:nvSpPr>
          <p:cNvPr id="15" name="文本框 14"/>
          <p:cNvSpPr txBox="1"/>
          <p:nvPr/>
        </p:nvSpPr>
        <p:spPr>
          <a:xfrm>
            <a:off x="4841875" y="4386580"/>
            <a:ext cx="2567940" cy="368300"/>
          </a:xfrm>
          <a:prstGeom prst="rect">
            <a:avLst/>
          </a:prstGeom>
          <a:noFill/>
        </p:spPr>
        <p:txBody>
          <a:bodyPr wrap="square" rtlCol="0">
            <a:spAutoFit/>
          </a:bodyPr>
          <a:p>
            <a:r>
              <a:rPr>
                <a:solidFill>
                  <a:schemeClr val="tx1"/>
                </a:solidFill>
                <a:highlight>
                  <a:srgbClr val="00FFFF"/>
                </a:highlight>
                <a:latin typeface="Times New Roman" panose="02020603050405020304" charset="0"/>
                <a:cs typeface="Times New Roman" panose="02020603050405020304" charset="0"/>
              </a:rPr>
              <a:t>2024</a:t>
            </a:r>
            <a:r>
              <a:rPr lang="en-US">
                <a:solidFill>
                  <a:schemeClr val="tx1"/>
                </a:solidFill>
                <a:highlight>
                  <a:srgbClr val="00FFFF"/>
                </a:highlight>
                <a:latin typeface="Times New Roman" panose="02020603050405020304" charset="0"/>
                <a:cs typeface="Times New Roman" panose="02020603050405020304" charset="0"/>
              </a:rPr>
              <a:t>-</a:t>
            </a:r>
            <a:r>
              <a:rPr>
                <a:solidFill>
                  <a:schemeClr val="tx1"/>
                </a:solidFill>
                <a:highlight>
                  <a:srgbClr val="00FFFF"/>
                </a:highlight>
                <a:latin typeface="Times New Roman" panose="02020603050405020304" charset="0"/>
                <a:cs typeface="Times New Roman" panose="02020603050405020304" charset="0"/>
              </a:rPr>
              <a:t>0</a:t>
            </a:r>
            <a:r>
              <a:rPr lang="en-US">
                <a:solidFill>
                  <a:schemeClr val="tx1"/>
                </a:solidFill>
                <a:highlight>
                  <a:srgbClr val="00FFFF"/>
                </a:highlight>
                <a:latin typeface="Times New Roman" panose="02020603050405020304" charset="0"/>
                <a:cs typeface="Times New Roman" panose="02020603050405020304" charset="0"/>
              </a:rPr>
              <a:t>1-</a:t>
            </a:r>
            <a:r>
              <a:rPr>
                <a:solidFill>
                  <a:schemeClr val="tx1"/>
                </a:solidFill>
                <a:highlight>
                  <a:srgbClr val="00FFFF"/>
                </a:highlight>
                <a:latin typeface="Times New Roman" panose="02020603050405020304" charset="0"/>
                <a:cs typeface="Times New Roman" panose="02020603050405020304" charset="0"/>
              </a:rPr>
              <a:t>0</a:t>
            </a:r>
            <a:r>
              <a:rPr lang="en-US">
                <a:solidFill>
                  <a:schemeClr val="tx1"/>
                </a:solidFill>
                <a:highlight>
                  <a:srgbClr val="00FFFF"/>
                </a:highlight>
                <a:latin typeface="Times New Roman" panose="02020603050405020304" charset="0"/>
                <a:cs typeface="Times New Roman" panose="02020603050405020304" charset="0"/>
              </a:rPr>
              <a:t>1 </a:t>
            </a:r>
            <a:r>
              <a:rPr>
                <a:solidFill>
                  <a:schemeClr val="tx1"/>
                </a:solidFill>
                <a:highlight>
                  <a:srgbClr val="00FFFF"/>
                </a:highlight>
                <a:latin typeface="Times New Roman" panose="02020603050405020304" charset="0"/>
                <a:cs typeface="Times New Roman" panose="02020603050405020304" charset="0"/>
              </a:rPr>
              <a:t> 1</a:t>
            </a:r>
            <a:r>
              <a:rPr lang="en-US">
                <a:solidFill>
                  <a:schemeClr val="tx1"/>
                </a:solidFill>
                <a:highlight>
                  <a:srgbClr val="00FFFF"/>
                </a:highlight>
                <a:latin typeface="Times New Roman" panose="02020603050405020304" charset="0"/>
                <a:cs typeface="Times New Roman" panose="02020603050405020304" charset="0"/>
              </a:rPr>
              <a:t>2</a:t>
            </a:r>
            <a:r>
              <a:rPr>
                <a:solidFill>
                  <a:schemeClr val="tx1"/>
                </a:solidFill>
                <a:highlight>
                  <a:srgbClr val="00FFFF"/>
                </a:highlight>
                <a:latin typeface="Times New Roman" panose="02020603050405020304" charset="0"/>
                <a:cs typeface="Times New Roman" panose="02020603050405020304" charset="0"/>
              </a:rPr>
              <a:t>:</a:t>
            </a:r>
            <a:r>
              <a:rPr lang="en-US">
                <a:solidFill>
                  <a:schemeClr val="tx1"/>
                </a:solidFill>
                <a:highlight>
                  <a:srgbClr val="00FFFF"/>
                </a:highlight>
                <a:latin typeface="Times New Roman" panose="02020603050405020304" charset="0"/>
                <a:cs typeface="Times New Roman" panose="02020603050405020304" charset="0"/>
              </a:rPr>
              <a:t>30</a:t>
            </a:r>
            <a:endParaRPr lang="en-US">
              <a:solidFill>
                <a:schemeClr val="tx1"/>
              </a:solidFill>
              <a:highlight>
                <a:srgbClr val="00FFFF"/>
              </a:highlight>
              <a:latin typeface="Times New Roman" panose="02020603050405020304" charset="0"/>
              <a:cs typeface="Times New Roman" panose="02020603050405020304" charset="0"/>
            </a:endParaRPr>
          </a:p>
        </p:txBody>
      </p:sp>
      <p:sp>
        <p:nvSpPr>
          <p:cNvPr id="16" name="文本框 15"/>
          <p:cNvSpPr txBox="1"/>
          <p:nvPr/>
        </p:nvSpPr>
        <p:spPr>
          <a:xfrm>
            <a:off x="692785" y="4376420"/>
            <a:ext cx="1610360" cy="368300"/>
          </a:xfrm>
          <a:prstGeom prst="rect">
            <a:avLst/>
          </a:prstGeom>
          <a:noFill/>
        </p:spPr>
        <p:txBody>
          <a:bodyPr wrap="square" rtlCol="0">
            <a:spAutoFit/>
          </a:bodyPr>
          <a:p>
            <a:r>
              <a:rPr lang="zh-CN">
                <a:solidFill>
                  <a:srgbClr val="FF0000"/>
                </a:solidFill>
                <a:highlight>
                  <a:srgbClr val="00FF00"/>
                </a:highlight>
                <a:latin typeface="楷体" panose="02010609060101010101" charset="-122"/>
                <a:ea typeface="楷体" panose="02010609060101010101" charset="-122"/>
                <a:cs typeface="楷体" panose="02010609060101010101" charset="-122"/>
                <a:sym typeface="+mn-ea"/>
              </a:rPr>
              <a:t>具体手段</a:t>
            </a:r>
            <a:endParaRPr lang="zh-CN">
              <a:solidFill>
                <a:srgbClr val="FF0000"/>
              </a:solidFill>
              <a:highlight>
                <a:srgbClr val="00FF00"/>
              </a:highlight>
              <a:latin typeface="楷体" panose="02010609060101010101" charset="-122"/>
              <a:ea typeface="楷体" panose="02010609060101010101" charset="-122"/>
              <a:cs typeface="楷体" panose="02010609060101010101" charset="-122"/>
              <a:sym typeface="+mn-ea"/>
            </a:endParaRPr>
          </a:p>
        </p:txBody>
      </p:sp>
      <p:sp>
        <p:nvSpPr>
          <p:cNvPr id="17" name="文本框 16"/>
          <p:cNvSpPr txBox="1"/>
          <p:nvPr/>
        </p:nvSpPr>
        <p:spPr>
          <a:xfrm>
            <a:off x="692785" y="4897120"/>
            <a:ext cx="1610360" cy="368300"/>
          </a:xfrm>
          <a:prstGeom prst="rect">
            <a:avLst/>
          </a:prstGeom>
          <a:noFill/>
        </p:spPr>
        <p:txBody>
          <a:bodyPr wrap="square" rtlCol="0">
            <a:spAutoFit/>
          </a:bodyPr>
          <a:p>
            <a:r>
              <a:rPr lang="zh-CN">
                <a:solidFill>
                  <a:srgbClr val="FF0000"/>
                </a:solidFill>
                <a:highlight>
                  <a:srgbClr val="00FF00"/>
                </a:highlight>
                <a:latin typeface="楷体" panose="02010609060101010101" charset="-122"/>
                <a:ea typeface="楷体" panose="02010609060101010101" charset="-122"/>
                <a:cs typeface="楷体" panose="02010609060101010101" charset="-122"/>
                <a:sym typeface="+mn-ea"/>
              </a:rPr>
              <a:t>具体手段</a:t>
            </a:r>
            <a:endParaRPr lang="zh-CN">
              <a:solidFill>
                <a:srgbClr val="FF0000"/>
              </a:solidFill>
              <a:highlight>
                <a:srgbClr val="00FF00"/>
              </a:highlight>
              <a:latin typeface="楷体" panose="02010609060101010101" charset="-122"/>
              <a:ea typeface="楷体" panose="02010609060101010101" charset="-122"/>
              <a:cs typeface="楷体" panose="02010609060101010101" charset="-122"/>
              <a:sym typeface="+mn-ea"/>
            </a:endParaRPr>
          </a:p>
        </p:txBody>
      </p:sp>
      <p:sp>
        <p:nvSpPr>
          <p:cNvPr id="18" name="文本框 17"/>
          <p:cNvSpPr txBox="1"/>
          <p:nvPr/>
        </p:nvSpPr>
        <p:spPr>
          <a:xfrm>
            <a:off x="1029970" y="2490470"/>
            <a:ext cx="633095" cy="1568450"/>
          </a:xfrm>
          <a:prstGeom prst="rect">
            <a:avLst/>
          </a:prstGeom>
          <a:noFill/>
        </p:spPr>
        <p:txBody>
          <a:bodyPr wrap="square" rtlCol="0">
            <a:spAutoFit/>
          </a:bodyPr>
          <a:p>
            <a:r>
              <a:rPr lang="zh-CN" sz="2400">
                <a:solidFill>
                  <a:srgbClr val="FF0000"/>
                </a:solidFill>
                <a:highlight>
                  <a:srgbClr val="00FF00"/>
                </a:highlight>
                <a:latin typeface="楷体" panose="02010609060101010101" charset="-122"/>
                <a:ea typeface="楷体" panose="02010609060101010101" charset="-122"/>
                <a:cs typeface="楷体" panose="02010609060101010101" charset="-122"/>
                <a:sym typeface="+mn-ea"/>
              </a:rPr>
              <a:t>基</a:t>
            </a:r>
            <a:endParaRPr lang="zh-CN" sz="2400">
              <a:solidFill>
                <a:srgbClr val="FF0000"/>
              </a:solidFill>
              <a:highlight>
                <a:srgbClr val="00FF00"/>
              </a:highlight>
              <a:latin typeface="楷体" panose="02010609060101010101" charset="-122"/>
              <a:ea typeface="楷体" panose="02010609060101010101" charset="-122"/>
              <a:cs typeface="楷体" panose="02010609060101010101" charset="-122"/>
              <a:sym typeface="+mn-ea"/>
            </a:endParaRPr>
          </a:p>
          <a:p>
            <a:r>
              <a:rPr lang="zh-CN" sz="2400">
                <a:solidFill>
                  <a:srgbClr val="FF0000"/>
                </a:solidFill>
                <a:highlight>
                  <a:srgbClr val="00FF00"/>
                </a:highlight>
                <a:latin typeface="楷体" panose="02010609060101010101" charset="-122"/>
                <a:ea typeface="楷体" panose="02010609060101010101" charset="-122"/>
                <a:cs typeface="楷体" panose="02010609060101010101" charset="-122"/>
                <a:sym typeface="+mn-ea"/>
              </a:rPr>
              <a:t>本</a:t>
            </a:r>
            <a:endParaRPr lang="zh-CN" sz="2400">
              <a:solidFill>
                <a:srgbClr val="FF0000"/>
              </a:solidFill>
              <a:highlight>
                <a:srgbClr val="00FF00"/>
              </a:highlight>
              <a:latin typeface="楷体" panose="02010609060101010101" charset="-122"/>
              <a:ea typeface="楷体" panose="02010609060101010101" charset="-122"/>
              <a:cs typeface="楷体" panose="02010609060101010101" charset="-122"/>
              <a:sym typeface="+mn-ea"/>
            </a:endParaRPr>
          </a:p>
          <a:p>
            <a:r>
              <a:rPr lang="zh-CN" sz="2400">
                <a:solidFill>
                  <a:srgbClr val="FF0000"/>
                </a:solidFill>
                <a:highlight>
                  <a:srgbClr val="00FF00"/>
                </a:highlight>
                <a:latin typeface="楷体" panose="02010609060101010101" charset="-122"/>
                <a:ea typeface="楷体" panose="02010609060101010101" charset="-122"/>
                <a:cs typeface="楷体" panose="02010609060101010101" charset="-122"/>
                <a:sym typeface="+mn-ea"/>
              </a:rPr>
              <a:t>规</a:t>
            </a:r>
            <a:endParaRPr lang="zh-CN" sz="2400">
              <a:solidFill>
                <a:srgbClr val="FF0000"/>
              </a:solidFill>
              <a:highlight>
                <a:srgbClr val="00FF00"/>
              </a:highlight>
              <a:latin typeface="楷体" panose="02010609060101010101" charset="-122"/>
              <a:ea typeface="楷体" panose="02010609060101010101" charset="-122"/>
              <a:cs typeface="楷体" panose="02010609060101010101" charset="-122"/>
              <a:sym typeface="+mn-ea"/>
            </a:endParaRPr>
          </a:p>
          <a:p>
            <a:r>
              <a:rPr lang="zh-CN" sz="2400">
                <a:solidFill>
                  <a:srgbClr val="FF0000"/>
                </a:solidFill>
                <a:highlight>
                  <a:srgbClr val="00FF00"/>
                </a:highlight>
                <a:latin typeface="楷体" panose="02010609060101010101" charset="-122"/>
                <a:ea typeface="楷体" panose="02010609060101010101" charset="-122"/>
                <a:cs typeface="楷体" panose="02010609060101010101" charset="-122"/>
                <a:sym typeface="+mn-ea"/>
              </a:rPr>
              <a:t>则</a:t>
            </a:r>
            <a:endParaRPr lang="zh-CN" sz="2400">
              <a:solidFill>
                <a:srgbClr val="FF0000"/>
              </a:solidFill>
              <a:highlight>
                <a:srgbClr val="00FF00"/>
              </a:highlight>
              <a:latin typeface="楷体" panose="02010609060101010101" charset="-122"/>
              <a:ea typeface="楷体" panose="02010609060101010101" charset="-122"/>
              <a:cs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89915" y="203835"/>
            <a:ext cx="8639810" cy="523240"/>
          </a:xfrm>
        </p:spPr>
        <p:txBody>
          <a:bodyPr>
            <a:normAutofit/>
          </a:bodyPr>
          <a:p>
            <a:r>
              <a:rPr lang="en-US" altLang="zh-CN">
                <a:sym typeface="+mn-ea"/>
              </a:rPr>
              <a:t> </a:t>
            </a:r>
            <a:r>
              <a:rPr>
                <a:sym typeface="+mn-ea"/>
              </a:rPr>
              <a:t>阅读理解</a:t>
            </a:r>
            <a:r>
              <a:rPr lang="en-US" altLang="zh-CN">
                <a:sym typeface="+mn-ea"/>
              </a:rPr>
              <a:t> </a:t>
            </a:r>
            <a:r>
              <a:rPr>
                <a:sym typeface="+mn-ea"/>
              </a:rPr>
              <a:t>：组卷建议</a:t>
            </a:r>
            <a:r>
              <a:rPr lang="en-US" altLang="zh-CN" b="0">
                <a:sym typeface="+mn-ea"/>
              </a:rPr>
              <a:t>——</a:t>
            </a:r>
            <a:r>
              <a:rPr lang="en-US" altLang="zh-CN">
                <a:sym typeface="+mn-ea"/>
              </a:rPr>
              <a:t> </a:t>
            </a:r>
            <a:r>
              <a:rPr>
                <a:sym typeface="+mn-ea"/>
              </a:rPr>
              <a:t>七选五</a:t>
            </a:r>
            <a:r>
              <a:rPr lang="en-US" altLang="zh-CN">
                <a:sym typeface="+mn-ea"/>
              </a:rPr>
              <a:t>  </a:t>
            </a:r>
            <a:endParaRPr lang="en-US" altLang="zh-CN">
              <a:solidFill>
                <a:schemeClr val="accent1"/>
              </a:solidFill>
              <a:highlight>
                <a:srgbClr val="FFFF00"/>
              </a:highlight>
              <a:sym typeface="+mn-ea"/>
            </a:endParaRPr>
          </a:p>
        </p:txBody>
      </p:sp>
      <p:sp>
        <p:nvSpPr>
          <p:cNvPr id="3" name="文本框 2"/>
          <p:cNvSpPr txBox="1"/>
          <p:nvPr/>
        </p:nvSpPr>
        <p:spPr>
          <a:xfrm>
            <a:off x="706755" y="1058545"/>
            <a:ext cx="10695940" cy="4719955"/>
          </a:xfrm>
          <a:prstGeom prst="rect">
            <a:avLst/>
          </a:prstGeom>
          <a:noFill/>
        </p:spPr>
        <p:txBody>
          <a:bodyPr wrap="square" rtlCol="0">
            <a:spAutoFit/>
          </a:bodyPr>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rPr>
              <a:t>选材：</a:t>
            </a:r>
            <a:r>
              <a:rPr lang="en-US" altLang="zh-CN" sz="4000">
                <a:solidFill>
                  <a:schemeClr val="bg1"/>
                </a:solidFill>
                <a:latin typeface="楷体" panose="02010609060101010101" charset="-122"/>
                <a:ea typeface="楷体" panose="02010609060101010101" charset="-122"/>
              </a:rPr>
              <a:t>			</a:t>
            </a:r>
            <a:r>
              <a:rPr lang="zh-CN" altLang="en-US" sz="2800">
                <a:solidFill>
                  <a:srgbClr val="FF0000"/>
                </a:solidFill>
                <a:highlight>
                  <a:srgbClr val="00FFFF"/>
                </a:highlight>
                <a:latin typeface="楷体" panose="02010609060101010101" charset="-122"/>
                <a:ea typeface="楷体" panose="02010609060101010101" charset="-122"/>
              </a:rPr>
              <a:t>体裁</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题材</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长度</a:t>
            </a:r>
            <a:r>
              <a:rPr lang="zh-CN" altLang="en-US" sz="1400" b="1">
                <a:solidFill>
                  <a:schemeClr val="bg1"/>
                </a:solidFill>
                <a:latin typeface="楷体" panose="02010609060101010101" charset="-122"/>
                <a:ea typeface="楷体" panose="02010609060101010101" charset="-122"/>
              </a:rPr>
              <a:t>（段数，字数）</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难度</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生词</a:t>
            </a:r>
            <a:endParaRPr lang="zh-CN" altLang="en-US" sz="2800">
              <a:solidFill>
                <a:schemeClr val="bg1"/>
              </a:solidFill>
              <a:latin typeface="楷体" panose="02010609060101010101" charset="-122"/>
              <a:ea typeface="楷体" panose="02010609060101010101" charset="-122"/>
            </a:endParaRPr>
          </a:p>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rPr>
              <a:t>考点：</a:t>
            </a:r>
            <a:r>
              <a:rPr lang="en-US" altLang="zh-CN" sz="4000">
                <a:solidFill>
                  <a:schemeClr val="bg1"/>
                </a:solidFill>
                <a:latin typeface="楷体" panose="02010609060101010101" charset="-122"/>
                <a:ea typeface="楷体" panose="02010609060101010101" charset="-122"/>
              </a:rPr>
              <a:t>			</a:t>
            </a:r>
            <a:r>
              <a:rPr lang="zh-CN" altLang="en-US" sz="2000">
                <a:solidFill>
                  <a:srgbClr val="FF0000"/>
                </a:solidFill>
                <a:highlight>
                  <a:srgbClr val="00FFFF"/>
                </a:highlight>
                <a:latin typeface="楷体" panose="02010609060101010101" charset="-122"/>
                <a:ea typeface="楷体" panose="02010609060101010101" charset="-122"/>
              </a:rPr>
              <a:t>类别</a:t>
            </a:r>
            <a:r>
              <a:rPr lang="zh-CN" altLang="en-US" sz="2000">
                <a:solidFill>
                  <a:schemeClr val="bg1"/>
                </a:solidFill>
                <a:latin typeface="楷体" panose="02010609060101010101" charset="-122"/>
                <a:ea typeface="楷体" panose="02010609060101010101" charset="-122"/>
              </a:rPr>
              <a:t>多样（主旨</a:t>
            </a:r>
            <a:r>
              <a:rPr lang="en-US" altLang="zh-CN" sz="2000">
                <a:solidFill>
                  <a:schemeClr val="bg1"/>
                </a:solidFill>
                <a:latin typeface="楷体" panose="02010609060101010101" charset="-122"/>
                <a:ea typeface="楷体" panose="02010609060101010101" charset="-122"/>
              </a:rPr>
              <a:t>1+</a:t>
            </a:r>
            <a:r>
              <a:rPr lang="zh-CN" altLang="en-US" sz="2000">
                <a:solidFill>
                  <a:schemeClr val="bg1"/>
                </a:solidFill>
                <a:latin typeface="楷体" panose="02010609060101010101" charset="-122"/>
                <a:ea typeface="楷体" panose="02010609060101010101" charset="-122"/>
              </a:rPr>
              <a:t>细节</a:t>
            </a:r>
            <a:r>
              <a:rPr lang="en-US" altLang="zh-CN" sz="2000">
                <a:solidFill>
                  <a:schemeClr val="bg1"/>
                </a:solidFill>
                <a:latin typeface="楷体" panose="02010609060101010101" charset="-122"/>
                <a:ea typeface="楷体" panose="02010609060101010101" charset="-122"/>
              </a:rPr>
              <a:t>4</a:t>
            </a:r>
            <a:r>
              <a:rPr lang="zh-CN" altLang="en-US" sz="2000">
                <a:solidFill>
                  <a:schemeClr val="bg1"/>
                </a:solidFill>
                <a:latin typeface="楷体" panose="02010609060101010101" charset="-122"/>
                <a:ea typeface="楷体" panose="02010609060101010101" charset="-122"/>
              </a:rPr>
              <a:t>）、均衡</a:t>
            </a:r>
            <a:r>
              <a:rPr lang="zh-CN" altLang="en-US" sz="2000">
                <a:solidFill>
                  <a:srgbClr val="FF0000"/>
                </a:solidFill>
                <a:highlight>
                  <a:srgbClr val="00FFFF"/>
                </a:highlight>
                <a:latin typeface="楷体" panose="02010609060101010101" charset="-122"/>
                <a:ea typeface="楷体" panose="02010609060101010101" charset="-122"/>
              </a:rPr>
              <a:t>分布</a:t>
            </a:r>
            <a:r>
              <a:rPr lang="zh-CN" altLang="en-US" sz="2000">
                <a:solidFill>
                  <a:schemeClr val="bg1"/>
                </a:solidFill>
                <a:latin typeface="楷体" panose="02010609060101010101" charset="-122"/>
                <a:ea typeface="楷体" panose="02010609060101010101" charset="-122"/>
                <a:sym typeface="+mn-ea"/>
              </a:rPr>
              <a:t>（前中后）</a:t>
            </a:r>
            <a:r>
              <a:rPr lang="en-US" altLang="zh-CN" sz="2800">
                <a:solidFill>
                  <a:schemeClr val="bg1"/>
                </a:solidFill>
                <a:latin typeface="楷体" panose="02010609060101010101" charset="-122"/>
                <a:ea typeface="楷体" panose="02010609060101010101" charset="-122"/>
              </a:rPr>
              <a:t> </a:t>
            </a:r>
            <a:endParaRPr lang="zh-CN" altLang="en-US" sz="2800">
              <a:solidFill>
                <a:schemeClr val="bg1"/>
              </a:solidFill>
              <a:latin typeface="楷体" panose="02010609060101010101" charset="-122"/>
              <a:ea typeface="楷体" panose="02010609060101010101" charset="-122"/>
            </a:endParaRPr>
          </a:p>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sym typeface="+mn-ea"/>
              </a:rPr>
              <a:t>正确项：</a:t>
            </a:r>
            <a:r>
              <a:rPr lang="en-US" altLang="zh-CN" sz="4000">
                <a:solidFill>
                  <a:schemeClr val="bg1"/>
                </a:solidFill>
                <a:latin typeface="楷体" panose="02010609060101010101" charset="-122"/>
                <a:ea typeface="楷体" panose="02010609060101010101" charset="-122"/>
                <a:sym typeface="+mn-ea"/>
              </a:rPr>
              <a:t>		</a:t>
            </a:r>
            <a:r>
              <a:rPr lang="zh-CN" altLang="en-US" sz="2800">
                <a:solidFill>
                  <a:schemeClr val="bg1"/>
                </a:solidFill>
                <a:latin typeface="楷体" panose="02010609060101010101" charset="-122"/>
                <a:ea typeface="楷体" panose="02010609060101010101" charset="-122"/>
                <a:sym typeface="+mn-ea"/>
              </a:rPr>
              <a:t>概括</a:t>
            </a:r>
            <a:r>
              <a:rPr lang="zh-CN" altLang="en-US" sz="2800">
                <a:solidFill>
                  <a:schemeClr val="bg1"/>
                </a:solidFill>
                <a:latin typeface="楷体" panose="02010609060101010101" charset="-122"/>
                <a:ea typeface="楷体" panose="02010609060101010101" charset="-122"/>
                <a:sym typeface="+mn-ea"/>
              </a:rPr>
              <a:t>归纳/</a:t>
            </a:r>
            <a:r>
              <a:rPr lang="zh-CN" altLang="en-US" sz="2800">
                <a:solidFill>
                  <a:schemeClr val="bg1"/>
                </a:solidFill>
                <a:latin typeface="楷体" panose="02010609060101010101" charset="-122"/>
                <a:ea typeface="楷体" panose="02010609060101010101" charset="-122"/>
                <a:sym typeface="+mn-ea"/>
              </a:rPr>
              <a:t>承上启下</a:t>
            </a:r>
            <a:endParaRPr lang="zh-CN" altLang="en-US" sz="2800">
              <a:solidFill>
                <a:schemeClr val="bg1"/>
              </a:solidFill>
              <a:latin typeface="楷体" panose="02010609060101010101" charset="-122"/>
              <a:ea typeface="楷体" panose="02010609060101010101" charset="-122"/>
              <a:sym typeface="+mn-ea"/>
            </a:endParaRPr>
          </a:p>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sym typeface="+mn-ea"/>
              </a:rPr>
              <a:t>干扰项：</a:t>
            </a:r>
            <a:r>
              <a:rPr lang="en-US" altLang="zh-CN" sz="4000">
                <a:solidFill>
                  <a:schemeClr val="bg1"/>
                </a:solidFill>
                <a:latin typeface="楷体" panose="02010609060101010101" charset="-122"/>
                <a:ea typeface="楷体" panose="02010609060101010101" charset="-122"/>
                <a:sym typeface="+mn-ea"/>
              </a:rPr>
              <a:t>	</a:t>
            </a:r>
            <a:r>
              <a:rPr lang="en-US" altLang="zh-CN" sz="2800">
                <a:solidFill>
                  <a:schemeClr val="bg1"/>
                </a:solidFill>
                <a:latin typeface="楷体" panose="02010609060101010101" charset="-122"/>
                <a:ea typeface="楷体" panose="02010609060101010101" charset="-122"/>
                <a:sym typeface="+mn-ea"/>
              </a:rPr>
              <a:t>	</a:t>
            </a:r>
            <a:r>
              <a:rPr lang="zh-CN" altLang="en-US" sz="2800">
                <a:solidFill>
                  <a:schemeClr val="bg1"/>
                </a:solidFill>
                <a:latin typeface="楷体" panose="02010609060101010101" charset="-122"/>
                <a:ea typeface="楷体" panose="02010609060101010101" charset="-122"/>
                <a:sym typeface="+mn-ea"/>
              </a:rPr>
              <a:t>承上不启下、启下不</a:t>
            </a:r>
            <a:r>
              <a:rPr lang="zh-CN" altLang="en-US" sz="2800">
                <a:solidFill>
                  <a:schemeClr val="bg1"/>
                </a:solidFill>
                <a:latin typeface="楷体" panose="02010609060101010101" charset="-122"/>
                <a:ea typeface="楷体" panose="02010609060101010101" charset="-122"/>
                <a:sym typeface="+mn-ea"/>
              </a:rPr>
              <a:t>承上</a:t>
            </a:r>
            <a:r>
              <a:rPr lang="zh-CN" altLang="en-US" sz="2800">
                <a:solidFill>
                  <a:schemeClr val="bg1"/>
                </a:solidFill>
                <a:latin typeface="楷体" panose="02010609060101010101" charset="-122"/>
                <a:ea typeface="楷体" panose="02010609060101010101" charset="-122"/>
                <a:sym typeface="+mn-ea"/>
              </a:rPr>
              <a:t>；</a:t>
            </a:r>
            <a:endParaRPr lang="zh-CN" altLang="en-US" sz="2800">
              <a:solidFill>
                <a:schemeClr val="bg1"/>
              </a:solidFill>
              <a:latin typeface="楷体" panose="02010609060101010101" charset="-122"/>
              <a:ea typeface="楷体" panose="02010609060101010101" charset="-122"/>
              <a:sym typeface="+mn-ea"/>
            </a:endParaRPr>
          </a:p>
          <a:p>
            <a:pPr marL="3200400" lvl="7" indent="457200" algn="l">
              <a:lnSpc>
                <a:spcPct val="160000"/>
              </a:lnSpc>
              <a:buClrTx/>
              <a:buSzTx/>
              <a:buFont typeface="Arial" panose="020B0604020202020204" pitchFamily="34" charset="0"/>
              <a:buNone/>
            </a:pPr>
            <a:r>
              <a:rPr lang="zh-CN" altLang="en-US" sz="2800">
                <a:solidFill>
                  <a:schemeClr val="bg1"/>
                </a:solidFill>
                <a:latin typeface="楷体" panose="02010609060101010101" charset="-122"/>
                <a:ea typeface="楷体" panose="02010609060101010101" charset="-122"/>
                <a:sym typeface="+mn-ea"/>
              </a:rPr>
              <a:t>以偏概全</a:t>
            </a:r>
            <a:r>
              <a:rPr lang="en-US" altLang="zh-CN" sz="2800">
                <a:solidFill>
                  <a:schemeClr val="bg1"/>
                </a:solidFill>
                <a:latin typeface="楷体" panose="02010609060101010101" charset="-122"/>
                <a:ea typeface="楷体" panose="02010609060101010101" charset="-122"/>
                <a:sym typeface="+mn-ea"/>
              </a:rPr>
              <a:t>/</a:t>
            </a:r>
            <a:r>
              <a:rPr lang="zh-CN" altLang="en-US" sz="2800">
                <a:solidFill>
                  <a:schemeClr val="bg1"/>
                </a:solidFill>
                <a:latin typeface="楷体" panose="02010609060101010101" charset="-122"/>
                <a:ea typeface="楷体" panose="02010609060101010101" charset="-122"/>
                <a:sym typeface="+mn-ea"/>
              </a:rPr>
              <a:t>偏离主旨</a:t>
            </a:r>
            <a:r>
              <a:rPr lang="en-US" altLang="zh-CN" sz="2800">
                <a:solidFill>
                  <a:schemeClr val="bg1"/>
                </a:solidFill>
                <a:latin typeface="楷体" panose="02010609060101010101" charset="-122"/>
                <a:ea typeface="楷体" panose="02010609060101010101" charset="-122"/>
                <a:sym typeface="+mn-ea"/>
              </a:rPr>
              <a:t>/</a:t>
            </a:r>
            <a:r>
              <a:rPr lang="zh-CN" altLang="en-US" sz="2800">
                <a:solidFill>
                  <a:schemeClr val="bg1"/>
                </a:solidFill>
                <a:latin typeface="楷体" panose="02010609060101010101" charset="-122"/>
                <a:ea typeface="楷体" panose="02010609060101010101" charset="-122"/>
                <a:sym typeface="+mn-ea"/>
              </a:rPr>
              <a:t>错误</a:t>
            </a:r>
            <a:r>
              <a:rPr lang="zh-CN" altLang="en-US" sz="2800">
                <a:solidFill>
                  <a:schemeClr val="bg1"/>
                </a:solidFill>
                <a:latin typeface="楷体" panose="02010609060101010101" charset="-122"/>
                <a:ea typeface="楷体" panose="02010609060101010101" charset="-122"/>
                <a:sym typeface="+mn-ea"/>
              </a:rPr>
              <a:t>联想</a:t>
            </a:r>
            <a:endParaRPr lang="zh-CN" altLang="en-US" sz="2800">
              <a:solidFill>
                <a:schemeClr val="bg1"/>
              </a:solidFill>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50"/>
          <p:cNvSpPr>
            <a:spLocks noChangeArrowheads="1"/>
          </p:cNvSpPr>
          <p:nvPr/>
        </p:nvSpPr>
        <p:spPr bwMode="auto">
          <a:xfrm>
            <a:off x="4466590" y="3113405"/>
            <a:ext cx="2993390" cy="829945"/>
          </a:xfrm>
          <a:prstGeom prst="rect">
            <a:avLst/>
          </a:prstGeom>
          <a:noFill/>
          <a:ln w="9525">
            <a:noFill/>
            <a:miter lim="800000"/>
          </a:ln>
        </p:spPr>
        <p:txBody>
          <a:bodyPr wrap="square">
            <a:spAutoFit/>
          </a:bodyPr>
          <a:lstStyle/>
          <a:p>
            <a:pPr algn="ctr"/>
            <a:r>
              <a:rPr lang="zh-CN" altLang="en-US" sz="4800" b="1" dirty="0">
                <a:solidFill>
                  <a:schemeClr val="bg1"/>
                </a:solidFill>
                <a:effectLst>
                  <a:outerShdw blurRad="38100" dist="38100" dir="2700000" algn="tl">
                    <a:srgbClr val="000000">
                      <a:alpha val="43137"/>
                    </a:srgbClr>
                  </a:outerShdw>
                </a:effectLst>
              </a:rPr>
              <a:t>完形填空</a:t>
            </a:r>
            <a:endParaRPr lang="zh-CN" altLang="en-US" sz="4800" b="1" dirty="0">
              <a:solidFill>
                <a:schemeClr val="bg1"/>
              </a:solidFill>
              <a:effectLst>
                <a:outerShdw blurRad="38100" dist="38100" dir="2700000" algn="tl">
                  <a:srgbClr val="000000">
                    <a:alpha val="43137"/>
                  </a:srgbClr>
                </a:outerShdw>
              </a:effectLst>
            </a:endParaRPr>
          </a:p>
        </p:txBody>
      </p:sp>
      <p:grpSp>
        <p:nvGrpSpPr>
          <p:cNvPr id="5" name="组合 4"/>
          <p:cNvGrpSpPr/>
          <p:nvPr/>
        </p:nvGrpSpPr>
        <p:grpSpPr>
          <a:xfrm>
            <a:off x="4591050" y="2884170"/>
            <a:ext cx="2884170" cy="1136015"/>
            <a:chOff x="3508990" y="2487940"/>
            <a:chExt cx="4818916" cy="1516066"/>
          </a:xfrm>
        </p:grpSpPr>
        <p:grpSp>
          <p:nvGrpSpPr>
            <p:cNvPr id="6" name="组合 5"/>
            <p:cNvGrpSpPr/>
            <p:nvPr/>
          </p:nvGrpSpPr>
          <p:grpSpPr>
            <a:xfrm>
              <a:off x="3508990" y="2526044"/>
              <a:ext cx="722313" cy="1477962"/>
              <a:chOff x="2806699" y="2681288"/>
              <a:chExt cx="722313" cy="1477962"/>
            </a:xfrm>
          </p:grpSpPr>
          <p:sp>
            <p:nvSpPr>
              <p:cNvPr id="7" name="Line 6"/>
              <p:cNvSpPr>
                <a:spLocks noChangeShapeType="1"/>
              </p:cNvSpPr>
              <p:nvPr/>
            </p:nvSpPr>
            <p:spPr bwMode="auto">
              <a:xfrm rot="16200000">
                <a:off x="3167855" y="3759991"/>
                <a:ext cx="1" cy="722313"/>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sp>
            <p:nvSpPr>
              <p:cNvPr id="13" name="Line 6"/>
              <p:cNvSpPr>
                <a:spLocks noChangeShapeType="1"/>
              </p:cNvSpPr>
              <p:nvPr/>
            </p:nvSpPr>
            <p:spPr bwMode="auto">
              <a:xfrm>
                <a:off x="2832100" y="2681288"/>
                <a:ext cx="1" cy="1477962"/>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grpSp>
        <p:grpSp>
          <p:nvGrpSpPr>
            <p:cNvPr id="14" name="组合 13"/>
            <p:cNvGrpSpPr/>
            <p:nvPr/>
          </p:nvGrpSpPr>
          <p:grpSpPr>
            <a:xfrm rot="10800000">
              <a:off x="7605593" y="2487940"/>
              <a:ext cx="722313" cy="1477962"/>
              <a:chOff x="2806699" y="2681288"/>
              <a:chExt cx="722313" cy="1477962"/>
            </a:xfrm>
          </p:grpSpPr>
          <p:sp>
            <p:nvSpPr>
              <p:cNvPr id="15" name="Line 6"/>
              <p:cNvSpPr>
                <a:spLocks noChangeShapeType="1"/>
              </p:cNvSpPr>
              <p:nvPr/>
            </p:nvSpPr>
            <p:spPr bwMode="auto">
              <a:xfrm rot="16200000">
                <a:off x="3167855" y="3759991"/>
                <a:ext cx="1" cy="722313"/>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sp>
            <p:nvSpPr>
              <p:cNvPr id="16" name="Line 6"/>
              <p:cNvSpPr>
                <a:spLocks noChangeShapeType="1"/>
              </p:cNvSpPr>
              <p:nvPr/>
            </p:nvSpPr>
            <p:spPr bwMode="auto">
              <a:xfrm>
                <a:off x="2832100" y="2681288"/>
                <a:ext cx="1" cy="1477962"/>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grpSp>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656590" y="1739900"/>
            <a:ext cx="10878820" cy="3543935"/>
          </a:xfrm>
          <a:prstGeom prst="rect">
            <a:avLst/>
          </a:prstGeom>
          <a:noFill/>
        </p:spPr>
        <p:txBody>
          <a:bodyPr wrap="square" rtlCol="0">
            <a:spAutoFit/>
          </a:bodyPr>
          <a:p>
            <a:pPr marL="285750" indent="-285750" algn="l">
              <a:lnSpc>
                <a:spcPct val="170000"/>
              </a:lnSpc>
              <a:buClrTx/>
              <a:buSzTx/>
              <a:buFont typeface="Arial" panose="020B0604020202020204" pitchFamily="34" charset="0"/>
              <a:buChar char="•"/>
            </a:pPr>
            <a:r>
              <a:rPr lang="zh-CN" altLang="en-US" sz="4400" b="1">
                <a:solidFill>
                  <a:schemeClr val="bg1"/>
                </a:solidFill>
                <a:latin typeface="楷体" panose="02010609060101010101" charset="-122"/>
                <a:ea typeface="楷体" panose="02010609060101010101" charset="-122"/>
              </a:rPr>
              <a:t>命题特点</a:t>
            </a:r>
            <a:r>
              <a:rPr lang="en-US" altLang="zh-CN" sz="3600" b="1">
                <a:solidFill>
                  <a:schemeClr val="bg1"/>
                </a:solidFill>
                <a:latin typeface="楷体" panose="02010609060101010101" charset="-122"/>
                <a:ea typeface="楷体" panose="02010609060101010101" charset="-122"/>
              </a:rPr>
              <a:t>: </a:t>
            </a:r>
            <a:r>
              <a:rPr lang="zh-CN" altLang="en-US" sz="3600" b="1">
                <a:solidFill>
                  <a:schemeClr val="bg1"/>
                </a:solidFill>
                <a:latin typeface="楷体" panose="02010609060101010101" charset="-122"/>
                <a:ea typeface="楷体" panose="02010609060101010101" charset="-122"/>
              </a:rPr>
              <a:t>选材，</a:t>
            </a:r>
            <a:r>
              <a:rPr lang="zh-CN" altLang="en-US" sz="3600" b="1">
                <a:solidFill>
                  <a:schemeClr val="bg1"/>
                </a:solidFill>
                <a:latin typeface="楷体" panose="02010609060101010101" charset="-122"/>
                <a:ea typeface="楷体" panose="02010609060101010101" charset="-122"/>
              </a:rPr>
              <a:t>考点</a:t>
            </a:r>
            <a:endParaRPr lang="zh-CN" altLang="en-US" sz="3600" b="1">
              <a:solidFill>
                <a:schemeClr val="bg1"/>
              </a:solidFill>
              <a:latin typeface="楷体" panose="02010609060101010101" charset="-122"/>
              <a:ea typeface="楷体" panose="02010609060101010101" charset="-122"/>
            </a:endParaRPr>
          </a:p>
          <a:p>
            <a:pPr marL="285750" indent="-285750" algn="l">
              <a:lnSpc>
                <a:spcPct val="170000"/>
              </a:lnSpc>
              <a:buClrTx/>
              <a:buSzTx/>
              <a:buFont typeface="Arial" panose="020B0604020202020204" pitchFamily="34" charset="0"/>
              <a:buChar char="•"/>
            </a:pPr>
            <a:r>
              <a:rPr lang="zh-CN" altLang="en-US" sz="4400" b="1">
                <a:solidFill>
                  <a:schemeClr val="bg1"/>
                </a:solidFill>
                <a:latin typeface="楷体" panose="02010609060101010101" charset="-122"/>
                <a:ea typeface="楷体" panose="02010609060101010101" charset="-122"/>
              </a:rPr>
              <a:t>典型错题：</a:t>
            </a:r>
            <a:r>
              <a:rPr lang="zh-CN" altLang="en-US" sz="3600" b="1">
                <a:solidFill>
                  <a:schemeClr val="bg1"/>
                </a:solidFill>
                <a:latin typeface="楷体" panose="02010609060101010101" charset="-122"/>
                <a:ea typeface="楷体" panose="02010609060101010101" charset="-122"/>
              </a:rPr>
              <a:t>词汇</a:t>
            </a:r>
            <a:r>
              <a:rPr lang="zh-CN" altLang="en-US" sz="2400" b="1">
                <a:solidFill>
                  <a:schemeClr val="bg1"/>
                </a:solidFill>
                <a:latin typeface="楷体" panose="02010609060101010101" charset="-122"/>
                <a:ea typeface="楷体" panose="02010609060101010101" charset="-122"/>
                <a:sym typeface="+mn-ea"/>
              </a:rPr>
              <a:t>（搭配</a:t>
            </a:r>
            <a:r>
              <a:rPr lang="en-US" altLang="zh-CN" sz="2400" b="1">
                <a:solidFill>
                  <a:schemeClr val="bg1"/>
                </a:solidFill>
                <a:latin typeface="楷体" panose="02010609060101010101" charset="-122"/>
                <a:ea typeface="楷体" panose="02010609060101010101" charset="-122"/>
                <a:sym typeface="+mn-ea"/>
              </a:rPr>
              <a:t>+</a:t>
            </a:r>
            <a:r>
              <a:rPr lang="zh-CN" altLang="en-US" sz="2400" b="1">
                <a:solidFill>
                  <a:schemeClr val="bg1"/>
                </a:solidFill>
                <a:latin typeface="楷体" panose="02010609060101010101" charset="-122"/>
                <a:ea typeface="楷体" panose="02010609060101010101" charset="-122"/>
                <a:sym typeface="+mn-ea"/>
              </a:rPr>
              <a:t>意思）</a:t>
            </a:r>
            <a:r>
              <a:rPr lang="zh-CN" altLang="en-US" sz="3600" b="1">
                <a:solidFill>
                  <a:schemeClr val="bg1"/>
                </a:solidFill>
                <a:latin typeface="楷体" panose="02010609060101010101" charset="-122"/>
                <a:ea typeface="楷体" panose="02010609060101010101" charset="-122"/>
              </a:rPr>
              <a:t>，</a:t>
            </a:r>
            <a:r>
              <a:rPr lang="zh-CN" altLang="en-US" sz="3600" b="1">
                <a:solidFill>
                  <a:schemeClr val="bg1"/>
                </a:solidFill>
                <a:latin typeface="楷体" panose="02010609060101010101" charset="-122"/>
                <a:ea typeface="楷体" panose="02010609060101010101" charset="-122"/>
              </a:rPr>
              <a:t>上下文</a:t>
            </a:r>
            <a:endParaRPr lang="zh-CN" altLang="en-US" sz="3600" b="1">
              <a:solidFill>
                <a:schemeClr val="bg1"/>
              </a:solidFill>
              <a:latin typeface="楷体" panose="02010609060101010101" charset="-122"/>
              <a:ea typeface="楷体" panose="02010609060101010101" charset="-122"/>
            </a:endParaRPr>
          </a:p>
          <a:p>
            <a:pPr marL="285750" indent="-285750" algn="l">
              <a:lnSpc>
                <a:spcPct val="170000"/>
              </a:lnSpc>
              <a:buClrTx/>
              <a:buSzTx/>
              <a:buFont typeface="Arial" panose="020B0604020202020204" pitchFamily="34" charset="0"/>
              <a:buChar char="•"/>
            </a:pPr>
            <a:r>
              <a:rPr lang="zh-CN" altLang="en-US" sz="4400" b="1">
                <a:solidFill>
                  <a:schemeClr val="bg1"/>
                </a:solidFill>
                <a:latin typeface="楷体" panose="02010609060101010101" charset="-122"/>
                <a:ea typeface="楷体" panose="02010609060101010101" charset="-122"/>
              </a:rPr>
              <a:t>组卷建议</a:t>
            </a:r>
            <a:r>
              <a:rPr lang="zh-CN" altLang="en-US" sz="3600" b="1">
                <a:solidFill>
                  <a:schemeClr val="bg1"/>
                </a:solidFill>
                <a:latin typeface="楷体" panose="02010609060101010101" charset="-122"/>
                <a:ea typeface="楷体" panose="02010609060101010101" charset="-122"/>
              </a:rPr>
              <a:t>：同</a:t>
            </a:r>
            <a:r>
              <a:rPr lang="zh-CN" altLang="en-US" sz="3600" b="1">
                <a:solidFill>
                  <a:schemeClr val="bg1"/>
                </a:solidFill>
                <a:latin typeface="楷体" panose="02010609060101010101" charset="-122"/>
                <a:ea typeface="楷体" panose="02010609060101010101" charset="-122"/>
              </a:rPr>
              <a:t>上 </a:t>
            </a:r>
            <a:endParaRPr lang="zh-CN" altLang="en-US" sz="3600" b="1">
              <a:solidFill>
                <a:schemeClr val="bg1"/>
              </a:solidFill>
              <a:latin typeface="楷体" panose="02010609060101010101" charset="-122"/>
              <a:ea typeface="楷体" panose="02010609060101010101" charset="-122"/>
            </a:endParaRPr>
          </a:p>
        </p:txBody>
      </p:sp>
      <p:sp>
        <p:nvSpPr>
          <p:cNvPr id="5" name="标题 4"/>
          <p:cNvSpPr>
            <a:spLocks noGrp="1"/>
          </p:cNvSpPr>
          <p:nvPr>
            <p:ph type="title"/>
            <p:custDataLst>
              <p:tags r:id="rId1"/>
            </p:custDataLst>
          </p:nvPr>
        </p:nvSpPr>
        <p:spPr>
          <a:xfrm>
            <a:off x="902335" y="203835"/>
            <a:ext cx="8327390" cy="523240"/>
          </a:xfrm>
        </p:spPr>
        <p:txBody>
          <a:bodyPr>
            <a:normAutofit/>
          </a:bodyPr>
          <a:p>
            <a:pPr algn="ctr"/>
            <a:r>
              <a:rPr lang="en-US" altLang="zh-CN">
                <a:sym typeface="+mn-ea"/>
              </a:rPr>
              <a:t>完形填空   </a:t>
            </a:r>
            <a:endParaRPr>
              <a:sym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773430" y="217170"/>
            <a:ext cx="3666490" cy="6280150"/>
          </a:xfrm>
          <a:prstGeom prst="rect">
            <a:avLst/>
          </a:prstGeom>
        </p:spPr>
      </p:pic>
      <p:pic>
        <p:nvPicPr>
          <p:cNvPr id="4" name="图片 3"/>
          <p:cNvPicPr>
            <a:picLocks noChangeAspect="1"/>
          </p:cNvPicPr>
          <p:nvPr/>
        </p:nvPicPr>
        <p:blipFill>
          <a:blip r:embed="rId2"/>
          <a:stretch>
            <a:fillRect/>
          </a:stretch>
        </p:blipFill>
        <p:spPr>
          <a:xfrm>
            <a:off x="5203825" y="1081405"/>
            <a:ext cx="5929630" cy="3215005"/>
          </a:xfrm>
          <a:prstGeom prst="rect">
            <a:avLst/>
          </a:prstGeom>
        </p:spPr>
      </p:pic>
      <p:sp>
        <p:nvSpPr>
          <p:cNvPr id="5" name="文本框 4"/>
          <p:cNvSpPr txBox="1"/>
          <p:nvPr/>
        </p:nvSpPr>
        <p:spPr>
          <a:xfrm>
            <a:off x="4881245" y="4448810"/>
            <a:ext cx="7025005" cy="1826260"/>
          </a:xfrm>
          <a:prstGeom prst="rect">
            <a:avLst/>
          </a:prstGeom>
          <a:noFill/>
        </p:spPr>
        <p:txBody>
          <a:bodyPr wrap="square" rtlCol="0">
            <a:noAutofit/>
          </a:bodyPr>
          <a:p>
            <a:pPr algn="ctr"/>
            <a:r>
              <a:rPr lang="en-US" altLang="zh-CN" sz="2000" b="1">
                <a:solidFill>
                  <a:schemeClr val="bg1"/>
                </a:solidFill>
                <a:latin typeface="Times New Roman" panose="02020603050405020304" charset="0"/>
                <a:ea typeface="楷体" panose="02010609060101010101" charset="-122"/>
                <a:cs typeface="Times New Roman" panose="02020603050405020304" charset="0"/>
              </a:rPr>
              <a:t>2025 </a:t>
            </a:r>
            <a:r>
              <a:rPr lang="zh-CN" altLang="en-US" sz="2000" b="1">
                <a:solidFill>
                  <a:schemeClr val="bg1"/>
                </a:solidFill>
                <a:latin typeface="Times New Roman" panose="02020603050405020304" charset="0"/>
                <a:ea typeface="楷体" panose="02010609060101010101" charset="-122"/>
                <a:cs typeface="Times New Roman" panose="02020603050405020304" charset="0"/>
              </a:rPr>
              <a:t>全国</a:t>
            </a:r>
            <a:r>
              <a:rPr lang="en-US" altLang="zh-CN" sz="2000" b="1">
                <a:solidFill>
                  <a:schemeClr val="bg1"/>
                </a:solidFill>
                <a:latin typeface="Times New Roman" panose="02020603050405020304" charset="0"/>
                <a:ea typeface="楷体" panose="02010609060101010101" charset="-122"/>
                <a:cs typeface="Times New Roman" panose="02020603050405020304" charset="0"/>
              </a:rPr>
              <a:t>II</a:t>
            </a:r>
            <a:endParaRPr lang="en-US" altLang="zh-CN" sz="2000" b="1">
              <a:solidFill>
                <a:schemeClr val="bg1"/>
              </a:solidFill>
              <a:latin typeface="Times New Roman" panose="02020603050405020304" charset="0"/>
              <a:ea typeface="楷体" panose="02010609060101010101" charset="-122"/>
              <a:cs typeface="Times New Roman" panose="02020603050405020304" charset="0"/>
            </a:endParaRPr>
          </a:p>
          <a:p>
            <a:r>
              <a:rPr lang="en-US" altLang="zh-CN" sz="2000" b="1">
                <a:solidFill>
                  <a:schemeClr val="bg1"/>
                </a:solidFill>
                <a:latin typeface="Times New Roman" panose="02020603050405020304" charset="0"/>
                <a:ea typeface="楷体" panose="02010609060101010101" charset="-122"/>
                <a:cs typeface="Times New Roman" panose="02020603050405020304" charset="0"/>
              </a:rPr>
              <a:t>22.</a:t>
            </a:r>
            <a:r>
              <a:rPr lang="zh-CN" altLang="en-US" sz="2000" b="1">
                <a:solidFill>
                  <a:schemeClr val="bg1"/>
                </a:solidFill>
                <a:latin typeface="Times New Roman" panose="02020603050405020304" charset="0"/>
                <a:ea typeface="楷体" panose="02010609060101010101" charset="-122"/>
                <a:cs typeface="Times New Roman" panose="02020603050405020304" charset="0"/>
              </a:rPr>
              <a:t>熟词生义：</a:t>
            </a:r>
            <a:r>
              <a:rPr lang="en-US" altLang="zh-CN" sz="2000" b="1">
                <a:solidFill>
                  <a:schemeClr val="bg1"/>
                </a:solidFill>
                <a:latin typeface="Times New Roman" panose="02020603050405020304" charset="0"/>
                <a:ea typeface="楷体" panose="02010609060101010101" charset="-122"/>
                <a:cs typeface="Times New Roman" panose="02020603050405020304" charset="0"/>
              </a:rPr>
              <a:t>having a </a:t>
            </a:r>
            <a:r>
              <a:rPr lang="en-US" altLang="zh-CN" sz="2000" b="1" u="sng">
                <a:solidFill>
                  <a:schemeClr val="bg1"/>
                </a:solidFill>
                <a:latin typeface="Times New Roman" panose="02020603050405020304" charset="0"/>
                <a:ea typeface="楷体" panose="02010609060101010101" charset="-122"/>
                <a:cs typeface="Times New Roman" panose="02020603050405020304" charset="0"/>
              </a:rPr>
              <a:t>wake-up</a:t>
            </a:r>
            <a:r>
              <a:rPr lang="en-US" altLang="zh-CN" sz="2000" b="1">
                <a:solidFill>
                  <a:schemeClr val="bg1"/>
                </a:solidFill>
                <a:latin typeface="Times New Roman" panose="02020603050405020304" charset="0"/>
                <a:ea typeface="楷体" panose="02010609060101010101" charset="-122"/>
                <a:cs typeface="Times New Roman" panose="02020603050405020304" charset="0"/>
              </a:rPr>
              <a:t> call </a:t>
            </a:r>
            <a:r>
              <a:rPr lang="zh-CN" altLang="en-US" sz="2000" b="1">
                <a:solidFill>
                  <a:schemeClr val="bg1"/>
                </a:solidFill>
                <a:latin typeface="Times New Roman" panose="02020603050405020304" charset="0"/>
                <a:ea typeface="楷体" panose="02010609060101010101" charset="-122"/>
                <a:cs typeface="Times New Roman" panose="02020603050405020304" charset="0"/>
              </a:rPr>
              <a:t>惊醒事件</a:t>
            </a:r>
            <a:endParaRPr lang="zh-CN" altLang="en-US" sz="2000" b="1">
              <a:solidFill>
                <a:schemeClr val="bg1"/>
              </a:solidFill>
              <a:latin typeface="Times New Roman" panose="02020603050405020304" charset="0"/>
              <a:ea typeface="楷体" panose="02010609060101010101" charset="-122"/>
              <a:cs typeface="Times New Roman" panose="02020603050405020304" charset="0"/>
            </a:endParaRPr>
          </a:p>
          <a:p>
            <a:r>
              <a:rPr lang="en-US" altLang="zh-CN" sz="2000" b="1">
                <a:solidFill>
                  <a:schemeClr val="bg1"/>
                </a:solidFill>
                <a:latin typeface="Times New Roman" panose="02020603050405020304" charset="0"/>
                <a:ea typeface="楷体" panose="02010609060101010101" charset="-122"/>
                <a:cs typeface="Times New Roman" panose="02020603050405020304" charset="0"/>
              </a:rPr>
              <a:t>28 </a:t>
            </a:r>
            <a:r>
              <a:rPr lang="zh-CN" altLang="en-US" sz="2000" b="1">
                <a:solidFill>
                  <a:schemeClr val="bg1"/>
                </a:solidFill>
                <a:latin typeface="Times New Roman" panose="02020603050405020304" charset="0"/>
                <a:ea typeface="楷体" panose="02010609060101010101" charset="-122"/>
                <a:cs typeface="Times New Roman" panose="02020603050405020304" charset="0"/>
              </a:rPr>
              <a:t>熟词生义：</a:t>
            </a:r>
            <a:r>
              <a:rPr lang="en-US" altLang="zh-CN" sz="2000" b="1">
                <a:solidFill>
                  <a:schemeClr val="bg1"/>
                </a:solidFill>
                <a:latin typeface="Times New Roman" panose="02020603050405020304" charset="0"/>
                <a:ea typeface="楷体" panose="02010609060101010101" charset="-122"/>
                <a:cs typeface="Times New Roman" panose="02020603050405020304" charset="0"/>
              </a:rPr>
              <a:t>grow an impressive set of musles</a:t>
            </a:r>
            <a:endParaRPr lang="en-US" altLang="zh-CN" sz="2000" b="1">
              <a:solidFill>
                <a:schemeClr val="bg1"/>
              </a:solidFill>
              <a:latin typeface="Times New Roman" panose="02020603050405020304" charset="0"/>
              <a:ea typeface="楷体" panose="02010609060101010101" charset="-122"/>
              <a:cs typeface="Times New Roman" panose="02020603050405020304" charset="0"/>
            </a:endParaRPr>
          </a:p>
          <a:p>
            <a:r>
              <a:rPr lang="en-US" altLang="zh-CN" sz="2000" b="1">
                <a:solidFill>
                  <a:schemeClr val="bg1"/>
                </a:solidFill>
                <a:latin typeface="Times New Roman" panose="02020603050405020304" charset="0"/>
                <a:ea typeface="楷体" panose="02010609060101010101" charset="-122"/>
                <a:cs typeface="Times New Roman" panose="02020603050405020304" charset="0"/>
              </a:rPr>
              <a:t>28 </a:t>
            </a:r>
            <a:r>
              <a:rPr lang="zh-CN" altLang="en-US" sz="2000" b="1">
                <a:solidFill>
                  <a:schemeClr val="bg1"/>
                </a:solidFill>
                <a:latin typeface="Times New Roman" panose="02020603050405020304" charset="0"/>
                <a:ea typeface="楷体" panose="02010609060101010101" charset="-122"/>
                <a:cs typeface="Times New Roman" panose="02020603050405020304" charset="0"/>
              </a:rPr>
              <a:t>低频词：</a:t>
            </a:r>
            <a:r>
              <a:rPr lang="en-US" altLang="zh-CN" sz="2000" b="1">
                <a:solidFill>
                  <a:schemeClr val="bg1"/>
                </a:solidFill>
                <a:latin typeface="Times New Roman" panose="02020603050405020304" charset="0"/>
                <a:ea typeface="楷体" panose="02010609060101010101" charset="-122"/>
                <a:cs typeface="Times New Roman" panose="02020603050405020304" charset="0"/>
              </a:rPr>
              <a:t>activate</a:t>
            </a:r>
            <a:endParaRPr lang="en-US" altLang="zh-CN" sz="2000" b="1">
              <a:solidFill>
                <a:schemeClr val="bg1"/>
              </a:solidFill>
              <a:latin typeface="Times New Roman" panose="02020603050405020304" charset="0"/>
              <a:ea typeface="楷体" panose="02010609060101010101" charset="-122"/>
              <a:cs typeface="Times New Roman" panose="02020603050405020304" charset="0"/>
            </a:endParaRPr>
          </a:p>
          <a:p>
            <a:r>
              <a:rPr lang="en-US" altLang="zh-CN" sz="2000" b="1">
                <a:solidFill>
                  <a:schemeClr val="bg1"/>
                </a:solidFill>
                <a:latin typeface="Times New Roman" panose="02020603050405020304" charset="0"/>
                <a:ea typeface="楷体" panose="02010609060101010101" charset="-122"/>
                <a:cs typeface="Times New Roman" panose="02020603050405020304" charset="0"/>
              </a:rPr>
              <a:t>30 </a:t>
            </a:r>
            <a:r>
              <a:rPr lang="zh-CN" altLang="en-US" sz="2000" b="1">
                <a:solidFill>
                  <a:schemeClr val="bg1"/>
                </a:solidFill>
                <a:latin typeface="Times New Roman" panose="02020603050405020304" charset="0"/>
                <a:ea typeface="楷体" panose="02010609060101010101" charset="-122"/>
                <a:cs typeface="Times New Roman" panose="02020603050405020304" charset="0"/>
              </a:rPr>
              <a:t>短语：</a:t>
            </a:r>
            <a:r>
              <a:rPr lang="en-US" altLang="zh-CN" sz="2000" b="1">
                <a:solidFill>
                  <a:schemeClr val="bg1"/>
                </a:solidFill>
                <a:latin typeface="Times New Roman" panose="02020603050405020304" charset="0"/>
                <a:ea typeface="楷体" panose="02010609060101010101" charset="-122"/>
                <a:cs typeface="Times New Roman" panose="02020603050405020304" charset="0"/>
              </a:rPr>
              <a:t>green light, road block, passing mark,stepping stone </a:t>
            </a:r>
            <a:endParaRPr lang="en-US" altLang="zh-CN" sz="2000" b="1">
              <a:solidFill>
                <a:schemeClr val="bg1"/>
              </a:solidFill>
              <a:latin typeface="Times New Roman" panose="02020603050405020304" charset="0"/>
              <a:ea typeface="楷体" panose="02010609060101010101" charset="-122"/>
              <a:cs typeface="Times New Roman" panose="02020603050405020304" charset="0"/>
            </a:endParaRPr>
          </a:p>
          <a:p>
            <a:r>
              <a:rPr lang="en-US" altLang="zh-CN" sz="2000" b="1">
                <a:solidFill>
                  <a:schemeClr val="bg1"/>
                </a:solidFill>
                <a:latin typeface="Times New Roman" panose="02020603050405020304" charset="0"/>
                <a:ea typeface="楷体" panose="02010609060101010101" charset="-122"/>
                <a:cs typeface="Times New Roman" panose="02020603050405020304" charset="0"/>
              </a:rPr>
              <a:t>34.35 </a:t>
            </a:r>
            <a:r>
              <a:rPr lang="zh-CN" altLang="en-US" sz="2000" b="1">
                <a:solidFill>
                  <a:schemeClr val="bg1"/>
                </a:solidFill>
                <a:latin typeface="Times New Roman" panose="02020603050405020304" charset="0"/>
                <a:ea typeface="楷体" panose="02010609060101010101" charset="-122"/>
                <a:cs typeface="Times New Roman" panose="02020603050405020304" charset="0"/>
              </a:rPr>
              <a:t>长难句：</a:t>
            </a:r>
            <a:r>
              <a:rPr lang="en-US" altLang="zh-CN" sz="2000" b="1">
                <a:solidFill>
                  <a:schemeClr val="bg1"/>
                </a:solidFill>
                <a:latin typeface="Times New Roman" panose="02020603050405020304" charset="0"/>
                <a:ea typeface="楷体" panose="02010609060101010101" charset="-122"/>
                <a:cs typeface="Times New Roman" panose="02020603050405020304" charset="0"/>
              </a:rPr>
              <a:t>Ms Donohue..., but she... and has...</a:t>
            </a:r>
            <a:endParaRPr lang="en-US" altLang="zh-CN" sz="2000" b="1">
              <a:solidFill>
                <a:schemeClr val="bg1"/>
              </a:solidFill>
              <a:latin typeface="Times New Roman" panose="02020603050405020304" charset="0"/>
              <a:ea typeface="楷体" panose="02010609060101010101" charset="-122"/>
              <a:cs typeface="Times New Roman" panose="02020603050405020304" charset="0"/>
            </a:endParaRPr>
          </a:p>
        </p:txBody>
      </p:sp>
      <p:sp>
        <p:nvSpPr>
          <p:cNvPr id="2" name="文本框 1"/>
          <p:cNvSpPr txBox="1"/>
          <p:nvPr/>
        </p:nvSpPr>
        <p:spPr>
          <a:xfrm>
            <a:off x="6048375" y="217170"/>
            <a:ext cx="5502910" cy="645160"/>
          </a:xfrm>
          <a:prstGeom prst="rect">
            <a:avLst/>
          </a:prstGeom>
          <a:noFill/>
        </p:spPr>
        <p:txBody>
          <a:bodyPr wrap="square" rtlCol="0" anchor="t">
            <a:spAutoFit/>
          </a:bodyPr>
          <a:p>
            <a:r>
              <a:rPr lang="zh-CN" altLang="en-US" sz="3600" b="1">
                <a:solidFill>
                  <a:srgbClr val="FF0000"/>
                </a:solidFill>
                <a:highlight>
                  <a:srgbClr val="00FFFF"/>
                </a:highlight>
                <a:latin typeface="楷体" panose="02010609060101010101" charset="-122"/>
                <a:ea typeface="楷体" panose="02010609060101010101" charset="-122"/>
                <a:sym typeface="+mn-ea"/>
              </a:rPr>
              <a:t>词汇、长难</a:t>
            </a:r>
            <a:r>
              <a:rPr lang="zh-CN" altLang="en-US" sz="3600" b="1">
                <a:solidFill>
                  <a:srgbClr val="FF0000"/>
                </a:solidFill>
                <a:highlight>
                  <a:srgbClr val="00FFFF"/>
                </a:highlight>
                <a:latin typeface="楷体" panose="02010609060101010101" charset="-122"/>
                <a:ea typeface="楷体" panose="02010609060101010101" charset="-122"/>
                <a:sym typeface="+mn-ea"/>
              </a:rPr>
              <a:t>句、上下文</a:t>
            </a:r>
            <a:endParaRPr lang="zh-CN" altLang="en-US" sz="3600" b="1">
              <a:solidFill>
                <a:srgbClr val="FF0000"/>
              </a:solidFill>
              <a:highlight>
                <a:srgbClr val="00FFFF"/>
              </a:highlight>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89915" y="203835"/>
            <a:ext cx="8639810" cy="523240"/>
          </a:xfrm>
        </p:spPr>
        <p:txBody>
          <a:bodyPr>
            <a:normAutofit/>
          </a:bodyPr>
          <a:p>
            <a:pPr algn="ctr"/>
            <a:r>
              <a:rPr lang="en-US" altLang="zh-CN">
                <a:sym typeface="+mn-ea"/>
              </a:rPr>
              <a:t>完形填空 </a:t>
            </a:r>
            <a:r>
              <a:rPr>
                <a:sym typeface="+mn-ea"/>
              </a:rPr>
              <a:t>：</a:t>
            </a:r>
            <a:r>
              <a:rPr>
                <a:sym typeface="+mn-ea"/>
              </a:rPr>
              <a:t>组卷建议</a:t>
            </a:r>
            <a:r>
              <a:rPr lang="en-US" altLang="zh-CN" b="0">
                <a:sym typeface="+mn-ea"/>
              </a:rPr>
              <a:t> </a:t>
            </a:r>
            <a:r>
              <a:rPr lang="en-US" altLang="zh-CN">
                <a:sym typeface="+mn-ea"/>
              </a:rPr>
              <a:t>  </a:t>
            </a:r>
            <a:endParaRPr>
              <a:sym typeface="+mn-ea"/>
            </a:endParaRPr>
          </a:p>
        </p:txBody>
      </p:sp>
      <p:sp>
        <p:nvSpPr>
          <p:cNvPr id="3" name="文本框 2"/>
          <p:cNvSpPr txBox="1"/>
          <p:nvPr/>
        </p:nvSpPr>
        <p:spPr>
          <a:xfrm>
            <a:off x="437515" y="1566545"/>
            <a:ext cx="10935970" cy="2705735"/>
          </a:xfrm>
          <a:prstGeom prst="rect">
            <a:avLst/>
          </a:prstGeom>
          <a:noFill/>
        </p:spPr>
        <p:txBody>
          <a:bodyPr wrap="square" rtlCol="0">
            <a:noAutofit/>
          </a:bodyPr>
          <a:p>
            <a:pPr marL="571500" lvl="0" indent="-571500" algn="l">
              <a:lnSpc>
                <a:spcPct val="190000"/>
              </a:lnSpc>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rPr>
              <a:t>体裁</a:t>
            </a:r>
            <a:r>
              <a:rPr lang="zh-CN" altLang="en-US" sz="2800">
                <a:solidFill>
                  <a:schemeClr val="bg1"/>
                </a:solidFill>
                <a:latin typeface="Times New Roman" panose="02020603050405020304" charset="0"/>
                <a:ea typeface="楷体" panose="02010609060101010101" charset="-122"/>
                <a:cs typeface="Times New Roman" panose="02020603050405020304" charset="0"/>
                <a:sym typeface="+mn-ea"/>
              </a:rPr>
              <a:t>（记叙文）</a:t>
            </a:r>
            <a:r>
              <a:rPr lang="zh-CN" altLang="en-US" sz="4000">
                <a:solidFill>
                  <a:schemeClr val="bg1"/>
                </a:solidFill>
                <a:latin typeface="楷体" panose="02010609060101010101" charset="-122"/>
                <a:ea typeface="楷体" panose="02010609060101010101" charset="-122"/>
              </a:rPr>
              <a:t>、</a:t>
            </a:r>
            <a:r>
              <a:rPr lang="zh-CN" altLang="en-US" sz="4000">
                <a:solidFill>
                  <a:schemeClr val="bg1"/>
                </a:solidFill>
                <a:latin typeface="楷体" panose="02010609060101010101" charset="-122"/>
                <a:ea typeface="楷体" panose="02010609060101010101" charset="-122"/>
                <a:sym typeface="+mn-ea"/>
              </a:rPr>
              <a:t>题材</a:t>
            </a:r>
            <a:r>
              <a:rPr lang="zh-CN" altLang="en-US" sz="2800">
                <a:solidFill>
                  <a:schemeClr val="bg1"/>
                </a:solidFill>
                <a:latin typeface="Times New Roman" panose="02020603050405020304" charset="0"/>
                <a:ea typeface="楷体" panose="02010609060101010101" charset="-122"/>
                <a:cs typeface="Times New Roman" panose="02020603050405020304" charset="0"/>
                <a:sym typeface="+mn-ea"/>
              </a:rPr>
              <a:t>（长度、难度）</a:t>
            </a:r>
            <a:r>
              <a:rPr lang="en-US" altLang="zh-CN" sz="4000">
                <a:solidFill>
                  <a:schemeClr val="bg1"/>
                </a:solidFill>
                <a:latin typeface="楷体" panose="02010609060101010101" charset="-122"/>
                <a:ea typeface="楷体" panose="02010609060101010101" charset="-122"/>
                <a:sym typeface="+mn-ea"/>
              </a:rPr>
              <a:t> </a:t>
            </a:r>
            <a:endParaRPr lang="zh-CN" altLang="en-US" sz="4000">
              <a:solidFill>
                <a:schemeClr val="bg1"/>
              </a:solidFill>
              <a:latin typeface="楷体" panose="02010609060101010101" charset="-122"/>
              <a:ea typeface="楷体" panose="02010609060101010101" charset="-122"/>
              <a:sym typeface="+mn-ea"/>
            </a:endParaRPr>
          </a:p>
          <a:p>
            <a:pPr marL="571500" lvl="0" indent="-571500" algn="l">
              <a:lnSpc>
                <a:spcPct val="19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rPr>
              <a:t>考点</a:t>
            </a:r>
            <a:r>
              <a:rPr lang="zh-CN" altLang="en-US" sz="2800">
                <a:solidFill>
                  <a:schemeClr val="bg1"/>
                </a:solidFill>
                <a:latin typeface="Times New Roman" panose="02020603050405020304" charset="0"/>
                <a:ea typeface="楷体" panose="02010609060101010101" charset="-122"/>
                <a:cs typeface="Times New Roman" panose="02020603050405020304" charset="0"/>
              </a:rPr>
              <a:t>（</a:t>
            </a:r>
            <a:r>
              <a:rPr lang="zh-CN" altLang="en-US" sz="2800">
                <a:solidFill>
                  <a:schemeClr val="tx1"/>
                </a:solidFill>
                <a:highlight>
                  <a:srgbClr val="00FFFF"/>
                </a:highlight>
                <a:latin typeface="Times New Roman" panose="02020603050405020304" charset="0"/>
                <a:ea typeface="楷体" panose="02010609060101010101" charset="-122"/>
                <a:cs typeface="Times New Roman" panose="02020603050405020304" charset="0"/>
              </a:rPr>
              <a:t>名</a:t>
            </a:r>
            <a:r>
              <a:rPr lang="zh-CN" altLang="en-US" sz="2800">
                <a:highlight>
                  <a:srgbClr val="00FFFF"/>
                </a:highlight>
                <a:latin typeface="Times New Roman" panose="02020603050405020304" charset="0"/>
                <a:ea typeface="楷体" panose="02010609060101010101" charset="-122"/>
                <a:cs typeface="Times New Roman" panose="02020603050405020304" charset="0"/>
              </a:rPr>
              <a:t>动</a:t>
            </a:r>
            <a:r>
              <a:rPr lang="zh-CN" altLang="en-US" sz="2800">
                <a:solidFill>
                  <a:schemeClr val="bg1"/>
                </a:solidFill>
                <a:latin typeface="Times New Roman" panose="02020603050405020304" charset="0"/>
                <a:ea typeface="楷体" panose="02010609060101010101" charset="-122"/>
                <a:cs typeface="Times New Roman" panose="02020603050405020304" charset="0"/>
              </a:rPr>
              <a:t>为主</a:t>
            </a:r>
            <a:r>
              <a:rPr lang="zh-CN" altLang="en-US" sz="2800">
                <a:highlight>
                  <a:srgbClr val="00FFFF"/>
                </a:highlight>
                <a:latin typeface="Times New Roman" panose="02020603050405020304" charset="0"/>
                <a:ea typeface="楷体" panose="02010609060101010101" charset="-122"/>
                <a:cs typeface="Times New Roman" panose="02020603050405020304" charset="0"/>
              </a:rPr>
              <a:t>形副</a:t>
            </a:r>
            <a:r>
              <a:rPr lang="zh-CN" altLang="en-US" sz="2800">
                <a:solidFill>
                  <a:schemeClr val="bg1"/>
                </a:solidFill>
                <a:latin typeface="Times New Roman" panose="02020603050405020304" charset="0"/>
                <a:ea typeface="楷体" panose="02010609060101010101" charset="-122"/>
                <a:cs typeface="Times New Roman" panose="02020603050405020304" charset="0"/>
              </a:rPr>
              <a:t>为辅</a:t>
            </a:r>
            <a:r>
              <a:rPr lang="en-US" altLang="zh-CN" sz="2800">
                <a:solidFill>
                  <a:schemeClr val="bg1"/>
                </a:solidFill>
                <a:latin typeface="Times New Roman" panose="02020603050405020304" charset="0"/>
                <a:ea typeface="楷体" panose="02010609060101010101" charset="-122"/>
                <a:cs typeface="Times New Roman" panose="02020603050405020304" charset="0"/>
              </a:rPr>
              <a:t>, </a:t>
            </a:r>
            <a:r>
              <a:rPr lang="zh-CN" altLang="en-US" sz="2800">
                <a:solidFill>
                  <a:schemeClr val="bg1"/>
                </a:solidFill>
                <a:latin typeface="Times New Roman" panose="02020603050405020304" charset="0"/>
                <a:ea typeface="楷体" panose="02010609060101010101" charset="-122"/>
                <a:cs typeface="Times New Roman" panose="02020603050405020304" charset="0"/>
              </a:rPr>
              <a:t>均衡分布）</a:t>
            </a:r>
            <a:r>
              <a:rPr lang="zh-CN" altLang="en-US" sz="4000">
                <a:solidFill>
                  <a:schemeClr val="bg1"/>
                </a:solidFill>
                <a:latin typeface="楷体" panose="02010609060101010101" charset="-122"/>
                <a:ea typeface="楷体" panose="02010609060101010101" charset="-122"/>
                <a:sym typeface="+mn-ea"/>
              </a:rPr>
              <a:t>、上下文</a:t>
            </a: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(就近，就远)</a:t>
            </a:r>
            <a:endPar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endParaRPr>
          </a:p>
          <a:p>
            <a:pPr marL="571500" lvl="0" indent="-571500" algn="l">
              <a:lnSpc>
                <a:spcPct val="190000"/>
              </a:lnSpc>
              <a:buFont typeface="Arial" panose="020B0604020202020204" pitchFamily="34" charset="0"/>
              <a:buChar char="•"/>
            </a:pPr>
            <a:r>
              <a:rPr lang="zh-CN" altLang="en-US" sz="4000">
                <a:solidFill>
                  <a:schemeClr val="bg1"/>
                </a:solidFill>
                <a:latin typeface="Times New Roman" panose="02020603050405020304" charset="0"/>
                <a:ea typeface="楷体" panose="02010609060101010101" charset="-122"/>
                <a:cs typeface="Times New Roman" panose="02020603050405020304" charset="0"/>
              </a:rPr>
              <a:t>词句：</a:t>
            </a:r>
            <a:r>
              <a:rPr lang="zh-CN" altLang="en-US" sz="4000">
                <a:solidFill>
                  <a:schemeClr val="bg1"/>
                </a:solidFill>
                <a:latin typeface="楷体" panose="02010609060101010101" charset="-122"/>
                <a:ea typeface="楷体" panose="02010609060101010101" charset="-122"/>
                <a:sym typeface="+mn-ea"/>
              </a:rPr>
              <a:t>词汇</a:t>
            </a:r>
            <a:r>
              <a:rPr lang="zh-CN" altLang="en-US" sz="2800">
                <a:solidFill>
                  <a:schemeClr val="bg1"/>
                </a:solidFill>
                <a:latin typeface="Times New Roman" panose="02020603050405020304" charset="0"/>
                <a:ea typeface="楷体" panose="02010609060101010101" charset="-122"/>
                <a:cs typeface="Times New Roman" panose="02020603050405020304" charset="0"/>
                <a:sym typeface="+mn-ea"/>
              </a:rPr>
              <a:t>（低频词、熟词生义）</a:t>
            </a:r>
            <a:r>
              <a:rPr lang="zh-CN" altLang="en-US" sz="4000">
                <a:solidFill>
                  <a:schemeClr val="bg1"/>
                </a:solidFill>
                <a:latin typeface="楷体" panose="02010609060101010101" charset="-122"/>
                <a:ea typeface="楷体" panose="02010609060101010101" charset="-122"/>
                <a:sym typeface="+mn-ea"/>
              </a:rPr>
              <a:t>、</a:t>
            </a:r>
            <a:r>
              <a:rPr lang="zh-CN" altLang="en-US" sz="4000">
                <a:solidFill>
                  <a:schemeClr val="bg1"/>
                </a:solidFill>
                <a:latin typeface="楷体" panose="02010609060101010101" charset="-122"/>
                <a:ea typeface="楷体" panose="02010609060101010101" charset="-122"/>
                <a:sym typeface="+mn-ea"/>
              </a:rPr>
              <a:t>短语、长难句</a:t>
            </a:r>
            <a:endParaRPr lang="en-US" altLang="zh-CN" sz="3200">
              <a:solidFill>
                <a:schemeClr val="bg1"/>
              </a:solidFill>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50"/>
          <p:cNvSpPr>
            <a:spLocks noChangeArrowheads="1"/>
          </p:cNvSpPr>
          <p:nvPr/>
        </p:nvSpPr>
        <p:spPr bwMode="auto">
          <a:xfrm>
            <a:off x="4466590" y="3113405"/>
            <a:ext cx="2993390" cy="829945"/>
          </a:xfrm>
          <a:prstGeom prst="rect">
            <a:avLst/>
          </a:prstGeom>
          <a:noFill/>
          <a:ln w="9525">
            <a:noFill/>
            <a:miter lim="800000"/>
          </a:ln>
        </p:spPr>
        <p:txBody>
          <a:bodyPr wrap="square">
            <a:spAutoFit/>
          </a:bodyPr>
          <a:lstStyle/>
          <a:p>
            <a:pPr algn="ctr"/>
            <a:r>
              <a:rPr lang="zh-CN" altLang="en-US" sz="4800" b="1" dirty="0">
                <a:solidFill>
                  <a:schemeClr val="bg1"/>
                </a:solidFill>
                <a:effectLst>
                  <a:outerShdw blurRad="38100" dist="38100" dir="2700000" algn="tl">
                    <a:srgbClr val="000000">
                      <a:alpha val="43137"/>
                    </a:srgbClr>
                  </a:outerShdw>
                </a:effectLst>
              </a:rPr>
              <a:t>语法填空</a:t>
            </a:r>
            <a:endParaRPr lang="zh-CN" altLang="en-US" sz="4800" b="1" dirty="0">
              <a:solidFill>
                <a:schemeClr val="bg1"/>
              </a:solidFill>
              <a:effectLst>
                <a:outerShdw blurRad="38100" dist="38100" dir="2700000" algn="tl">
                  <a:srgbClr val="000000">
                    <a:alpha val="43137"/>
                  </a:srgbClr>
                </a:outerShdw>
              </a:effectLst>
            </a:endParaRPr>
          </a:p>
        </p:txBody>
      </p:sp>
      <p:grpSp>
        <p:nvGrpSpPr>
          <p:cNvPr id="5" name="组合 4"/>
          <p:cNvGrpSpPr/>
          <p:nvPr/>
        </p:nvGrpSpPr>
        <p:grpSpPr>
          <a:xfrm>
            <a:off x="4591050" y="2884170"/>
            <a:ext cx="2884170" cy="1136015"/>
            <a:chOff x="3508990" y="2487940"/>
            <a:chExt cx="4818916" cy="1516066"/>
          </a:xfrm>
        </p:grpSpPr>
        <p:grpSp>
          <p:nvGrpSpPr>
            <p:cNvPr id="6" name="组合 5"/>
            <p:cNvGrpSpPr/>
            <p:nvPr/>
          </p:nvGrpSpPr>
          <p:grpSpPr>
            <a:xfrm>
              <a:off x="3508990" y="2526044"/>
              <a:ext cx="722313" cy="1477962"/>
              <a:chOff x="2806699" y="2681288"/>
              <a:chExt cx="722313" cy="1477962"/>
            </a:xfrm>
          </p:grpSpPr>
          <p:sp>
            <p:nvSpPr>
              <p:cNvPr id="7" name="Line 6"/>
              <p:cNvSpPr>
                <a:spLocks noChangeShapeType="1"/>
              </p:cNvSpPr>
              <p:nvPr/>
            </p:nvSpPr>
            <p:spPr bwMode="auto">
              <a:xfrm rot="16200000">
                <a:off x="3167855" y="3759991"/>
                <a:ext cx="1" cy="722313"/>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sp>
            <p:nvSpPr>
              <p:cNvPr id="13" name="Line 6"/>
              <p:cNvSpPr>
                <a:spLocks noChangeShapeType="1"/>
              </p:cNvSpPr>
              <p:nvPr/>
            </p:nvSpPr>
            <p:spPr bwMode="auto">
              <a:xfrm>
                <a:off x="2832100" y="2681288"/>
                <a:ext cx="1" cy="1477962"/>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grpSp>
        <p:grpSp>
          <p:nvGrpSpPr>
            <p:cNvPr id="14" name="组合 13"/>
            <p:cNvGrpSpPr/>
            <p:nvPr/>
          </p:nvGrpSpPr>
          <p:grpSpPr>
            <a:xfrm rot="10800000">
              <a:off x="7605593" y="2487940"/>
              <a:ext cx="722313" cy="1477962"/>
              <a:chOff x="2806699" y="2681288"/>
              <a:chExt cx="722313" cy="1477962"/>
            </a:xfrm>
          </p:grpSpPr>
          <p:sp>
            <p:nvSpPr>
              <p:cNvPr id="15" name="Line 6"/>
              <p:cNvSpPr>
                <a:spLocks noChangeShapeType="1"/>
              </p:cNvSpPr>
              <p:nvPr/>
            </p:nvSpPr>
            <p:spPr bwMode="auto">
              <a:xfrm rot="16200000">
                <a:off x="3167855" y="3759991"/>
                <a:ext cx="1" cy="722313"/>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sp>
            <p:nvSpPr>
              <p:cNvPr id="16" name="Line 6"/>
              <p:cNvSpPr>
                <a:spLocks noChangeShapeType="1"/>
              </p:cNvSpPr>
              <p:nvPr/>
            </p:nvSpPr>
            <p:spPr bwMode="auto">
              <a:xfrm>
                <a:off x="2832100" y="2681288"/>
                <a:ext cx="1" cy="1477962"/>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grpSp>
      </p:gr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0" name="textbox 560"/>
          <p:cNvSpPr/>
          <p:nvPr/>
        </p:nvSpPr>
        <p:spPr>
          <a:xfrm>
            <a:off x="295148" y="134937"/>
            <a:ext cx="4736465" cy="619125"/>
          </a:xfrm>
          <a:prstGeom prst="rect">
            <a:avLst/>
          </a:prstGeom>
          <a:noFill/>
          <a:ln w="0" cap="flat">
            <a:noFill/>
            <a:prstDash val="solid"/>
            <a:miter lim="0"/>
          </a:ln>
        </p:spPr>
        <p:txBody>
          <a:bodyPr vert="horz" wrap="square" lIns="0" tIns="0" rIns="0" bIns="0"/>
          <a:p>
            <a:pPr algn="l" rtl="0" eaLnBrk="0">
              <a:lnSpc>
                <a:spcPct val="106000"/>
              </a:lnSpc>
            </a:pPr>
            <a:endParaRPr sz="8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06425" algn="l" rtl="0" eaLnBrk="0">
              <a:lnSpc>
                <a:spcPts val="3685"/>
              </a:lnSpc>
              <a:tabLst>
                <a:tab pos="755650" algn="l"/>
              </a:tabLst>
            </a:pPr>
            <a:r>
              <a:rPr sz="27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2700" b="1" kern="0" spc="1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语法填空： 难题(长难句)</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22" name="textbox 622"/>
          <p:cNvSpPr/>
          <p:nvPr/>
        </p:nvSpPr>
        <p:spPr>
          <a:xfrm>
            <a:off x="5734367" y="253962"/>
            <a:ext cx="2096770" cy="496569"/>
          </a:xfrm>
          <a:prstGeom prst="rect">
            <a:avLst/>
          </a:prstGeom>
          <a:solidFill>
            <a:srgbClr val="00FFFF">
              <a:alpha val="100000"/>
            </a:srgbClr>
          </a:solidFill>
          <a:ln w="0" cap="flat">
            <a:noFill/>
            <a:prstDash val="solid"/>
            <a:miter lim="0"/>
          </a:ln>
        </p:spPr>
        <p:txBody>
          <a:bodyPr vert="horz" wrap="square" lIns="0" tIns="0" rIns="0" bIns="0"/>
          <a:p>
            <a:pPr algn="l" rtl="0" eaLnBrk="0">
              <a:lnSpc>
                <a:spcPct val="109000"/>
              </a:lnSpc>
            </a:pPr>
            <a:endParaRPr sz="1000" dirty="0">
              <a:latin typeface="Arial" panose="020B0604020202020204"/>
              <a:ea typeface="Arial" panose="020B0604020202020204"/>
              <a:cs typeface="Arial" panose="020B0604020202020204"/>
            </a:endParaRPr>
          </a:p>
          <a:p>
            <a:pPr marL="15240" algn="l" rtl="0" eaLnBrk="0">
              <a:lnSpc>
                <a:spcPct val="98000"/>
              </a:lnSpc>
              <a:spcBef>
                <a:spcPts val="5"/>
              </a:spcBef>
            </a:pPr>
            <a:r>
              <a:rPr sz="2000" b="1" kern="0" spc="60" dirty="0">
                <a:solidFill>
                  <a:srgbClr val="000000">
                    <a:alpha val="100000"/>
                  </a:srgbClr>
                </a:solidFill>
                <a:latin typeface="Times New Roman" panose="02020603050405020304"/>
                <a:ea typeface="Times New Roman" panose="02020603050405020304"/>
                <a:cs typeface="Times New Roman" panose="02020603050405020304"/>
              </a:rPr>
              <a:t>202</a:t>
            </a:r>
            <a:r>
              <a:rPr lang="en-US" sz="2000" b="1" kern="0" spc="60" dirty="0">
                <a:solidFill>
                  <a:srgbClr val="000000">
                    <a:alpha val="100000"/>
                  </a:srgbClr>
                </a:solidFill>
                <a:latin typeface="Times New Roman" panose="02020603050405020304"/>
                <a:ea typeface="Times New Roman" panose="02020603050405020304"/>
                <a:cs typeface="Times New Roman" panose="02020603050405020304"/>
              </a:rPr>
              <a:t>4</a:t>
            </a:r>
            <a:r>
              <a:rPr sz="2000" b="1" kern="0" spc="330" dirty="0">
                <a:solidFill>
                  <a:srgbClr val="000000">
                    <a:alpha val="100000"/>
                  </a:srgbClr>
                </a:solidFill>
                <a:latin typeface="Times New Roman" panose="02020603050405020304"/>
                <a:ea typeface="Times New Roman" panose="02020603050405020304"/>
                <a:cs typeface="Times New Roman" panose="02020603050405020304"/>
              </a:rPr>
              <a:t> </a:t>
            </a:r>
            <a:r>
              <a:rPr sz="2000" b="1" kern="0" spc="60" dirty="0">
                <a:solidFill>
                  <a:srgbClr val="000000">
                    <a:alpha val="100000"/>
                  </a:srgbClr>
                </a:solidFill>
                <a:latin typeface="楷体" panose="02010609060101010101" charset="-122"/>
                <a:ea typeface="楷体" panose="02010609060101010101" charset="-122"/>
                <a:cs typeface="楷体" panose="02010609060101010101" charset="-122"/>
              </a:rPr>
              <a:t>新高考全国</a:t>
            </a:r>
            <a:r>
              <a:rPr sz="2000" b="1" kern="0" spc="50" dirty="0">
                <a:solidFill>
                  <a:srgbClr val="000000">
                    <a:alpha val="100000"/>
                  </a:srgbClr>
                </a:solidFill>
                <a:latin typeface="Times New Roman" panose="02020603050405020304"/>
                <a:ea typeface="Times New Roman" panose="02020603050405020304"/>
                <a:cs typeface="Times New Roman" panose="02020603050405020304"/>
              </a:rPr>
              <a:t>I</a:t>
            </a:r>
            <a:endParaRPr sz="2000" dirty="0">
              <a:latin typeface="Times New Roman" panose="02020603050405020304"/>
              <a:ea typeface="Times New Roman" panose="02020603050405020304"/>
              <a:cs typeface="Times New Roman" panose="02020603050405020304"/>
            </a:endParaRPr>
          </a:p>
        </p:txBody>
      </p:sp>
      <p:pic>
        <p:nvPicPr>
          <p:cNvPr id="2" name="图片 1"/>
          <p:cNvPicPr>
            <a:picLocks noChangeAspect="1"/>
          </p:cNvPicPr>
          <p:nvPr/>
        </p:nvPicPr>
        <p:blipFill>
          <a:blip r:embed="rId1"/>
          <a:stretch>
            <a:fillRect/>
          </a:stretch>
        </p:blipFill>
        <p:spPr>
          <a:xfrm>
            <a:off x="967105" y="717550"/>
            <a:ext cx="4455160" cy="6140450"/>
          </a:xfrm>
          <a:prstGeom prst="rect">
            <a:avLst/>
          </a:prstGeom>
        </p:spPr>
      </p:pic>
      <p:pic>
        <p:nvPicPr>
          <p:cNvPr id="3" name="图片 2"/>
          <p:cNvPicPr>
            <a:picLocks noChangeAspect="1"/>
          </p:cNvPicPr>
          <p:nvPr/>
        </p:nvPicPr>
        <p:blipFill>
          <a:blip r:embed="rId2"/>
          <a:srcRect r="143" b="28393"/>
          <a:stretch>
            <a:fillRect/>
          </a:stretch>
        </p:blipFill>
        <p:spPr>
          <a:xfrm>
            <a:off x="6096000" y="1210310"/>
            <a:ext cx="4946650" cy="5294630"/>
          </a:xfrm>
          <a:prstGeom prst="rect">
            <a:avLst/>
          </a:prstGeom>
        </p:spPr>
      </p:pic>
      <p:sp>
        <p:nvSpPr>
          <p:cNvPr id="562" name="path 562"/>
          <p:cNvSpPr/>
          <p:nvPr/>
        </p:nvSpPr>
        <p:spPr>
          <a:xfrm>
            <a:off x="307848" y="147637"/>
            <a:ext cx="593851" cy="593725"/>
          </a:xfrm>
          <a:custGeom>
            <a:avLst/>
            <a:gdLst/>
            <a:ahLst/>
            <a:cxnLst/>
            <a:rect l="0" t="0" r="0" b="0"/>
            <a:pathLst>
              <a:path w="935" h="935">
                <a:moveTo>
                  <a:pt x="0" y="468"/>
                </a:moveTo>
                <a:cubicBezTo>
                  <a:pt x="0" y="209"/>
                  <a:pt x="209" y="0"/>
                  <a:pt x="467" y="0"/>
                </a:cubicBezTo>
                <a:cubicBezTo>
                  <a:pt x="725" y="0"/>
                  <a:pt x="935" y="209"/>
                  <a:pt x="935" y="467"/>
                </a:cubicBezTo>
                <a:cubicBezTo>
                  <a:pt x="935" y="725"/>
                  <a:pt x="725" y="935"/>
                  <a:pt x="467" y="935"/>
                </a:cubicBezTo>
                <a:cubicBezTo>
                  <a:pt x="209" y="935"/>
                  <a:pt x="0" y="725"/>
                  <a:pt x="0" y="468"/>
                </a:cubicBezTo>
              </a:path>
            </a:pathLst>
          </a:custGeom>
          <a:solidFill>
            <a:srgbClr val="EEB1A5">
              <a:alpha val="100000"/>
            </a:srgbClr>
          </a:solidFill>
          <a:ln w="0" cap="flat">
            <a:noFill/>
            <a:prstDash val="solid"/>
            <a:miter lim="0"/>
          </a:ln>
        </p:spPr>
        <p:txBody>
          <a:bodyPr rtlCol="0"/>
          <a:p>
            <a:pPr algn="ctr"/>
            <a:endParaRPr lang="zh-CN" altLang="en-US"/>
          </a:p>
        </p:txBody>
      </p:sp>
      <p:pic>
        <p:nvPicPr>
          <p:cNvPr id="582" name="picture 582"/>
          <p:cNvPicPr>
            <a:picLocks noChangeAspect="1"/>
          </p:cNvPicPr>
          <p:nvPr/>
        </p:nvPicPr>
        <p:blipFill>
          <a:blip r:embed="rId3"/>
          <a:stretch>
            <a:fillRect/>
          </a:stretch>
        </p:blipFill>
        <p:spPr>
          <a:xfrm rot="21600000">
            <a:off x="660400" y="799147"/>
            <a:ext cx="10858500" cy="762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11810" y="1199515"/>
            <a:ext cx="3946525" cy="4407535"/>
          </a:xfrm>
          <a:prstGeom prst="rect">
            <a:avLst/>
          </a:prstGeom>
        </p:spPr>
      </p:pic>
      <p:sp>
        <p:nvSpPr>
          <p:cNvPr id="560" name="textbox 560"/>
          <p:cNvSpPr/>
          <p:nvPr/>
        </p:nvSpPr>
        <p:spPr>
          <a:xfrm>
            <a:off x="295148" y="134937"/>
            <a:ext cx="4736465" cy="619125"/>
          </a:xfrm>
          <a:prstGeom prst="rect">
            <a:avLst/>
          </a:prstGeom>
          <a:noFill/>
          <a:ln w="0" cap="flat">
            <a:noFill/>
            <a:prstDash val="solid"/>
            <a:miter lim="0"/>
          </a:ln>
        </p:spPr>
        <p:txBody>
          <a:bodyPr vert="horz" wrap="square" lIns="0" tIns="0" rIns="0" bIns="0"/>
          <a:p>
            <a:pPr algn="l" rtl="0" eaLnBrk="0">
              <a:lnSpc>
                <a:spcPct val="106000"/>
              </a:lnSpc>
            </a:pPr>
            <a:endParaRPr sz="8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06425" algn="l" rtl="0" eaLnBrk="0">
              <a:lnSpc>
                <a:spcPts val="3685"/>
              </a:lnSpc>
              <a:tabLst>
                <a:tab pos="755650" algn="l"/>
              </a:tabLst>
            </a:pPr>
            <a:r>
              <a:rPr sz="2700" kern="0" spc="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2700" b="1" kern="0" spc="10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语法填空： 难题(长难句)</a:t>
            </a:r>
            <a:endParaRPr sz="27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22" name="textbox 622"/>
          <p:cNvSpPr/>
          <p:nvPr/>
        </p:nvSpPr>
        <p:spPr>
          <a:xfrm>
            <a:off x="5734050" y="254000"/>
            <a:ext cx="2515235" cy="496570"/>
          </a:xfrm>
          <a:prstGeom prst="rect">
            <a:avLst/>
          </a:prstGeom>
          <a:solidFill>
            <a:srgbClr val="00FFFF">
              <a:alpha val="100000"/>
            </a:srgbClr>
          </a:solidFill>
          <a:ln w="0" cap="flat">
            <a:noFill/>
            <a:prstDash val="solid"/>
            <a:miter lim="0"/>
          </a:ln>
        </p:spPr>
        <p:txBody>
          <a:bodyPr vert="horz" wrap="square" lIns="0" tIns="0" rIns="0" bIns="0"/>
          <a:p>
            <a:pPr algn="l" rtl="0" eaLnBrk="0">
              <a:lnSpc>
                <a:spcPct val="109000"/>
              </a:lnSpc>
            </a:pPr>
            <a:endParaRPr sz="1000" dirty="0">
              <a:latin typeface="Arial" panose="020B0604020202020204"/>
              <a:ea typeface="Arial" panose="020B0604020202020204"/>
              <a:cs typeface="Arial" panose="020B0604020202020204"/>
            </a:endParaRPr>
          </a:p>
          <a:p>
            <a:pPr marL="15240" algn="l" rtl="0" eaLnBrk="0">
              <a:lnSpc>
                <a:spcPct val="98000"/>
              </a:lnSpc>
              <a:spcBef>
                <a:spcPts val="5"/>
              </a:spcBef>
            </a:pPr>
            <a:r>
              <a:rPr sz="2000" b="1" kern="0" spc="60" dirty="0">
                <a:solidFill>
                  <a:srgbClr val="000000">
                    <a:alpha val="100000"/>
                  </a:srgbClr>
                </a:solidFill>
                <a:latin typeface="Times New Roman" panose="02020603050405020304"/>
                <a:ea typeface="Times New Roman" panose="02020603050405020304"/>
                <a:cs typeface="Times New Roman" panose="02020603050405020304"/>
              </a:rPr>
              <a:t>202</a:t>
            </a:r>
            <a:r>
              <a:rPr lang="en-US" sz="2000" b="1" kern="0" spc="60" dirty="0">
                <a:solidFill>
                  <a:srgbClr val="000000">
                    <a:alpha val="100000"/>
                  </a:srgbClr>
                </a:solidFill>
                <a:latin typeface="Times New Roman" panose="02020603050405020304"/>
                <a:ea typeface="Times New Roman" panose="02020603050405020304"/>
                <a:cs typeface="Times New Roman" panose="02020603050405020304"/>
              </a:rPr>
              <a:t>4</a:t>
            </a:r>
            <a:r>
              <a:rPr sz="2000" b="1" kern="0" spc="330" dirty="0">
                <a:solidFill>
                  <a:srgbClr val="000000">
                    <a:alpha val="100000"/>
                  </a:srgbClr>
                </a:solidFill>
                <a:latin typeface="Times New Roman" panose="02020603050405020304"/>
                <a:ea typeface="Times New Roman" panose="02020603050405020304"/>
                <a:cs typeface="Times New Roman" panose="02020603050405020304"/>
              </a:rPr>
              <a:t> </a:t>
            </a:r>
            <a:r>
              <a:rPr sz="2000" b="1" kern="0" spc="60" dirty="0">
                <a:solidFill>
                  <a:srgbClr val="000000">
                    <a:alpha val="100000"/>
                  </a:srgbClr>
                </a:solidFill>
                <a:latin typeface="楷体" panose="02010609060101010101" charset="-122"/>
                <a:ea typeface="楷体" panose="02010609060101010101" charset="-122"/>
                <a:cs typeface="楷体" panose="02010609060101010101" charset="-122"/>
              </a:rPr>
              <a:t>新高考全国</a:t>
            </a:r>
            <a:r>
              <a:rPr sz="2000" b="1" kern="0" spc="50" dirty="0">
                <a:solidFill>
                  <a:srgbClr val="000000">
                    <a:alpha val="100000"/>
                  </a:srgbClr>
                </a:solidFill>
                <a:latin typeface="Times New Roman" panose="02020603050405020304"/>
                <a:ea typeface="Times New Roman" panose="02020603050405020304"/>
                <a:cs typeface="Times New Roman" panose="02020603050405020304"/>
                <a:sym typeface="+mn-ea"/>
              </a:rPr>
              <a:t>II</a:t>
            </a:r>
            <a:endParaRPr sz="2000" dirty="0">
              <a:latin typeface="Times New Roman" panose="02020603050405020304"/>
              <a:ea typeface="Times New Roman" panose="02020603050405020304"/>
              <a:cs typeface="Times New Roman" panose="02020603050405020304"/>
            </a:endParaRPr>
          </a:p>
        </p:txBody>
      </p:sp>
      <p:pic>
        <p:nvPicPr>
          <p:cNvPr id="582" name="picture 582"/>
          <p:cNvPicPr>
            <a:picLocks noChangeAspect="1"/>
          </p:cNvPicPr>
          <p:nvPr/>
        </p:nvPicPr>
        <p:blipFill>
          <a:blip r:embed="rId2"/>
          <a:stretch>
            <a:fillRect/>
          </a:stretch>
        </p:blipFill>
        <p:spPr>
          <a:xfrm rot="21600000">
            <a:off x="660400" y="799147"/>
            <a:ext cx="10858500" cy="7620"/>
          </a:xfrm>
          <a:prstGeom prst="rect">
            <a:avLst/>
          </a:prstGeom>
        </p:spPr>
      </p:pic>
      <p:pic>
        <p:nvPicPr>
          <p:cNvPr id="3" name="图片 2"/>
          <p:cNvPicPr>
            <a:picLocks noChangeAspect="1"/>
          </p:cNvPicPr>
          <p:nvPr/>
        </p:nvPicPr>
        <p:blipFill>
          <a:blip r:embed="rId3"/>
          <a:stretch>
            <a:fillRect/>
          </a:stretch>
        </p:blipFill>
        <p:spPr>
          <a:xfrm>
            <a:off x="5074920" y="825500"/>
            <a:ext cx="6710045" cy="576961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1"/>
          <p:cNvSpPr>
            <a:spLocks noGrp="1"/>
          </p:cNvSpPr>
          <p:nvPr>
            <p:custDataLst>
              <p:tags r:id="rId1"/>
            </p:custDataLst>
          </p:nvPr>
        </p:nvSpPr>
        <p:spPr>
          <a:xfrm>
            <a:off x="717229" y="256497"/>
            <a:ext cx="7282912" cy="523220"/>
          </a:xfrm>
          <a:prstGeom prst="rect">
            <a:avLst/>
          </a:prstGeom>
        </p:spPr>
        <p:txBody>
          <a:bodyPr vert="horz" lIns="91440" tIns="45720" rIns="91440" bIns="0" rtlCol="0" anchor="b" anchorCtr="0">
            <a:normAutofit/>
          </a:bodyPr>
          <a:lstStyle>
            <a:lvl1pPr algn="l" defTabSz="914400" rtl="0" eaLnBrk="1" latinLnBrk="0" hangingPunct="1">
              <a:lnSpc>
                <a:spcPct val="90000"/>
              </a:lnSpc>
              <a:spcBef>
                <a:spcPct val="0"/>
              </a:spcBef>
              <a:buNone/>
              <a:defRPr lang="zh-CN" altLang="en-US" sz="2800" b="1" kern="1200" spc="100" baseline="0" dirty="0">
                <a:solidFill>
                  <a:schemeClr val="bg1"/>
                </a:solidFill>
                <a:latin typeface="+mj-ea"/>
                <a:ea typeface="+mj-ea"/>
                <a:cs typeface="+mn-cs"/>
              </a:defRPr>
            </a:lvl1pPr>
          </a:lstStyle>
          <a:p>
            <a:r>
              <a:rPr lang="en-US" altLang="zh-CN"/>
              <a:t>   语法填空</a:t>
            </a:r>
            <a:r>
              <a:t>：</a:t>
            </a:r>
            <a:r>
              <a:t>组卷建议</a:t>
            </a:r>
          </a:p>
        </p:txBody>
      </p:sp>
      <p:sp>
        <p:nvSpPr>
          <p:cNvPr id="2" name="文本框 1"/>
          <p:cNvSpPr txBox="1"/>
          <p:nvPr/>
        </p:nvSpPr>
        <p:spPr>
          <a:xfrm>
            <a:off x="716915" y="1374775"/>
            <a:ext cx="10391140" cy="4030980"/>
          </a:xfrm>
          <a:prstGeom prst="rect">
            <a:avLst/>
          </a:prstGeom>
          <a:noFill/>
        </p:spPr>
        <p:txBody>
          <a:bodyPr wrap="square" rtlCol="0">
            <a:spAutoFit/>
          </a:bodyPr>
          <a:p>
            <a:pPr marL="285750" indent="-285750" algn="l">
              <a:lnSpc>
                <a:spcPct val="160000"/>
              </a:lnSpc>
              <a:buClrTx/>
              <a:buSzTx/>
              <a:buFont typeface="Arial" panose="020B0604020202020204" pitchFamily="34" charset="0"/>
              <a:buChar char="•"/>
            </a:pPr>
            <a:r>
              <a:rPr lang="zh-CN" altLang="en-US" sz="4000" b="1">
                <a:solidFill>
                  <a:schemeClr val="bg1"/>
                </a:solidFill>
                <a:latin typeface="宋体" panose="02010600030101010101" pitchFamily="2" charset="-122"/>
                <a:ea typeface="宋体" panose="02010600030101010101" pitchFamily="2" charset="-122"/>
                <a:cs typeface="楷体" panose="02010609060101010101" charset="-122"/>
              </a:rPr>
              <a:t>选材</a:t>
            </a:r>
            <a:r>
              <a:rPr lang="zh-CN" altLang="en-US" sz="4000">
                <a:solidFill>
                  <a:schemeClr val="bg1"/>
                </a:solidFill>
                <a:latin typeface="楷体" panose="02010609060101010101" charset="-122"/>
                <a:ea typeface="楷体" panose="02010609060101010101" charset="-122"/>
                <a:cs typeface="楷体" panose="02010609060101010101" charset="-122"/>
              </a:rPr>
              <a:t>：题材</a:t>
            </a:r>
            <a:r>
              <a:rPr lang="en-US" altLang="zh-CN" sz="2400">
                <a:solidFill>
                  <a:schemeClr val="bg1"/>
                </a:solidFill>
                <a:latin typeface="楷体" panose="02010609060101010101" charset="-122"/>
                <a:ea typeface="楷体" panose="02010609060101010101" charset="-122"/>
                <a:cs typeface="楷体" panose="02010609060101010101" charset="-122"/>
              </a:rPr>
              <a:t>(</a:t>
            </a:r>
            <a:r>
              <a:rPr lang="zh-CN" altLang="en-US" sz="2400">
                <a:solidFill>
                  <a:schemeClr val="bg1"/>
                </a:solidFill>
                <a:latin typeface="楷体" panose="02010609060101010101" charset="-122"/>
                <a:ea typeface="楷体" panose="02010609060101010101" charset="-122"/>
                <a:cs typeface="楷体" panose="02010609060101010101" charset="-122"/>
              </a:rPr>
              <a:t>中国元素</a:t>
            </a:r>
            <a:r>
              <a:rPr lang="en-US" altLang="zh-CN" sz="2400">
                <a:solidFill>
                  <a:schemeClr val="bg1"/>
                </a:solidFill>
                <a:latin typeface="楷体" panose="02010609060101010101" charset="-122"/>
                <a:ea typeface="楷体" panose="02010609060101010101" charset="-122"/>
                <a:cs typeface="楷体" panose="02010609060101010101" charset="-122"/>
              </a:rPr>
              <a:t>)</a:t>
            </a:r>
            <a:r>
              <a:rPr lang="zh-CN" altLang="en-US" sz="4000">
                <a:solidFill>
                  <a:schemeClr val="bg1"/>
                </a:solidFill>
                <a:latin typeface="楷体" panose="02010609060101010101" charset="-122"/>
                <a:ea typeface="楷体" panose="02010609060101010101" charset="-122"/>
                <a:cs typeface="楷体" panose="02010609060101010101" charset="-122"/>
              </a:rPr>
              <a:t>、体裁</a:t>
            </a:r>
            <a:r>
              <a:rPr lang="en-US" altLang="zh-CN" sz="2400">
                <a:solidFill>
                  <a:schemeClr val="bg1"/>
                </a:solidFill>
                <a:latin typeface="楷体" panose="02010609060101010101" charset="-122"/>
                <a:ea typeface="楷体" panose="02010609060101010101" charset="-122"/>
                <a:cs typeface="楷体" panose="02010609060101010101" charset="-122"/>
                <a:sym typeface="+mn-ea"/>
              </a:rPr>
              <a:t>(</a:t>
            </a:r>
            <a:r>
              <a:rPr lang="zh-CN" altLang="en-US" sz="2400">
                <a:solidFill>
                  <a:schemeClr val="bg1"/>
                </a:solidFill>
                <a:latin typeface="楷体" panose="02010609060101010101" charset="-122"/>
                <a:ea typeface="楷体" panose="02010609060101010101" charset="-122"/>
                <a:cs typeface="楷体" panose="02010609060101010101" charset="-122"/>
                <a:sym typeface="+mn-ea"/>
              </a:rPr>
              <a:t>说明文</a:t>
            </a:r>
            <a:r>
              <a:rPr lang="en-US" altLang="zh-CN" sz="2400">
                <a:solidFill>
                  <a:schemeClr val="bg1"/>
                </a:solidFill>
                <a:latin typeface="楷体" panose="02010609060101010101" charset="-122"/>
                <a:ea typeface="楷体" panose="02010609060101010101" charset="-122"/>
                <a:cs typeface="楷体" panose="02010609060101010101" charset="-122"/>
                <a:sym typeface="+mn-ea"/>
              </a:rPr>
              <a:t>+</a:t>
            </a:r>
            <a:r>
              <a:rPr lang="zh-CN" altLang="en-US" sz="2400">
                <a:solidFill>
                  <a:schemeClr val="bg1"/>
                </a:solidFill>
                <a:latin typeface="楷体" panose="02010609060101010101" charset="-122"/>
                <a:ea typeface="楷体" panose="02010609060101010101" charset="-122"/>
                <a:cs typeface="楷体" panose="02010609060101010101" charset="-122"/>
                <a:sym typeface="+mn-ea"/>
              </a:rPr>
              <a:t>记叙文</a:t>
            </a:r>
            <a:r>
              <a:rPr lang="en-US" altLang="zh-CN" sz="2400">
                <a:solidFill>
                  <a:schemeClr val="bg1"/>
                </a:solidFill>
                <a:latin typeface="楷体" panose="02010609060101010101" charset="-122"/>
                <a:ea typeface="楷体" panose="02010609060101010101" charset="-122"/>
                <a:cs typeface="楷体" panose="02010609060101010101" charset="-122"/>
                <a:sym typeface="+mn-ea"/>
              </a:rPr>
              <a:t>)</a:t>
            </a:r>
            <a:r>
              <a:rPr lang="zh-CN" altLang="en-US" sz="4000">
                <a:solidFill>
                  <a:schemeClr val="bg1"/>
                </a:solidFill>
                <a:latin typeface="楷体" panose="02010609060101010101" charset="-122"/>
                <a:ea typeface="楷体" panose="02010609060101010101" charset="-122"/>
                <a:cs typeface="楷体" panose="02010609060101010101" charset="-122"/>
              </a:rPr>
              <a:t>、</a:t>
            </a:r>
            <a:endParaRPr lang="zh-CN" altLang="en-US" sz="4000">
              <a:solidFill>
                <a:schemeClr val="bg1"/>
              </a:solidFill>
              <a:latin typeface="楷体" panose="02010609060101010101" charset="-122"/>
              <a:ea typeface="楷体" panose="02010609060101010101" charset="-122"/>
              <a:cs typeface="楷体" panose="02010609060101010101" charset="-122"/>
            </a:endParaRPr>
          </a:p>
          <a:p>
            <a:pPr marL="285750" indent="-285750" algn="l">
              <a:lnSpc>
                <a:spcPct val="160000"/>
              </a:lnSpc>
              <a:buClrTx/>
              <a:buSzTx/>
              <a:buFont typeface="Arial" panose="020B0604020202020204" pitchFamily="34" charset="0"/>
              <a:buChar char="•"/>
            </a:pPr>
            <a:r>
              <a:rPr lang="zh-CN" altLang="en-US" sz="4000" b="1">
                <a:solidFill>
                  <a:schemeClr val="bg1"/>
                </a:solidFill>
                <a:latin typeface="宋体" panose="02010600030101010101" pitchFamily="2" charset="-122"/>
                <a:ea typeface="宋体" panose="02010600030101010101" pitchFamily="2" charset="-122"/>
                <a:cs typeface="楷体" panose="02010609060101010101" charset="-122"/>
              </a:rPr>
              <a:t>改编</a:t>
            </a:r>
            <a:r>
              <a:rPr lang="zh-CN" altLang="en-US" sz="4000">
                <a:solidFill>
                  <a:schemeClr val="bg1"/>
                </a:solidFill>
                <a:latin typeface="楷体" panose="02010609060101010101" charset="-122"/>
                <a:ea typeface="楷体" panose="02010609060101010101" charset="-122"/>
                <a:cs typeface="楷体" panose="02010609060101010101" charset="-122"/>
              </a:rPr>
              <a:t>：长度</a:t>
            </a:r>
            <a:r>
              <a:rPr lang="zh-CN" altLang="en-US" sz="2400">
                <a:solidFill>
                  <a:schemeClr val="bg1"/>
                </a:solidFill>
                <a:latin typeface="楷体" panose="02010609060101010101" charset="-122"/>
                <a:ea typeface="楷体" panose="02010609060101010101" charset="-122"/>
                <a:cs typeface="楷体" panose="02010609060101010101" charset="-122"/>
              </a:rPr>
              <a:t>（</a:t>
            </a:r>
            <a:r>
              <a:rPr lang="en-US" altLang="zh-CN" sz="2400">
                <a:solidFill>
                  <a:schemeClr val="bg1"/>
                </a:solidFill>
                <a:latin typeface="楷体" panose="02010609060101010101" charset="-122"/>
                <a:ea typeface="楷体" panose="02010609060101010101" charset="-122"/>
                <a:cs typeface="楷体" panose="02010609060101010101" charset="-122"/>
              </a:rPr>
              <a:t>4-6</a:t>
            </a:r>
            <a:r>
              <a:rPr lang="zh-CN" altLang="en-US" sz="2400">
                <a:solidFill>
                  <a:schemeClr val="bg1"/>
                </a:solidFill>
                <a:latin typeface="楷体" panose="02010609060101010101" charset="-122"/>
                <a:ea typeface="楷体" panose="02010609060101010101" charset="-122"/>
                <a:cs typeface="楷体" panose="02010609060101010101" charset="-122"/>
              </a:rPr>
              <a:t>段；200-230）</a:t>
            </a:r>
            <a:r>
              <a:rPr lang="zh-CN" altLang="en-US" sz="4000">
                <a:solidFill>
                  <a:schemeClr val="bg1"/>
                </a:solidFill>
                <a:latin typeface="楷体" panose="02010609060101010101" charset="-122"/>
                <a:ea typeface="楷体" panose="02010609060101010101" charset="-122"/>
                <a:cs typeface="楷体" panose="02010609060101010101" charset="-122"/>
              </a:rPr>
              <a:t>、难度</a:t>
            </a:r>
            <a:r>
              <a:rPr lang="zh-CN" altLang="en-US" sz="2400">
                <a:solidFill>
                  <a:schemeClr val="bg1"/>
                </a:solidFill>
                <a:latin typeface="楷体" panose="02010609060101010101" charset="-122"/>
                <a:ea typeface="楷体" panose="02010609060101010101" charset="-122"/>
                <a:cs typeface="楷体" panose="02010609060101010101" charset="-122"/>
              </a:rPr>
              <a:t>（</a:t>
            </a:r>
            <a:r>
              <a:rPr lang="en-US" altLang="zh-CN" sz="2400">
                <a:solidFill>
                  <a:schemeClr val="bg1"/>
                </a:solidFill>
                <a:latin typeface="楷体" panose="02010609060101010101" charset="-122"/>
                <a:ea typeface="楷体" panose="02010609060101010101" charset="-122"/>
                <a:cs typeface="楷体" panose="02010609060101010101" charset="-122"/>
              </a:rPr>
              <a:t>3</a:t>
            </a:r>
            <a:r>
              <a:rPr lang="zh-CN" altLang="en-US" sz="2400">
                <a:solidFill>
                  <a:schemeClr val="bg1"/>
                </a:solidFill>
                <a:latin typeface="楷体" panose="02010609060101010101" charset="-122"/>
                <a:ea typeface="楷体" panose="02010609060101010101" charset="-122"/>
                <a:cs typeface="楷体" panose="02010609060101010101" charset="-122"/>
              </a:rPr>
              <a:t>0</a:t>
            </a:r>
            <a:r>
              <a:rPr lang="en-US" altLang="zh-CN" sz="2400">
                <a:solidFill>
                  <a:schemeClr val="bg1"/>
                </a:solidFill>
                <a:latin typeface="楷体" panose="02010609060101010101" charset="-122"/>
                <a:ea typeface="楷体" panose="02010609060101010101" charset="-122"/>
                <a:cs typeface="楷体" panose="02010609060101010101" charset="-122"/>
              </a:rPr>
              <a:t>-60</a:t>
            </a:r>
            <a:r>
              <a:rPr lang="zh-CN" altLang="en-US" sz="2400">
                <a:solidFill>
                  <a:schemeClr val="bg1"/>
                </a:solidFill>
                <a:latin typeface="楷体" panose="02010609060101010101" charset="-122"/>
                <a:ea typeface="楷体" panose="02010609060101010101" charset="-122"/>
                <a:cs typeface="楷体" panose="02010609060101010101" charset="-122"/>
              </a:rPr>
              <a:t>）</a:t>
            </a:r>
            <a:endParaRPr lang="zh-CN" altLang="en-US" sz="2400">
              <a:solidFill>
                <a:schemeClr val="bg1"/>
              </a:solidFill>
              <a:latin typeface="楷体" panose="02010609060101010101" charset="-122"/>
              <a:ea typeface="楷体" panose="02010609060101010101" charset="-122"/>
              <a:cs typeface="楷体" panose="02010609060101010101" charset="-122"/>
            </a:endParaRPr>
          </a:p>
          <a:p>
            <a:pPr marL="285750" indent="-285750">
              <a:lnSpc>
                <a:spcPct val="160000"/>
              </a:lnSpc>
              <a:buFont typeface="Arial" panose="020B0604020202020204" pitchFamily="34" charset="0"/>
              <a:buChar char="•"/>
            </a:pPr>
            <a:r>
              <a:rPr lang="zh-CN" altLang="en-US" sz="4000" b="1">
                <a:solidFill>
                  <a:schemeClr val="bg1"/>
                </a:solidFill>
                <a:latin typeface="宋体" panose="02010600030101010101" pitchFamily="2" charset="-122"/>
                <a:ea typeface="宋体" panose="02010600030101010101" pitchFamily="2" charset="-122"/>
                <a:cs typeface="楷体" panose="02010609060101010101" charset="-122"/>
              </a:rPr>
              <a:t>考点</a:t>
            </a:r>
            <a:r>
              <a:rPr lang="zh-CN" altLang="en-US" sz="4000">
                <a:solidFill>
                  <a:schemeClr val="bg1"/>
                </a:solidFill>
                <a:latin typeface="楷体" panose="02010609060101010101" charset="-122"/>
                <a:ea typeface="楷体" panose="02010609060101010101" charset="-122"/>
                <a:cs typeface="楷体" panose="02010609060101010101" charset="-122"/>
                <a:sym typeface="+mn-ea"/>
              </a:rPr>
              <a:t>：</a:t>
            </a:r>
            <a:r>
              <a:rPr lang="en-US" altLang="zh-CN" sz="4000">
                <a:solidFill>
                  <a:schemeClr val="bg1"/>
                </a:solidFill>
                <a:latin typeface="Times New Roman" panose="02020603050405020304" charset="0"/>
                <a:ea typeface="楷体" panose="02010609060101010101" charset="-122"/>
                <a:cs typeface="Times New Roman" panose="02020603050405020304" charset="0"/>
                <a:sym typeface="+mn-ea"/>
              </a:rPr>
              <a:t>8</a:t>
            </a:r>
            <a:r>
              <a:rPr lang="zh-CN" altLang="en-US" sz="4000">
                <a:solidFill>
                  <a:schemeClr val="bg1"/>
                </a:solidFill>
                <a:latin typeface="Times New Roman" panose="02020603050405020304" charset="0"/>
                <a:ea typeface="楷体" panose="02010609060101010101" charset="-122"/>
                <a:cs typeface="Times New Roman" panose="02020603050405020304" charset="0"/>
                <a:sym typeface="+mn-ea"/>
              </a:rPr>
              <a:t>大词类</a:t>
            </a:r>
            <a:r>
              <a:rPr lang="zh-CN" altLang="en-US" sz="2400">
                <a:solidFill>
                  <a:schemeClr val="bg1"/>
                </a:solidFill>
                <a:latin typeface="Times New Roman" panose="02020603050405020304" charset="0"/>
                <a:ea typeface="楷体" panose="02010609060101010101" charset="-122"/>
                <a:cs typeface="Times New Roman" panose="02020603050405020304" charset="0"/>
                <a:sym typeface="+mn-ea"/>
              </a:rPr>
              <a:t>（</a:t>
            </a:r>
            <a:r>
              <a:rPr lang="zh-CN" altLang="en-US" sz="2400" b="1">
                <a:solidFill>
                  <a:srgbClr val="FF0000"/>
                </a:solidFill>
                <a:highlight>
                  <a:srgbClr val="00FFFF"/>
                </a:highlight>
                <a:latin typeface="Times New Roman" panose="02020603050405020304" charset="0"/>
                <a:ea typeface="楷体" panose="02010609060101010101" charset="-122"/>
                <a:cs typeface="Times New Roman" panose="02020603050405020304" charset="0"/>
                <a:sym typeface="+mn-ea"/>
              </a:rPr>
              <a:t>名动形</a:t>
            </a:r>
            <a:r>
              <a:rPr lang="zh-CN" altLang="en-US" sz="2400">
                <a:solidFill>
                  <a:schemeClr val="bg1"/>
                </a:solidFill>
                <a:latin typeface="Times New Roman" panose="02020603050405020304" charset="0"/>
                <a:ea typeface="楷体" panose="02010609060101010101" charset="-122"/>
                <a:cs typeface="Times New Roman" panose="02020603050405020304" charset="0"/>
                <a:sym typeface="+mn-ea"/>
              </a:rPr>
              <a:t>为主，副代介</a:t>
            </a:r>
            <a:r>
              <a:rPr lang="zh-CN" altLang="en-US" sz="2400">
                <a:solidFill>
                  <a:srgbClr val="FF0000"/>
                </a:solidFill>
                <a:highlight>
                  <a:srgbClr val="00FFFF"/>
                </a:highlight>
                <a:latin typeface="Times New Roman" panose="02020603050405020304" charset="0"/>
                <a:ea typeface="楷体" panose="02010609060101010101" charset="-122"/>
                <a:cs typeface="Times New Roman" panose="02020603050405020304" charset="0"/>
                <a:sym typeface="+mn-ea"/>
              </a:rPr>
              <a:t>连</a:t>
            </a:r>
            <a:r>
              <a:rPr lang="zh-CN" altLang="en-US" sz="2400">
                <a:solidFill>
                  <a:schemeClr val="bg1"/>
                </a:solidFill>
                <a:latin typeface="Times New Roman" panose="02020603050405020304" charset="0"/>
                <a:ea typeface="楷体" panose="02010609060101010101" charset="-122"/>
                <a:cs typeface="Times New Roman" panose="02020603050405020304" charset="0"/>
                <a:sym typeface="+mn-ea"/>
              </a:rPr>
              <a:t>冠）、</a:t>
            </a:r>
            <a:r>
              <a:rPr lang="zh-CN" altLang="en-US" sz="4000">
                <a:solidFill>
                  <a:schemeClr val="bg1"/>
                </a:solidFill>
                <a:latin typeface="Times New Roman" panose="02020603050405020304" charset="0"/>
                <a:ea typeface="楷体" panose="02010609060101010101" charset="-122"/>
                <a:cs typeface="Times New Roman" panose="02020603050405020304" charset="0"/>
                <a:sym typeface="+mn-ea"/>
              </a:rPr>
              <a:t>均匀分布</a:t>
            </a:r>
            <a:endParaRPr lang="zh-CN" altLang="en-US" sz="4000">
              <a:solidFill>
                <a:srgbClr val="FF0000"/>
              </a:solidFill>
              <a:highlight>
                <a:srgbClr val="00FFFF"/>
              </a:highlight>
              <a:latin typeface="楷体" panose="02010609060101010101" charset="-122"/>
              <a:ea typeface="楷体" panose="02010609060101010101" charset="-122"/>
              <a:cs typeface="楷体" panose="02010609060101010101" charset="-122"/>
            </a:endParaRPr>
          </a:p>
          <a:p>
            <a:pPr marL="285750" indent="-285750">
              <a:lnSpc>
                <a:spcPct val="160000"/>
              </a:lnSpc>
              <a:buFont typeface="Arial" panose="020B0604020202020204" pitchFamily="34" charset="0"/>
              <a:buChar char="•"/>
            </a:pPr>
            <a:r>
              <a:rPr lang="zh-CN" altLang="en-US" sz="4000" b="1">
                <a:solidFill>
                  <a:schemeClr val="bg1"/>
                </a:solidFill>
                <a:latin typeface="宋体" panose="02010600030101010101" pitchFamily="2" charset="-122"/>
                <a:ea typeface="宋体" panose="02010600030101010101" pitchFamily="2" charset="-122"/>
                <a:cs typeface="楷体" panose="02010609060101010101" charset="-122"/>
              </a:rPr>
              <a:t>特点</a:t>
            </a:r>
            <a:r>
              <a:rPr lang="zh-CN" altLang="en-US" sz="4000">
                <a:solidFill>
                  <a:schemeClr val="bg1"/>
                </a:solidFill>
                <a:latin typeface="楷体" panose="02010609060101010101" charset="-122"/>
                <a:ea typeface="楷体" panose="02010609060101010101" charset="-122"/>
                <a:cs typeface="楷体" panose="02010609060101010101" charset="-122"/>
              </a:rPr>
              <a:t>：</a:t>
            </a:r>
            <a:r>
              <a:rPr lang="en-US" altLang="zh-CN" sz="4000">
                <a:solidFill>
                  <a:schemeClr val="bg1"/>
                </a:solidFill>
                <a:latin typeface="Times New Roman" panose="02020603050405020304" charset="0"/>
                <a:ea typeface="楷体" panose="02010609060101010101" charset="-122"/>
                <a:cs typeface="Times New Roman" panose="02020603050405020304" charset="0"/>
                <a:sym typeface="+mn-ea"/>
              </a:rPr>
              <a:t>长难句</a:t>
            </a:r>
            <a:endParaRPr lang="zh-CN" altLang="en-US" sz="4000">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50"/>
          <p:cNvSpPr>
            <a:spLocks noChangeArrowheads="1"/>
          </p:cNvSpPr>
          <p:nvPr/>
        </p:nvSpPr>
        <p:spPr bwMode="auto">
          <a:xfrm>
            <a:off x="4622165" y="3113405"/>
            <a:ext cx="2837815" cy="829945"/>
          </a:xfrm>
          <a:prstGeom prst="rect">
            <a:avLst/>
          </a:prstGeom>
          <a:noFill/>
          <a:ln w="9525">
            <a:noFill/>
            <a:miter lim="800000"/>
          </a:ln>
        </p:spPr>
        <p:txBody>
          <a:bodyPr wrap="square">
            <a:spAutoFit/>
          </a:bodyPr>
          <a:lstStyle/>
          <a:p>
            <a:pPr algn="l">
              <a:buClrTx/>
              <a:buSzTx/>
              <a:buFontTx/>
            </a:pPr>
            <a:r>
              <a:rPr lang="zh-CN" altLang="en-US" sz="4800" b="1" spc="200" dirty="0" smtClean="0">
                <a:solidFill>
                  <a:schemeClr val="bg1"/>
                </a:solidFill>
                <a:latin typeface="+mn-ea"/>
                <a:cs typeface="+mj-cs"/>
                <a:sym typeface="+mn-ea"/>
              </a:rPr>
              <a:t>组题实践</a:t>
            </a:r>
            <a:endParaRPr lang="zh-CN" altLang="en-US" sz="4800" b="1" dirty="0">
              <a:solidFill>
                <a:schemeClr val="bg1"/>
              </a:solidFill>
              <a:effectLst>
                <a:outerShdw blurRad="38100" dist="38100" dir="2700000" algn="tl">
                  <a:srgbClr val="000000">
                    <a:alpha val="43137"/>
                  </a:srgbClr>
                </a:outerShdw>
              </a:effectLst>
            </a:endParaRPr>
          </a:p>
        </p:txBody>
      </p:sp>
      <p:grpSp>
        <p:nvGrpSpPr>
          <p:cNvPr id="5" name="组合 4"/>
          <p:cNvGrpSpPr/>
          <p:nvPr/>
        </p:nvGrpSpPr>
        <p:grpSpPr>
          <a:xfrm>
            <a:off x="4591050" y="2884170"/>
            <a:ext cx="2884170" cy="1136015"/>
            <a:chOff x="3508990" y="2487940"/>
            <a:chExt cx="4818916" cy="1516066"/>
          </a:xfrm>
        </p:grpSpPr>
        <p:grpSp>
          <p:nvGrpSpPr>
            <p:cNvPr id="6" name="组合 5"/>
            <p:cNvGrpSpPr/>
            <p:nvPr/>
          </p:nvGrpSpPr>
          <p:grpSpPr>
            <a:xfrm>
              <a:off x="3508990" y="2526044"/>
              <a:ext cx="722313" cy="1477962"/>
              <a:chOff x="2806699" y="2681288"/>
              <a:chExt cx="722313" cy="1477962"/>
            </a:xfrm>
          </p:grpSpPr>
          <p:sp>
            <p:nvSpPr>
              <p:cNvPr id="7" name="Line 6"/>
              <p:cNvSpPr>
                <a:spLocks noChangeShapeType="1"/>
              </p:cNvSpPr>
              <p:nvPr/>
            </p:nvSpPr>
            <p:spPr bwMode="auto">
              <a:xfrm rot="16200000">
                <a:off x="3167855" y="3759991"/>
                <a:ext cx="1" cy="722313"/>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sp>
            <p:nvSpPr>
              <p:cNvPr id="13" name="Line 6"/>
              <p:cNvSpPr>
                <a:spLocks noChangeShapeType="1"/>
              </p:cNvSpPr>
              <p:nvPr/>
            </p:nvSpPr>
            <p:spPr bwMode="auto">
              <a:xfrm>
                <a:off x="2832100" y="2681288"/>
                <a:ext cx="1" cy="1477962"/>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grpSp>
        <p:grpSp>
          <p:nvGrpSpPr>
            <p:cNvPr id="14" name="组合 13"/>
            <p:cNvGrpSpPr/>
            <p:nvPr/>
          </p:nvGrpSpPr>
          <p:grpSpPr>
            <a:xfrm rot="10800000">
              <a:off x="7605593" y="2487940"/>
              <a:ext cx="722313" cy="1477962"/>
              <a:chOff x="2806699" y="2681288"/>
              <a:chExt cx="722313" cy="1477962"/>
            </a:xfrm>
          </p:grpSpPr>
          <p:sp>
            <p:nvSpPr>
              <p:cNvPr id="15" name="Line 6"/>
              <p:cNvSpPr>
                <a:spLocks noChangeShapeType="1"/>
              </p:cNvSpPr>
              <p:nvPr/>
            </p:nvSpPr>
            <p:spPr bwMode="auto">
              <a:xfrm rot="16200000">
                <a:off x="3167855" y="3759991"/>
                <a:ext cx="1" cy="722313"/>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sp>
            <p:nvSpPr>
              <p:cNvPr id="16" name="Line 6"/>
              <p:cNvSpPr>
                <a:spLocks noChangeShapeType="1"/>
              </p:cNvSpPr>
              <p:nvPr/>
            </p:nvSpPr>
            <p:spPr bwMode="auto">
              <a:xfrm>
                <a:off x="2832100" y="2681288"/>
                <a:ext cx="1" cy="1477962"/>
              </a:xfrm>
              <a:prstGeom prst="line">
                <a:avLst/>
              </a:prstGeom>
              <a:noFill/>
              <a:ln w="76200" cmpd="sng">
                <a:solidFill>
                  <a:srgbClr val="0B87D5"/>
                </a:solidFill>
                <a:miter lim="800000"/>
              </a:ln>
            </p:spPr>
            <p:txBody>
              <a:bodyPr/>
              <a:p>
                <a:endParaRPr lang="zh-CN" altLang="zh-CN" sz="1800" b="0">
                  <a:solidFill>
                    <a:srgbClr val="000000"/>
                  </a:solidFill>
                  <a:sym typeface="Arial" panose="020B0604020202020204" pitchFamily="34" charset="0"/>
                </a:endParaRPr>
              </a:p>
            </p:txBody>
          </p:sp>
        </p:grpSp>
      </p:gr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38125" y="57150"/>
            <a:ext cx="11715750" cy="67437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784225" y="676910"/>
            <a:ext cx="10622915" cy="4987290"/>
          </a:xfrm>
          <a:prstGeom prst="rect">
            <a:avLst/>
          </a:prstGeom>
        </p:spPr>
      </p:pic>
      <p:sp>
        <p:nvSpPr>
          <p:cNvPr id="5" name="矩形 4"/>
          <p:cNvSpPr/>
          <p:nvPr/>
        </p:nvSpPr>
        <p:spPr>
          <a:xfrm>
            <a:off x="6341745" y="3429000"/>
            <a:ext cx="4924425" cy="2198370"/>
          </a:xfrm>
          <a:prstGeom prst="rect">
            <a:avLst/>
          </a:prstGeom>
          <a:no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89915" y="203835"/>
            <a:ext cx="8639810" cy="523240"/>
          </a:xfrm>
        </p:spPr>
        <p:txBody>
          <a:bodyPr>
            <a:normAutofit/>
          </a:bodyPr>
          <a:p>
            <a:r>
              <a:rPr lang="en-US" altLang="zh-CN">
                <a:sym typeface="+mn-ea"/>
              </a:rPr>
              <a:t> </a:t>
            </a:r>
            <a:r>
              <a:rPr>
                <a:sym typeface="+mn-ea"/>
              </a:rPr>
              <a:t>阅读理解</a:t>
            </a:r>
            <a:r>
              <a:rPr lang="en-US" altLang="zh-CN">
                <a:sym typeface="+mn-ea"/>
              </a:rPr>
              <a:t> </a:t>
            </a:r>
            <a:r>
              <a:rPr>
                <a:sym typeface="+mn-ea"/>
              </a:rPr>
              <a:t>：组卷建议</a:t>
            </a:r>
            <a:r>
              <a:rPr lang="en-US" altLang="zh-CN" b="0">
                <a:sym typeface="+mn-ea"/>
              </a:rPr>
              <a:t>——</a:t>
            </a:r>
            <a:r>
              <a:rPr lang="en-US" altLang="zh-CN">
                <a:sym typeface="+mn-ea"/>
              </a:rPr>
              <a:t> </a:t>
            </a:r>
            <a:r>
              <a:rPr>
                <a:sym typeface="+mn-ea"/>
              </a:rPr>
              <a:t>四选一</a:t>
            </a:r>
            <a:r>
              <a:rPr lang="en-US" altLang="zh-CN">
                <a:sym typeface="+mn-ea"/>
              </a:rPr>
              <a:t>  </a:t>
            </a:r>
            <a:endParaRPr lang="en-US" altLang="zh-CN">
              <a:solidFill>
                <a:schemeClr val="accent1"/>
              </a:solidFill>
              <a:highlight>
                <a:srgbClr val="FFFF00"/>
              </a:highlight>
              <a:sym typeface="+mn-ea"/>
            </a:endParaRPr>
          </a:p>
        </p:txBody>
      </p:sp>
      <p:sp>
        <p:nvSpPr>
          <p:cNvPr id="3" name="文本框 2"/>
          <p:cNvSpPr txBox="1"/>
          <p:nvPr/>
        </p:nvSpPr>
        <p:spPr>
          <a:xfrm>
            <a:off x="706755" y="1058545"/>
            <a:ext cx="10695940" cy="5015865"/>
          </a:xfrm>
          <a:prstGeom prst="rect">
            <a:avLst/>
          </a:prstGeom>
          <a:noFill/>
        </p:spPr>
        <p:txBody>
          <a:bodyPr wrap="square" rtlCol="0">
            <a:spAutoFit/>
          </a:bodyPr>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rPr>
              <a:t>选材：</a:t>
            </a:r>
            <a:r>
              <a:rPr lang="en-US" altLang="zh-CN" sz="4000">
                <a:solidFill>
                  <a:schemeClr val="bg1"/>
                </a:solidFill>
                <a:latin typeface="楷体" panose="02010609060101010101" charset="-122"/>
                <a:ea typeface="楷体" panose="02010609060101010101" charset="-122"/>
              </a:rPr>
              <a:t>			</a:t>
            </a:r>
            <a:r>
              <a:rPr lang="zh-CN" altLang="en-US" sz="2800">
                <a:solidFill>
                  <a:srgbClr val="FF0000"/>
                </a:solidFill>
                <a:highlight>
                  <a:srgbClr val="00FFFF"/>
                </a:highlight>
                <a:latin typeface="楷体" panose="02010609060101010101" charset="-122"/>
                <a:ea typeface="楷体" panose="02010609060101010101" charset="-122"/>
              </a:rPr>
              <a:t>体裁</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题材</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长度</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难度</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生词</a:t>
            </a:r>
            <a:endParaRPr lang="zh-CN" altLang="en-US" sz="2800">
              <a:solidFill>
                <a:schemeClr val="bg1"/>
              </a:solidFill>
              <a:latin typeface="楷体" panose="02010609060101010101" charset="-122"/>
              <a:ea typeface="楷体" panose="02010609060101010101" charset="-122"/>
            </a:endParaRPr>
          </a:p>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rPr>
              <a:t>考点：</a:t>
            </a:r>
            <a:r>
              <a:rPr lang="en-US" altLang="zh-CN" sz="4000">
                <a:solidFill>
                  <a:schemeClr val="bg1"/>
                </a:solidFill>
                <a:latin typeface="楷体" panose="02010609060101010101" charset="-122"/>
                <a:ea typeface="楷体" panose="02010609060101010101" charset="-122"/>
              </a:rPr>
              <a:t>			</a:t>
            </a:r>
            <a:r>
              <a:rPr lang="zh-CN" altLang="en-US" sz="2800">
                <a:solidFill>
                  <a:schemeClr val="bg1"/>
                </a:solidFill>
                <a:latin typeface="楷体" panose="02010609060101010101" charset="-122"/>
                <a:ea typeface="楷体" panose="02010609060101010101" charset="-122"/>
              </a:rPr>
              <a:t>细节题</a:t>
            </a:r>
            <a:r>
              <a:rPr lang="en-US" altLang="zh-CN" sz="2800">
                <a:solidFill>
                  <a:schemeClr val="bg1"/>
                </a:solidFill>
                <a:latin typeface="楷体" panose="02010609060101010101" charset="-122"/>
                <a:ea typeface="楷体" panose="02010609060101010101" charset="-122"/>
              </a:rPr>
              <a:t> </a:t>
            </a:r>
            <a:r>
              <a:rPr lang="en-US" altLang="zh-CN" sz="2800">
                <a:solidFill>
                  <a:schemeClr val="bg1"/>
                </a:solidFill>
                <a:latin typeface="Times New Roman" panose="02020603050405020304" charset="0"/>
                <a:ea typeface="楷体" panose="02010609060101010101" charset="-122"/>
                <a:cs typeface="Times New Roman" panose="02020603050405020304" charset="0"/>
              </a:rPr>
              <a:t>&amp; </a:t>
            </a:r>
            <a:r>
              <a:rPr lang="zh-CN" altLang="en-US" sz="2800">
                <a:solidFill>
                  <a:schemeClr val="bg1"/>
                </a:solidFill>
                <a:latin typeface="楷体" panose="02010609060101010101" charset="-122"/>
                <a:ea typeface="楷体" panose="02010609060101010101" charset="-122"/>
              </a:rPr>
              <a:t>主旨题（</a:t>
            </a:r>
            <a:r>
              <a:rPr lang="zh-CN" altLang="en-US" sz="2000">
                <a:solidFill>
                  <a:srgbClr val="FF0000"/>
                </a:solidFill>
                <a:highlight>
                  <a:srgbClr val="00FFFF"/>
                </a:highlight>
                <a:latin typeface="楷体" panose="02010609060101010101" charset="-122"/>
                <a:ea typeface="楷体" panose="02010609060101010101" charset="-122"/>
              </a:rPr>
              <a:t>类别</a:t>
            </a:r>
            <a:r>
              <a:rPr lang="zh-CN" altLang="en-US" sz="2000">
                <a:solidFill>
                  <a:schemeClr val="bg1"/>
                </a:solidFill>
                <a:latin typeface="楷体" panose="02010609060101010101" charset="-122"/>
                <a:ea typeface="楷体" panose="02010609060101010101" charset="-122"/>
              </a:rPr>
              <a:t>多样、均衡</a:t>
            </a:r>
            <a:r>
              <a:rPr lang="zh-CN" altLang="en-US" sz="2000">
                <a:solidFill>
                  <a:srgbClr val="FF0000"/>
                </a:solidFill>
                <a:highlight>
                  <a:srgbClr val="00FFFF"/>
                </a:highlight>
                <a:latin typeface="楷体" panose="02010609060101010101" charset="-122"/>
                <a:ea typeface="楷体" panose="02010609060101010101" charset="-122"/>
              </a:rPr>
              <a:t>分布</a:t>
            </a:r>
            <a:r>
              <a:rPr lang="zh-CN" altLang="en-US" sz="2000">
                <a:solidFill>
                  <a:schemeClr val="bg1"/>
                </a:solidFill>
                <a:latin typeface="楷体" panose="02010609060101010101" charset="-122"/>
                <a:ea typeface="楷体" panose="02010609060101010101" charset="-122"/>
              </a:rPr>
              <a:t>、核心信息</a:t>
            </a:r>
            <a:r>
              <a:rPr lang="zh-CN" altLang="en-US" sz="2800">
                <a:solidFill>
                  <a:schemeClr val="bg1"/>
                </a:solidFill>
                <a:latin typeface="楷体" panose="02010609060101010101" charset="-122"/>
                <a:ea typeface="楷体" panose="02010609060101010101" charset="-122"/>
              </a:rPr>
              <a:t>）</a:t>
            </a:r>
            <a:endParaRPr lang="zh-CN" altLang="en-US" sz="2800">
              <a:solidFill>
                <a:schemeClr val="bg1"/>
              </a:solidFill>
              <a:latin typeface="楷体" panose="02010609060101010101" charset="-122"/>
              <a:ea typeface="楷体" panose="02010609060101010101" charset="-122"/>
            </a:endParaRPr>
          </a:p>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rPr>
              <a:t>题干</a:t>
            </a:r>
            <a:r>
              <a:rPr lang="zh-CN" altLang="en-US" sz="4000">
                <a:solidFill>
                  <a:schemeClr val="bg1"/>
                </a:solidFill>
                <a:latin typeface="楷体" panose="02010609060101010101" charset="-122"/>
                <a:ea typeface="楷体" panose="02010609060101010101" charset="-122"/>
                <a:sym typeface="+mn-ea"/>
              </a:rPr>
              <a:t>关键词</a:t>
            </a:r>
            <a:r>
              <a:rPr lang="zh-CN" altLang="en-US" sz="4000">
                <a:solidFill>
                  <a:schemeClr val="bg1"/>
                </a:solidFill>
                <a:latin typeface="楷体" panose="02010609060101010101" charset="-122"/>
                <a:ea typeface="楷体" panose="02010609060101010101" charset="-122"/>
              </a:rPr>
              <a:t>：</a:t>
            </a:r>
            <a:r>
              <a:rPr lang="en-US" altLang="zh-CN" sz="2800">
                <a:solidFill>
                  <a:schemeClr val="bg1"/>
                </a:solidFill>
                <a:latin typeface="楷体" panose="02010609060101010101" charset="-122"/>
                <a:ea typeface="楷体" panose="02010609060101010101" charset="-122"/>
              </a:rPr>
              <a:t>	</a:t>
            </a:r>
            <a:r>
              <a:rPr lang="zh-CN" altLang="en-US" sz="2800">
                <a:solidFill>
                  <a:schemeClr val="bg1"/>
                </a:solidFill>
                <a:latin typeface="楷体" panose="02010609060101010101" charset="-122"/>
                <a:ea typeface="楷体" panose="02010609060101010101" charset="-122"/>
                <a:sym typeface="+mn-ea"/>
              </a:rPr>
              <a:t>原词复现/同义转述？</a:t>
            </a:r>
            <a:endParaRPr lang="zh-CN" altLang="en-US" sz="2800">
              <a:solidFill>
                <a:schemeClr val="bg1"/>
              </a:solidFill>
              <a:latin typeface="楷体" panose="02010609060101010101" charset="-122"/>
              <a:ea typeface="楷体" panose="02010609060101010101" charset="-122"/>
            </a:endParaRPr>
          </a:p>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sym typeface="+mn-ea"/>
              </a:rPr>
              <a:t>正确项：</a:t>
            </a:r>
            <a:r>
              <a:rPr lang="en-US" altLang="zh-CN" sz="4000">
                <a:solidFill>
                  <a:schemeClr val="bg1"/>
                </a:solidFill>
                <a:latin typeface="楷体" panose="02010609060101010101" charset="-122"/>
                <a:ea typeface="楷体" panose="02010609060101010101" charset="-122"/>
                <a:sym typeface="+mn-ea"/>
              </a:rPr>
              <a:t>		</a:t>
            </a:r>
            <a:r>
              <a:rPr lang="zh-CN" altLang="en-US" sz="2800">
                <a:solidFill>
                  <a:schemeClr val="bg1"/>
                </a:solidFill>
                <a:latin typeface="楷体" panose="02010609060101010101" charset="-122"/>
                <a:ea typeface="楷体" panose="02010609060101010101" charset="-122"/>
                <a:sym typeface="+mn-ea"/>
              </a:rPr>
              <a:t>概括</a:t>
            </a:r>
            <a:r>
              <a:rPr lang="zh-CN" altLang="en-US" sz="2800">
                <a:solidFill>
                  <a:srgbClr val="FF0000"/>
                </a:solidFill>
                <a:highlight>
                  <a:srgbClr val="00FFFF"/>
                </a:highlight>
                <a:latin typeface="楷体" panose="02010609060101010101" charset="-122"/>
                <a:ea typeface="楷体" panose="02010609060101010101" charset="-122"/>
                <a:sym typeface="+mn-ea"/>
              </a:rPr>
              <a:t>归纳</a:t>
            </a:r>
            <a:r>
              <a:rPr lang="zh-CN" altLang="en-US" sz="2800">
                <a:solidFill>
                  <a:schemeClr val="bg1"/>
                </a:solidFill>
                <a:latin typeface="楷体" panose="02010609060101010101" charset="-122"/>
                <a:ea typeface="楷体" panose="02010609060101010101" charset="-122"/>
                <a:sym typeface="+mn-ea"/>
              </a:rPr>
              <a:t>/同义</a:t>
            </a:r>
            <a:r>
              <a:rPr lang="zh-CN" altLang="en-US" sz="2800">
                <a:solidFill>
                  <a:srgbClr val="FF0000"/>
                </a:solidFill>
                <a:highlight>
                  <a:srgbClr val="00FFFF"/>
                </a:highlight>
                <a:latin typeface="楷体" panose="02010609060101010101" charset="-122"/>
                <a:ea typeface="楷体" panose="02010609060101010101" charset="-122"/>
                <a:sym typeface="+mn-ea"/>
              </a:rPr>
              <a:t>转述</a:t>
            </a:r>
            <a:r>
              <a:rPr lang="zh-CN" altLang="en-US" sz="2800">
                <a:solidFill>
                  <a:schemeClr val="bg1"/>
                </a:solidFill>
                <a:latin typeface="楷体" panose="02010609060101010101" charset="-122"/>
                <a:ea typeface="楷体" panose="02010609060101010101" charset="-122"/>
                <a:sym typeface="+mn-ea"/>
              </a:rPr>
              <a:t>？</a:t>
            </a:r>
            <a:endParaRPr lang="zh-CN" altLang="en-US" sz="2800">
              <a:solidFill>
                <a:schemeClr val="bg1"/>
              </a:solidFill>
              <a:latin typeface="楷体" panose="02010609060101010101" charset="-122"/>
              <a:ea typeface="楷体" panose="02010609060101010101" charset="-122"/>
              <a:sym typeface="+mn-ea"/>
            </a:endParaRPr>
          </a:p>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sym typeface="+mn-ea"/>
              </a:rPr>
              <a:t>干扰项：</a:t>
            </a:r>
            <a:r>
              <a:rPr lang="en-US" altLang="zh-CN" sz="4000">
                <a:solidFill>
                  <a:schemeClr val="bg1"/>
                </a:solidFill>
                <a:latin typeface="楷体" panose="02010609060101010101" charset="-122"/>
                <a:ea typeface="楷体" panose="02010609060101010101" charset="-122"/>
                <a:sym typeface="+mn-ea"/>
              </a:rPr>
              <a:t>	</a:t>
            </a:r>
            <a:r>
              <a:rPr lang="en-US" altLang="zh-CN" sz="2800">
                <a:solidFill>
                  <a:schemeClr val="bg1"/>
                </a:solidFill>
                <a:latin typeface="楷体" panose="02010609060101010101" charset="-122"/>
                <a:ea typeface="楷体" panose="02010609060101010101" charset="-122"/>
                <a:sym typeface="+mn-ea"/>
              </a:rPr>
              <a:t>	</a:t>
            </a:r>
            <a:r>
              <a:rPr lang="zh-CN" altLang="en-US" sz="2800">
                <a:solidFill>
                  <a:schemeClr val="bg1"/>
                </a:solidFill>
                <a:latin typeface="楷体" panose="02010609060101010101" charset="-122"/>
                <a:ea typeface="楷体" panose="02010609060101010101" charset="-122"/>
                <a:sym typeface="+mn-ea"/>
              </a:rPr>
              <a:t>错误</a:t>
            </a:r>
            <a:r>
              <a:rPr lang="zh-CN" altLang="en-US" sz="2800">
                <a:solidFill>
                  <a:srgbClr val="FF0000"/>
                </a:solidFill>
                <a:highlight>
                  <a:srgbClr val="00FFFF"/>
                </a:highlight>
                <a:latin typeface="楷体" panose="02010609060101010101" charset="-122"/>
                <a:ea typeface="楷体" panose="02010609060101010101" charset="-122"/>
                <a:sym typeface="+mn-ea"/>
              </a:rPr>
              <a:t>联想</a:t>
            </a:r>
            <a:r>
              <a:rPr lang="zh-CN" altLang="en-US" sz="2800">
                <a:solidFill>
                  <a:schemeClr val="bg1"/>
                </a:solidFill>
                <a:latin typeface="楷体" panose="02010609060101010101" charset="-122"/>
                <a:ea typeface="楷体" panose="02010609060101010101" charset="-122"/>
                <a:sym typeface="+mn-ea"/>
              </a:rPr>
              <a:t>，答非所问；</a:t>
            </a:r>
            <a:r>
              <a:rPr lang="zh-CN" altLang="en-US" sz="2800">
                <a:solidFill>
                  <a:schemeClr val="bg1"/>
                </a:solidFill>
                <a:latin typeface="楷体" panose="02010609060101010101" charset="-122"/>
                <a:ea typeface="楷体" panose="02010609060101010101" charset="-122"/>
                <a:sym typeface="+mn-ea"/>
              </a:rPr>
              <a:t>以偏概全？</a:t>
            </a:r>
            <a:endParaRPr lang="zh-CN" altLang="en-US" sz="2800">
              <a:solidFill>
                <a:schemeClr val="bg1"/>
              </a:solidFill>
              <a:latin typeface="楷体" panose="02010609060101010101" charset="-122"/>
              <a:ea typeface="楷体" panose="02010609060101010101" charset="-122"/>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89915" y="203835"/>
            <a:ext cx="8639810" cy="523240"/>
          </a:xfrm>
        </p:spPr>
        <p:txBody>
          <a:bodyPr>
            <a:normAutofit/>
          </a:bodyPr>
          <a:p>
            <a:r>
              <a:rPr lang="en-US" altLang="zh-CN">
                <a:sym typeface="+mn-ea"/>
              </a:rPr>
              <a:t> </a:t>
            </a:r>
            <a:r>
              <a:rPr>
                <a:sym typeface="+mn-ea"/>
              </a:rPr>
              <a:t>阅读理解</a:t>
            </a:r>
            <a:r>
              <a:rPr lang="en-US" altLang="zh-CN">
                <a:sym typeface="+mn-ea"/>
              </a:rPr>
              <a:t> </a:t>
            </a:r>
            <a:r>
              <a:rPr>
                <a:sym typeface="+mn-ea"/>
              </a:rPr>
              <a:t>：组卷建议</a:t>
            </a:r>
            <a:r>
              <a:rPr lang="en-US" altLang="zh-CN" b="0">
                <a:sym typeface="+mn-ea"/>
              </a:rPr>
              <a:t>——</a:t>
            </a:r>
            <a:r>
              <a:rPr lang="en-US" altLang="zh-CN">
                <a:sym typeface="+mn-ea"/>
              </a:rPr>
              <a:t> </a:t>
            </a:r>
            <a:r>
              <a:rPr>
                <a:sym typeface="+mn-ea"/>
              </a:rPr>
              <a:t>七选五</a:t>
            </a:r>
            <a:r>
              <a:rPr lang="en-US" altLang="zh-CN">
                <a:sym typeface="+mn-ea"/>
              </a:rPr>
              <a:t>  </a:t>
            </a:r>
            <a:endParaRPr lang="en-US" altLang="zh-CN">
              <a:solidFill>
                <a:schemeClr val="accent1"/>
              </a:solidFill>
              <a:highlight>
                <a:srgbClr val="FFFF00"/>
              </a:highlight>
              <a:sym typeface="+mn-ea"/>
            </a:endParaRPr>
          </a:p>
        </p:txBody>
      </p:sp>
      <p:sp>
        <p:nvSpPr>
          <p:cNvPr id="3" name="文本框 2"/>
          <p:cNvSpPr txBox="1"/>
          <p:nvPr/>
        </p:nvSpPr>
        <p:spPr>
          <a:xfrm>
            <a:off x="706755" y="1058545"/>
            <a:ext cx="10695940" cy="4719955"/>
          </a:xfrm>
          <a:prstGeom prst="rect">
            <a:avLst/>
          </a:prstGeom>
          <a:noFill/>
        </p:spPr>
        <p:txBody>
          <a:bodyPr wrap="square" rtlCol="0">
            <a:spAutoFit/>
          </a:bodyPr>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rPr>
              <a:t>选材：</a:t>
            </a:r>
            <a:r>
              <a:rPr lang="en-US" altLang="zh-CN" sz="4000">
                <a:solidFill>
                  <a:schemeClr val="bg1"/>
                </a:solidFill>
                <a:latin typeface="楷体" panose="02010609060101010101" charset="-122"/>
                <a:ea typeface="楷体" panose="02010609060101010101" charset="-122"/>
              </a:rPr>
              <a:t>			</a:t>
            </a:r>
            <a:r>
              <a:rPr lang="zh-CN" altLang="en-US" sz="2800">
                <a:solidFill>
                  <a:srgbClr val="FF0000"/>
                </a:solidFill>
                <a:highlight>
                  <a:srgbClr val="00FFFF"/>
                </a:highlight>
                <a:latin typeface="楷体" panose="02010609060101010101" charset="-122"/>
                <a:ea typeface="楷体" panose="02010609060101010101" charset="-122"/>
              </a:rPr>
              <a:t>体裁</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题材</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长度</a:t>
            </a:r>
            <a:r>
              <a:rPr lang="zh-CN" altLang="en-US" sz="1400" b="1">
                <a:solidFill>
                  <a:schemeClr val="bg1"/>
                </a:solidFill>
                <a:latin typeface="楷体" panose="02010609060101010101" charset="-122"/>
                <a:ea typeface="楷体" panose="02010609060101010101" charset="-122"/>
              </a:rPr>
              <a:t>（段数，字数）</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难度</a:t>
            </a:r>
            <a:r>
              <a:rPr lang="zh-CN" altLang="en-US" sz="2800">
                <a:solidFill>
                  <a:schemeClr val="bg1"/>
                </a:solidFill>
                <a:latin typeface="楷体" panose="02010609060101010101" charset="-122"/>
                <a:ea typeface="楷体" panose="02010609060101010101" charset="-122"/>
              </a:rPr>
              <a:t>、</a:t>
            </a:r>
            <a:r>
              <a:rPr lang="zh-CN" altLang="en-US" sz="2800">
                <a:solidFill>
                  <a:srgbClr val="FF0000"/>
                </a:solidFill>
                <a:highlight>
                  <a:srgbClr val="00FFFF"/>
                </a:highlight>
                <a:latin typeface="楷体" panose="02010609060101010101" charset="-122"/>
                <a:ea typeface="楷体" panose="02010609060101010101" charset="-122"/>
              </a:rPr>
              <a:t>生词</a:t>
            </a:r>
            <a:endParaRPr lang="zh-CN" altLang="en-US" sz="2800">
              <a:solidFill>
                <a:schemeClr val="bg1"/>
              </a:solidFill>
              <a:latin typeface="楷体" panose="02010609060101010101" charset="-122"/>
              <a:ea typeface="楷体" panose="02010609060101010101" charset="-122"/>
            </a:endParaRPr>
          </a:p>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rPr>
              <a:t>考点：</a:t>
            </a:r>
            <a:r>
              <a:rPr lang="en-US" altLang="zh-CN" sz="4000">
                <a:solidFill>
                  <a:schemeClr val="bg1"/>
                </a:solidFill>
                <a:latin typeface="楷体" panose="02010609060101010101" charset="-122"/>
                <a:ea typeface="楷体" panose="02010609060101010101" charset="-122"/>
              </a:rPr>
              <a:t>			</a:t>
            </a:r>
            <a:r>
              <a:rPr lang="zh-CN" altLang="en-US" sz="2000">
                <a:solidFill>
                  <a:srgbClr val="FF0000"/>
                </a:solidFill>
                <a:highlight>
                  <a:srgbClr val="00FFFF"/>
                </a:highlight>
                <a:latin typeface="楷体" panose="02010609060101010101" charset="-122"/>
                <a:ea typeface="楷体" panose="02010609060101010101" charset="-122"/>
              </a:rPr>
              <a:t>类别</a:t>
            </a:r>
            <a:r>
              <a:rPr lang="zh-CN" altLang="en-US" sz="2000">
                <a:solidFill>
                  <a:schemeClr val="bg1"/>
                </a:solidFill>
                <a:latin typeface="楷体" panose="02010609060101010101" charset="-122"/>
                <a:ea typeface="楷体" panose="02010609060101010101" charset="-122"/>
              </a:rPr>
              <a:t>多样（主旨</a:t>
            </a:r>
            <a:r>
              <a:rPr lang="en-US" altLang="zh-CN" sz="2000">
                <a:solidFill>
                  <a:schemeClr val="bg1"/>
                </a:solidFill>
                <a:latin typeface="楷体" panose="02010609060101010101" charset="-122"/>
                <a:ea typeface="楷体" panose="02010609060101010101" charset="-122"/>
              </a:rPr>
              <a:t>1+</a:t>
            </a:r>
            <a:r>
              <a:rPr lang="zh-CN" altLang="en-US" sz="2000">
                <a:solidFill>
                  <a:schemeClr val="bg1"/>
                </a:solidFill>
                <a:latin typeface="楷体" panose="02010609060101010101" charset="-122"/>
                <a:ea typeface="楷体" panose="02010609060101010101" charset="-122"/>
              </a:rPr>
              <a:t>细节</a:t>
            </a:r>
            <a:r>
              <a:rPr lang="en-US" altLang="zh-CN" sz="2000">
                <a:solidFill>
                  <a:schemeClr val="bg1"/>
                </a:solidFill>
                <a:latin typeface="楷体" panose="02010609060101010101" charset="-122"/>
                <a:ea typeface="楷体" panose="02010609060101010101" charset="-122"/>
              </a:rPr>
              <a:t>4</a:t>
            </a:r>
            <a:r>
              <a:rPr lang="zh-CN" altLang="en-US" sz="2000">
                <a:solidFill>
                  <a:schemeClr val="bg1"/>
                </a:solidFill>
                <a:latin typeface="楷体" panose="02010609060101010101" charset="-122"/>
                <a:ea typeface="楷体" panose="02010609060101010101" charset="-122"/>
              </a:rPr>
              <a:t>）、均衡</a:t>
            </a:r>
            <a:r>
              <a:rPr lang="zh-CN" altLang="en-US" sz="2000">
                <a:solidFill>
                  <a:srgbClr val="FF0000"/>
                </a:solidFill>
                <a:highlight>
                  <a:srgbClr val="00FFFF"/>
                </a:highlight>
                <a:latin typeface="楷体" panose="02010609060101010101" charset="-122"/>
                <a:ea typeface="楷体" panose="02010609060101010101" charset="-122"/>
              </a:rPr>
              <a:t>分布</a:t>
            </a:r>
            <a:r>
              <a:rPr lang="zh-CN" altLang="en-US" sz="2000">
                <a:solidFill>
                  <a:schemeClr val="bg1"/>
                </a:solidFill>
                <a:latin typeface="楷体" panose="02010609060101010101" charset="-122"/>
                <a:ea typeface="楷体" panose="02010609060101010101" charset="-122"/>
                <a:sym typeface="+mn-ea"/>
              </a:rPr>
              <a:t>（前中后）</a:t>
            </a:r>
            <a:r>
              <a:rPr lang="en-US" altLang="zh-CN" sz="2800">
                <a:solidFill>
                  <a:schemeClr val="bg1"/>
                </a:solidFill>
                <a:latin typeface="楷体" panose="02010609060101010101" charset="-122"/>
                <a:ea typeface="楷体" panose="02010609060101010101" charset="-122"/>
              </a:rPr>
              <a:t> </a:t>
            </a:r>
            <a:endParaRPr lang="zh-CN" altLang="en-US" sz="2800">
              <a:solidFill>
                <a:schemeClr val="bg1"/>
              </a:solidFill>
              <a:latin typeface="楷体" panose="02010609060101010101" charset="-122"/>
              <a:ea typeface="楷体" panose="02010609060101010101" charset="-122"/>
            </a:endParaRPr>
          </a:p>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sym typeface="+mn-ea"/>
              </a:rPr>
              <a:t>正确项：</a:t>
            </a:r>
            <a:r>
              <a:rPr lang="en-US" altLang="zh-CN" sz="4000">
                <a:solidFill>
                  <a:schemeClr val="bg1"/>
                </a:solidFill>
                <a:latin typeface="楷体" panose="02010609060101010101" charset="-122"/>
                <a:ea typeface="楷体" panose="02010609060101010101" charset="-122"/>
                <a:sym typeface="+mn-ea"/>
              </a:rPr>
              <a:t>		</a:t>
            </a:r>
            <a:r>
              <a:rPr lang="zh-CN" altLang="en-US" sz="2800">
                <a:solidFill>
                  <a:schemeClr val="bg1"/>
                </a:solidFill>
                <a:latin typeface="楷体" panose="02010609060101010101" charset="-122"/>
                <a:ea typeface="楷体" panose="02010609060101010101" charset="-122"/>
                <a:sym typeface="+mn-ea"/>
              </a:rPr>
              <a:t>概括</a:t>
            </a:r>
            <a:r>
              <a:rPr lang="zh-CN" altLang="en-US" sz="2800">
                <a:solidFill>
                  <a:schemeClr val="bg1"/>
                </a:solidFill>
                <a:latin typeface="楷体" panose="02010609060101010101" charset="-122"/>
                <a:ea typeface="楷体" panose="02010609060101010101" charset="-122"/>
                <a:sym typeface="+mn-ea"/>
              </a:rPr>
              <a:t>归纳/</a:t>
            </a:r>
            <a:r>
              <a:rPr lang="zh-CN" altLang="en-US" sz="2800">
                <a:solidFill>
                  <a:schemeClr val="bg1"/>
                </a:solidFill>
                <a:latin typeface="楷体" panose="02010609060101010101" charset="-122"/>
                <a:ea typeface="楷体" panose="02010609060101010101" charset="-122"/>
                <a:sym typeface="+mn-ea"/>
              </a:rPr>
              <a:t>承上启下</a:t>
            </a:r>
            <a:endParaRPr lang="zh-CN" altLang="en-US" sz="2800">
              <a:solidFill>
                <a:schemeClr val="bg1"/>
              </a:solidFill>
              <a:latin typeface="楷体" panose="02010609060101010101" charset="-122"/>
              <a:ea typeface="楷体" panose="02010609060101010101" charset="-122"/>
              <a:sym typeface="+mn-ea"/>
            </a:endParaRPr>
          </a:p>
          <a:p>
            <a:pPr marL="285750" indent="-285750" algn="l">
              <a:lnSpc>
                <a:spcPct val="16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sym typeface="+mn-ea"/>
              </a:rPr>
              <a:t>干扰项：</a:t>
            </a:r>
            <a:r>
              <a:rPr lang="en-US" altLang="zh-CN" sz="4000">
                <a:solidFill>
                  <a:schemeClr val="bg1"/>
                </a:solidFill>
                <a:latin typeface="楷体" panose="02010609060101010101" charset="-122"/>
                <a:ea typeface="楷体" panose="02010609060101010101" charset="-122"/>
                <a:sym typeface="+mn-ea"/>
              </a:rPr>
              <a:t>	</a:t>
            </a:r>
            <a:r>
              <a:rPr lang="en-US" altLang="zh-CN" sz="2800">
                <a:solidFill>
                  <a:schemeClr val="bg1"/>
                </a:solidFill>
                <a:latin typeface="楷体" panose="02010609060101010101" charset="-122"/>
                <a:ea typeface="楷体" panose="02010609060101010101" charset="-122"/>
                <a:sym typeface="+mn-ea"/>
              </a:rPr>
              <a:t>	</a:t>
            </a:r>
            <a:r>
              <a:rPr lang="zh-CN" altLang="en-US" sz="2800">
                <a:solidFill>
                  <a:schemeClr val="bg1"/>
                </a:solidFill>
                <a:latin typeface="楷体" panose="02010609060101010101" charset="-122"/>
                <a:ea typeface="楷体" panose="02010609060101010101" charset="-122"/>
                <a:sym typeface="+mn-ea"/>
              </a:rPr>
              <a:t>承上不启下、启下不</a:t>
            </a:r>
            <a:r>
              <a:rPr lang="zh-CN" altLang="en-US" sz="2800">
                <a:solidFill>
                  <a:schemeClr val="bg1"/>
                </a:solidFill>
                <a:latin typeface="楷体" panose="02010609060101010101" charset="-122"/>
                <a:ea typeface="楷体" panose="02010609060101010101" charset="-122"/>
                <a:sym typeface="+mn-ea"/>
              </a:rPr>
              <a:t>承上</a:t>
            </a:r>
            <a:r>
              <a:rPr lang="zh-CN" altLang="en-US" sz="2800">
                <a:solidFill>
                  <a:schemeClr val="bg1"/>
                </a:solidFill>
                <a:latin typeface="楷体" panose="02010609060101010101" charset="-122"/>
                <a:ea typeface="楷体" panose="02010609060101010101" charset="-122"/>
                <a:sym typeface="+mn-ea"/>
              </a:rPr>
              <a:t>；</a:t>
            </a:r>
            <a:endParaRPr lang="zh-CN" altLang="en-US" sz="2800">
              <a:solidFill>
                <a:schemeClr val="bg1"/>
              </a:solidFill>
              <a:latin typeface="楷体" panose="02010609060101010101" charset="-122"/>
              <a:ea typeface="楷体" panose="02010609060101010101" charset="-122"/>
              <a:sym typeface="+mn-ea"/>
            </a:endParaRPr>
          </a:p>
          <a:p>
            <a:pPr marL="3200400" lvl="7" indent="457200" algn="l">
              <a:lnSpc>
                <a:spcPct val="160000"/>
              </a:lnSpc>
              <a:buClrTx/>
              <a:buSzTx/>
              <a:buFont typeface="Arial" panose="020B0604020202020204" pitchFamily="34" charset="0"/>
              <a:buNone/>
            </a:pPr>
            <a:r>
              <a:rPr lang="zh-CN" altLang="en-US" sz="2800">
                <a:solidFill>
                  <a:schemeClr val="bg1"/>
                </a:solidFill>
                <a:latin typeface="楷体" panose="02010609060101010101" charset="-122"/>
                <a:ea typeface="楷体" panose="02010609060101010101" charset="-122"/>
                <a:sym typeface="+mn-ea"/>
              </a:rPr>
              <a:t>以偏概全</a:t>
            </a:r>
            <a:r>
              <a:rPr lang="en-US" altLang="zh-CN" sz="2800">
                <a:solidFill>
                  <a:schemeClr val="bg1"/>
                </a:solidFill>
                <a:latin typeface="楷体" panose="02010609060101010101" charset="-122"/>
                <a:ea typeface="楷体" panose="02010609060101010101" charset="-122"/>
                <a:sym typeface="+mn-ea"/>
              </a:rPr>
              <a:t>/</a:t>
            </a:r>
            <a:r>
              <a:rPr lang="zh-CN" altLang="en-US" sz="2800">
                <a:solidFill>
                  <a:schemeClr val="bg1"/>
                </a:solidFill>
                <a:latin typeface="楷体" panose="02010609060101010101" charset="-122"/>
                <a:ea typeface="楷体" panose="02010609060101010101" charset="-122"/>
                <a:sym typeface="+mn-ea"/>
              </a:rPr>
              <a:t>偏离主旨</a:t>
            </a:r>
            <a:r>
              <a:rPr lang="en-US" altLang="zh-CN" sz="2800">
                <a:solidFill>
                  <a:schemeClr val="bg1"/>
                </a:solidFill>
                <a:latin typeface="楷体" panose="02010609060101010101" charset="-122"/>
                <a:ea typeface="楷体" panose="02010609060101010101" charset="-122"/>
                <a:sym typeface="+mn-ea"/>
              </a:rPr>
              <a:t>/</a:t>
            </a:r>
            <a:r>
              <a:rPr lang="zh-CN" altLang="en-US" sz="2800">
                <a:solidFill>
                  <a:schemeClr val="bg1"/>
                </a:solidFill>
                <a:latin typeface="楷体" panose="02010609060101010101" charset="-122"/>
                <a:ea typeface="楷体" panose="02010609060101010101" charset="-122"/>
                <a:sym typeface="+mn-ea"/>
              </a:rPr>
              <a:t>错误</a:t>
            </a:r>
            <a:r>
              <a:rPr lang="zh-CN" altLang="en-US" sz="2800">
                <a:solidFill>
                  <a:schemeClr val="bg1"/>
                </a:solidFill>
                <a:latin typeface="楷体" panose="02010609060101010101" charset="-122"/>
                <a:ea typeface="楷体" panose="02010609060101010101" charset="-122"/>
                <a:sym typeface="+mn-ea"/>
              </a:rPr>
              <a:t>联想</a:t>
            </a:r>
            <a:endParaRPr lang="zh-CN" altLang="en-US" sz="2800">
              <a:solidFill>
                <a:schemeClr val="bg1"/>
              </a:solidFill>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89915" y="203835"/>
            <a:ext cx="8639810" cy="523240"/>
          </a:xfrm>
        </p:spPr>
        <p:txBody>
          <a:bodyPr>
            <a:normAutofit/>
          </a:bodyPr>
          <a:p>
            <a:pPr algn="ctr"/>
            <a:r>
              <a:rPr lang="en-US" altLang="zh-CN">
                <a:sym typeface="+mn-ea"/>
              </a:rPr>
              <a:t>完形填空 </a:t>
            </a:r>
            <a:r>
              <a:rPr>
                <a:sym typeface="+mn-ea"/>
              </a:rPr>
              <a:t>：</a:t>
            </a:r>
            <a:r>
              <a:rPr>
                <a:sym typeface="+mn-ea"/>
              </a:rPr>
              <a:t>组卷建议</a:t>
            </a:r>
            <a:r>
              <a:rPr lang="en-US" altLang="zh-CN" b="0">
                <a:sym typeface="+mn-ea"/>
              </a:rPr>
              <a:t> </a:t>
            </a:r>
            <a:r>
              <a:rPr lang="en-US" altLang="zh-CN">
                <a:sym typeface="+mn-ea"/>
              </a:rPr>
              <a:t>  </a:t>
            </a:r>
            <a:endParaRPr>
              <a:sym typeface="+mn-ea"/>
            </a:endParaRPr>
          </a:p>
        </p:txBody>
      </p:sp>
      <p:sp>
        <p:nvSpPr>
          <p:cNvPr id="3" name="文本框 2"/>
          <p:cNvSpPr txBox="1"/>
          <p:nvPr/>
        </p:nvSpPr>
        <p:spPr>
          <a:xfrm>
            <a:off x="437515" y="1566545"/>
            <a:ext cx="10935970" cy="2705735"/>
          </a:xfrm>
          <a:prstGeom prst="rect">
            <a:avLst/>
          </a:prstGeom>
          <a:noFill/>
        </p:spPr>
        <p:txBody>
          <a:bodyPr wrap="square" rtlCol="0">
            <a:noAutofit/>
          </a:bodyPr>
          <a:p>
            <a:pPr marL="571500" lvl="0" indent="-571500" algn="l">
              <a:lnSpc>
                <a:spcPct val="190000"/>
              </a:lnSpc>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rPr>
              <a:t>体裁</a:t>
            </a:r>
            <a:r>
              <a:rPr lang="zh-CN" altLang="en-US" sz="2800">
                <a:solidFill>
                  <a:schemeClr val="bg1"/>
                </a:solidFill>
                <a:latin typeface="Times New Roman" panose="02020603050405020304" charset="0"/>
                <a:ea typeface="楷体" panose="02010609060101010101" charset="-122"/>
                <a:cs typeface="Times New Roman" panose="02020603050405020304" charset="0"/>
                <a:sym typeface="+mn-ea"/>
              </a:rPr>
              <a:t>（记叙文）</a:t>
            </a:r>
            <a:r>
              <a:rPr lang="zh-CN" altLang="en-US" sz="4000">
                <a:solidFill>
                  <a:schemeClr val="bg1"/>
                </a:solidFill>
                <a:latin typeface="楷体" panose="02010609060101010101" charset="-122"/>
                <a:ea typeface="楷体" panose="02010609060101010101" charset="-122"/>
              </a:rPr>
              <a:t>、</a:t>
            </a:r>
            <a:r>
              <a:rPr lang="zh-CN" altLang="en-US" sz="4000">
                <a:solidFill>
                  <a:schemeClr val="bg1"/>
                </a:solidFill>
                <a:latin typeface="楷体" panose="02010609060101010101" charset="-122"/>
                <a:ea typeface="楷体" panose="02010609060101010101" charset="-122"/>
                <a:sym typeface="+mn-ea"/>
              </a:rPr>
              <a:t>题材</a:t>
            </a:r>
            <a:r>
              <a:rPr lang="zh-CN" altLang="en-US" sz="2800">
                <a:solidFill>
                  <a:schemeClr val="bg1"/>
                </a:solidFill>
                <a:latin typeface="Times New Roman" panose="02020603050405020304" charset="0"/>
                <a:ea typeface="楷体" panose="02010609060101010101" charset="-122"/>
                <a:cs typeface="Times New Roman" panose="02020603050405020304" charset="0"/>
                <a:sym typeface="+mn-ea"/>
              </a:rPr>
              <a:t>（长度、难度）</a:t>
            </a:r>
            <a:r>
              <a:rPr lang="en-US" altLang="zh-CN" sz="4000">
                <a:solidFill>
                  <a:schemeClr val="bg1"/>
                </a:solidFill>
                <a:latin typeface="楷体" panose="02010609060101010101" charset="-122"/>
                <a:ea typeface="楷体" panose="02010609060101010101" charset="-122"/>
                <a:sym typeface="+mn-ea"/>
              </a:rPr>
              <a:t> </a:t>
            </a:r>
            <a:endParaRPr lang="zh-CN" altLang="en-US" sz="4000">
              <a:solidFill>
                <a:schemeClr val="bg1"/>
              </a:solidFill>
              <a:latin typeface="楷体" panose="02010609060101010101" charset="-122"/>
              <a:ea typeface="楷体" panose="02010609060101010101" charset="-122"/>
              <a:sym typeface="+mn-ea"/>
            </a:endParaRPr>
          </a:p>
          <a:p>
            <a:pPr marL="571500" lvl="0" indent="-571500" algn="l">
              <a:lnSpc>
                <a:spcPct val="190000"/>
              </a:lnSpc>
              <a:buClrTx/>
              <a:buSzTx/>
              <a:buFont typeface="Arial" panose="020B0604020202020204" pitchFamily="34" charset="0"/>
              <a:buChar char="•"/>
            </a:pPr>
            <a:r>
              <a:rPr lang="zh-CN" altLang="en-US" sz="4000">
                <a:solidFill>
                  <a:schemeClr val="bg1"/>
                </a:solidFill>
                <a:latin typeface="楷体" panose="02010609060101010101" charset="-122"/>
                <a:ea typeface="楷体" panose="02010609060101010101" charset="-122"/>
              </a:rPr>
              <a:t>考点</a:t>
            </a:r>
            <a:r>
              <a:rPr lang="zh-CN" altLang="en-US" sz="2800">
                <a:solidFill>
                  <a:schemeClr val="bg1"/>
                </a:solidFill>
                <a:latin typeface="Times New Roman" panose="02020603050405020304" charset="0"/>
                <a:ea typeface="楷体" panose="02010609060101010101" charset="-122"/>
                <a:cs typeface="Times New Roman" panose="02020603050405020304" charset="0"/>
              </a:rPr>
              <a:t>（</a:t>
            </a:r>
            <a:r>
              <a:rPr lang="zh-CN" altLang="en-US" sz="2800">
                <a:solidFill>
                  <a:schemeClr val="tx1"/>
                </a:solidFill>
                <a:highlight>
                  <a:srgbClr val="00FFFF"/>
                </a:highlight>
                <a:latin typeface="Times New Roman" panose="02020603050405020304" charset="0"/>
                <a:ea typeface="楷体" panose="02010609060101010101" charset="-122"/>
                <a:cs typeface="Times New Roman" panose="02020603050405020304" charset="0"/>
              </a:rPr>
              <a:t>名</a:t>
            </a:r>
            <a:r>
              <a:rPr lang="zh-CN" altLang="en-US" sz="2800">
                <a:highlight>
                  <a:srgbClr val="00FFFF"/>
                </a:highlight>
                <a:latin typeface="Times New Roman" panose="02020603050405020304" charset="0"/>
                <a:ea typeface="楷体" panose="02010609060101010101" charset="-122"/>
                <a:cs typeface="Times New Roman" panose="02020603050405020304" charset="0"/>
              </a:rPr>
              <a:t>动</a:t>
            </a:r>
            <a:r>
              <a:rPr lang="zh-CN" altLang="en-US" sz="2800">
                <a:solidFill>
                  <a:schemeClr val="bg1"/>
                </a:solidFill>
                <a:latin typeface="Times New Roman" panose="02020603050405020304" charset="0"/>
                <a:ea typeface="楷体" panose="02010609060101010101" charset="-122"/>
                <a:cs typeface="Times New Roman" panose="02020603050405020304" charset="0"/>
              </a:rPr>
              <a:t>为主</a:t>
            </a:r>
            <a:r>
              <a:rPr lang="zh-CN" altLang="en-US" sz="2800">
                <a:highlight>
                  <a:srgbClr val="00FFFF"/>
                </a:highlight>
                <a:latin typeface="Times New Roman" panose="02020603050405020304" charset="0"/>
                <a:ea typeface="楷体" panose="02010609060101010101" charset="-122"/>
                <a:cs typeface="Times New Roman" panose="02020603050405020304" charset="0"/>
              </a:rPr>
              <a:t>形副</a:t>
            </a:r>
            <a:r>
              <a:rPr lang="zh-CN" altLang="en-US" sz="2800">
                <a:solidFill>
                  <a:schemeClr val="bg1"/>
                </a:solidFill>
                <a:latin typeface="Times New Roman" panose="02020603050405020304" charset="0"/>
                <a:ea typeface="楷体" panose="02010609060101010101" charset="-122"/>
                <a:cs typeface="Times New Roman" panose="02020603050405020304" charset="0"/>
              </a:rPr>
              <a:t>为辅</a:t>
            </a:r>
            <a:r>
              <a:rPr lang="en-US" altLang="zh-CN" sz="2800">
                <a:solidFill>
                  <a:schemeClr val="bg1"/>
                </a:solidFill>
                <a:latin typeface="Times New Roman" panose="02020603050405020304" charset="0"/>
                <a:ea typeface="楷体" panose="02010609060101010101" charset="-122"/>
                <a:cs typeface="Times New Roman" panose="02020603050405020304" charset="0"/>
              </a:rPr>
              <a:t>, </a:t>
            </a:r>
            <a:r>
              <a:rPr lang="zh-CN" altLang="en-US" sz="2800">
                <a:solidFill>
                  <a:schemeClr val="bg1"/>
                </a:solidFill>
                <a:latin typeface="Times New Roman" panose="02020603050405020304" charset="0"/>
                <a:ea typeface="楷体" panose="02010609060101010101" charset="-122"/>
                <a:cs typeface="Times New Roman" panose="02020603050405020304" charset="0"/>
              </a:rPr>
              <a:t>均衡分布）</a:t>
            </a:r>
            <a:r>
              <a:rPr lang="zh-CN" altLang="en-US" sz="4000">
                <a:solidFill>
                  <a:schemeClr val="bg1"/>
                </a:solidFill>
                <a:latin typeface="楷体" panose="02010609060101010101" charset="-122"/>
                <a:ea typeface="楷体" panose="02010609060101010101" charset="-122"/>
                <a:sym typeface="+mn-ea"/>
              </a:rPr>
              <a:t>、上下文</a:t>
            </a:r>
            <a:r>
              <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rPr>
              <a:t>(就近，就远)</a:t>
            </a:r>
            <a:endParaRPr lang="en-US" altLang="zh-CN" sz="2800">
              <a:solidFill>
                <a:schemeClr val="bg1"/>
              </a:solidFill>
              <a:latin typeface="Times New Roman" panose="02020603050405020304" charset="0"/>
              <a:ea typeface="楷体" panose="02010609060101010101" charset="-122"/>
              <a:cs typeface="Times New Roman" panose="02020603050405020304" charset="0"/>
              <a:sym typeface="+mn-ea"/>
            </a:endParaRPr>
          </a:p>
          <a:p>
            <a:pPr marL="571500" lvl="0" indent="-571500" algn="l">
              <a:lnSpc>
                <a:spcPct val="190000"/>
              </a:lnSpc>
              <a:buFont typeface="Arial" panose="020B0604020202020204" pitchFamily="34" charset="0"/>
              <a:buChar char="•"/>
            </a:pPr>
            <a:r>
              <a:rPr lang="zh-CN" altLang="en-US" sz="4000">
                <a:solidFill>
                  <a:schemeClr val="bg1"/>
                </a:solidFill>
                <a:latin typeface="Times New Roman" panose="02020603050405020304" charset="0"/>
                <a:ea typeface="楷体" panose="02010609060101010101" charset="-122"/>
                <a:cs typeface="Times New Roman" panose="02020603050405020304" charset="0"/>
              </a:rPr>
              <a:t>词句：</a:t>
            </a:r>
            <a:r>
              <a:rPr lang="zh-CN" altLang="en-US" sz="4000">
                <a:solidFill>
                  <a:schemeClr val="bg1"/>
                </a:solidFill>
                <a:latin typeface="楷体" panose="02010609060101010101" charset="-122"/>
                <a:ea typeface="楷体" panose="02010609060101010101" charset="-122"/>
                <a:sym typeface="+mn-ea"/>
              </a:rPr>
              <a:t>词汇</a:t>
            </a:r>
            <a:r>
              <a:rPr lang="zh-CN" altLang="en-US" sz="2800">
                <a:solidFill>
                  <a:schemeClr val="bg1"/>
                </a:solidFill>
                <a:latin typeface="Times New Roman" panose="02020603050405020304" charset="0"/>
                <a:ea typeface="楷体" panose="02010609060101010101" charset="-122"/>
                <a:cs typeface="Times New Roman" panose="02020603050405020304" charset="0"/>
                <a:sym typeface="+mn-ea"/>
              </a:rPr>
              <a:t>（低频词、熟词生义）</a:t>
            </a:r>
            <a:r>
              <a:rPr lang="zh-CN" altLang="en-US" sz="4000">
                <a:solidFill>
                  <a:schemeClr val="bg1"/>
                </a:solidFill>
                <a:latin typeface="楷体" panose="02010609060101010101" charset="-122"/>
                <a:ea typeface="楷体" panose="02010609060101010101" charset="-122"/>
                <a:sym typeface="+mn-ea"/>
              </a:rPr>
              <a:t>、</a:t>
            </a:r>
            <a:r>
              <a:rPr lang="zh-CN" altLang="en-US" sz="4000">
                <a:solidFill>
                  <a:schemeClr val="bg1"/>
                </a:solidFill>
                <a:latin typeface="楷体" panose="02010609060101010101" charset="-122"/>
                <a:ea typeface="楷体" panose="02010609060101010101" charset="-122"/>
                <a:sym typeface="+mn-ea"/>
              </a:rPr>
              <a:t>短语、长难句</a:t>
            </a:r>
            <a:endParaRPr lang="en-US" altLang="zh-CN" sz="3200">
              <a:solidFill>
                <a:schemeClr val="bg1"/>
              </a:solidFill>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1"/>
          <p:cNvSpPr>
            <a:spLocks noGrp="1"/>
          </p:cNvSpPr>
          <p:nvPr>
            <p:custDataLst>
              <p:tags r:id="rId1"/>
            </p:custDataLst>
          </p:nvPr>
        </p:nvSpPr>
        <p:spPr>
          <a:xfrm>
            <a:off x="717229" y="256497"/>
            <a:ext cx="7282912" cy="523220"/>
          </a:xfrm>
          <a:prstGeom prst="rect">
            <a:avLst/>
          </a:prstGeom>
        </p:spPr>
        <p:txBody>
          <a:bodyPr vert="horz" lIns="91440" tIns="45720" rIns="91440" bIns="0" rtlCol="0" anchor="b" anchorCtr="0">
            <a:normAutofit/>
          </a:bodyPr>
          <a:lstStyle>
            <a:lvl1pPr algn="l" defTabSz="914400" rtl="0" eaLnBrk="1" latinLnBrk="0" hangingPunct="1">
              <a:lnSpc>
                <a:spcPct val="90000"/>
              </a:lnSpc>
              <a:spcBef>
                <a:spcPct val="0"/>
              </a:spcBef>
              <a:buNone/>
              <a:defRPr lang="zh-CN" altLang="en-US" sz="2800" b="1" kern="1200" spc="100" baseline="0" dirty="0">
                <a:solidFill>
                  <a:schemeClr val="bg1"/>
                </a:solidFill>
                <a:latin typeface="+mj-ea"/>
                <a:ea typeface="+mj-ea"/>
                <a:cs typeface="+mn-cs"/>
              </a:defRPr>
            </a:lvl1pPr>
          </a:lstStyle>
          <a:p>
            <a:r>
              <a:rPr lang="en-US" altLang="zh-CN"/>
              <a:t>   语法填空</a:t>
            </a:r>
            <a:r>
              <a:t>：</a:t>
            </a:r>
            <a:r>
              <a:t>组卷建议</a:t>
            </a:r>
          </a:p>
        </p:txBody>
      </p:sp>
      <p:sp>
        <p:nvSpPr>
          <p:cNvPr id="2" name="文本框 1"/>
          <p:cNvSpPr txBox="1"/>
          <p:nvPr/>
        </p:nvSpPr>
        <p:spPr>
          <a:xfrm>
            <a:off x="716915" y="1374775"/>
            <a:ext cx="10391140" cy="4030980"/>
          </a:xfrm>
          <a:prstGeom prst="rect">
            <a:avLst/>
          </a:prstGeom>
          <a:noFill/>
        </p:spPr>
        <p:txBody>
          <a:bodyPr wrap="square" rtlCol="0">
            <a:spAutoFit/>
          </a:bodyPr>
          <a:p>
            <a:pPr marL="285750" indent="-285750" algn="l">
              <a:lnSpc>
                <a:spcPct val="160000"/>
              </a:lnSpc>
              <a:buClrTx/>
              <a:buSzTx/>
              <a:buFont typeface="Arial" panose="020B0604020202020204" pitchFamily="34" charset="0"/>
              <a:buChar char="•"/>
            </a:pPr>
            <a:r>
              <a:rPr lang="zh-CN" altLang="en-US" sz="4000" b="1">
                <a:solidFill>
                  <a:schemeClr val="bg1"/>
                </a:solidFill>
                <a:latin typeface="宋体" panose="02010600030101010101" pitchFamily="2" charset="-122"/>
                <a:ea typeface="宋体" panose="02010600030101010101" pitchFamily="2" charset="-122"/>
                <a:cs typeface="楷体" panose="02010609060101010101" charset="-122"/>
              </a:rPr>
              <a:t>选材</a:t>
            </a:r>
            <a:r>
              <a:rPr lang="zh-CN" altLang="en-US" sz="4000">
                <a:solidFill>
                  <a:schemeClr val="bg1"/>
                </a:solidFill>
                <a:latin typeface="楷体" panose="02010609060101010101" charset="-122"/>
                <a:ea typeface="楷体" panose="02010609060101010101" charset="-122"/>
                <a:cs typeface="楷体" panose="02010609060101010101" charset="-122"/>
              </a:rPr>
              <a:t>：题材</a:t>
            </a:r>
            <a:r>
              <a:rPr lang="en-US" altLang="zh-CN" sz="2400">
                <a:solidFill>
                  <a:schemeClr val="bg1"/>
                </a:solidFill>
                <a:latin typeface="楷体" panose="02010609060101010101" charset="-122"/>
                <a:ea typeface="楷体" panose="02010609060101010101" charset="-122"/>
                <a:cs typeface="楷体" panose="02010609060101010101" charset="-122"/>
              </a:rPr>
              <a:t>(</a:t>
            </a:r>
            <a:r>
              <a:rPr lang="zh-CN" altLang="en-US" sz="2400">
                <a:solidFill>
                  <a:schemeClr val="bg1"/>
                </a:solidFill>
                <a:latin typeface="楷体" panose="02010609060101010101" charset="-122"/>
                <a:ea typeface="楷体" panose="02010609060101010101" charset="-122"/>
                <a:cs typeface="楷体" panose="02010609060101010101" charset="-122"/>
              </a:rPr>
              <a:t>中国元素</a:t>
            </a:r>
            <a:r>
              <a:rPr lang="en-US" altLang="zh-CN" sz="2400">
                <a:solidFill>
                  <a:schemeClr val="bg1"/>
                </a:solidFill>
                <a:latin typeface="楷体" panose="02010609060101010101" charset="-122"/>
                <a:ea typeface="楷体" panose="02010609060101010101" charset="-122"/>
                <a:cs typeface="楷体" panose="02010609060101010101" charset="-122"/>
              </a:rPr>
              <a:t>)</a:t>
            </a:r>
            <a:r>
              <a:rPr lang="zh-CN" altLang="en-US" sz="4000">
                <a:solidFill>
                  <a:schemeClr val="bg1"/>
                </a:solidFill>
                <a:latin typeface="楷体" panose="02010609060101010101" charset="-122"/>
                <a:ea typeface="楷体" panose="02010609060101010101" charset="-122"/>
                <a:cs typeface="楷体" panose="02010609060101010101" charset="-122"/>
              </a:rPr>
              <a:t>、体裁</a:t>
            </a:r>
            <a:r>
              <a:rPr lang="en-US" altLang="zh-CN" sz="2400">
                <a:solidFill>
                  <a:schemeClr val="bg1"/>
                </a:solidFill>
                <a:latin typeface="楷体" panose="02010609060101010101" charset="-122"/>
                <a:ea typeface="楷体" panose="02010609060101010101" charset="-122"/>
                <a:cs typeface="楷体" panose="02010609060101010101" charset="-122"/>
                <a:sym typeface="+mn-ea"/>
              </a:rPr>
              <a:t>(</a:t>
            </a:r>
            <a:r>
              <a:rPr lang="zh-CN" altLang="en-US" sz="2400">
                <a:solidFill>
                  <a:schemeClr val="bg1"/>
                </a:solidFill>
                <a:latin typeface="楷体" panose="02010609060101010101" charset="-122"/>
                <a:ea typeface="楷体" panose="02010609060101010101" charset="-122"/>
                <a:cs typeface="楷体" panose="02010609060101010101" charset="-122"/>
                <a:sym typeface="+mn-ea"/>
              </a:rPr>
              <a:t>说明文</a:t>
            </a:r>
            <a:r>
              <a:rPr lang="en-US" altLang="zh-CN" sz="2400">
                <a:solidFill>
                  <a:schemeClr val="bg1"/>
                </a:solidFill>
                <a:latin typeface="楷体" panose="02010609060101010101" charset="-122"/>
                <a:ea typeface="楷体" panose="02010609060101010101" charset="-122"/>
                <a:cs typeface="楷体" panose="02010609060101010101" charset="-122"/>
                <a:sym typeface="+mn-ea"/>
              </a:rPr>
              <a:t>+</a:t>
            </a:r>
            <a:r>
              <a:rPr lang="zh-CN" altLang="en-US" sz="2400">
                <a:solidFill>
                  <a:schemeClr val="bg1"/>
                </a:solidFill>
                <a:latin typeface="楷体" panose="02010609060101010101" charset="-122"/>
                <a:ea typeface="楷体" panose="02010609060101010101" charset="-122"/>
                <a:cs typeface="楷体" panose="02010609060101010101" charset="-122"/>
                <a:sym typeface="+mn-ea"/>
              </a:rPr>
              <a:t>记叙文</a:t>
            </a:r>
            <a:r>
              <a:rPr lang="en-US" altLang="zh-CN" sz="2400">
                <a:solidFill>
                  <a:schemeClr val="bg1"/>
                </a:solidFill>
                <a:latin typeface="楷体" panose="02010609060101010101" charset="-122"/>
                <a:ea typeface="楷体" panose="02010609060101010101" charset="-122"/>
                <a:cs typeface="楷体" panose="02010609060101010101" charset="-122"/>
                <a:sym typeface="+mn-ea"/>
              </a:rPr>
              <a:t>)</a:t>
            </a:r>
            <a:r>
              <a:rPr lang="zh-CN" altLang="en-US" sz="4000">
                <a:solidFill>
                  <a:schemeClr val="bg1"/>
                </a:solidFill>
                <a:latin typeface="楷体" panose="02010609060101010101" charset="-122"/>
                <a:ea typeface="楷体" panose="02010609060101010101" charset="-122"/>
                <a:cs typeface="楷体" panose="02010609060101010101" charset="-122"/>
              </a:rPr>
              <a:t>、</a:t>
            </a:r>
            <a:endParaRPr lang="zh-CN" altLang="en-US" sz="4000">
              <a:solidFill>
                <a:schemeClr val="bg1"/>
              </a:solidFill>
              <a:latin typeface="楷体" panose="02010609060101010101" charset="-122"/>
              <a:ea typeface="楷体" panose="02010609060101010101" charset="-122"/>
              <a:cs typeface="楷体" panose="02010609060101010101" charset="-122"/>
            </a:endParaRPr>
          </a:p>
          <a:p>
            <a:pPr marL="285750" indent="-285750" algn="l">
              <a:lnSpc>
                <a:spcPct val="160000"/>
              </a:lnSpc>
              <a:buClrTx/>
              <a:buSzTx/>
              <a:buFont typeface="Arial" panose="020B0604020202020204" pitchFamily="34" charset="0"/>
              <a:buChar char="•"/>
            </a:pPr>
            <a:r>
              <a:rPr lang="zh-CN" altLang="en-US" sz="4000" b="1">
                <a:solidFill>
                  <a:schemeClr val="bg1"/>
                </a:solidFill>
                <a:latin typeface="宋体" panose="02010600030101010101" pitchFamily="2" charset="-122"/>
                <a:ea typeface="宋体" panose="02010600030101010101" pitchFamily="2" charset="-122"/>
                <a:cs typeface="楷体" panose="02010609060101010101" charset="-122"/>
              </a:rPr>
              <a:t>改编</a:t>
            </a:r>
            <a:r>
              <a:rPr lang="zh-CN" altLang="en-US" sz="4000">
                <a:solidFill>
                  <a:schemeClr val="bg1"/>
                </a:solidFill>
                <a:latin typeface="楷体" panose="02010609060101010101" charset="-122"/>
                <a:ea typeface="楷体" panose="02010609060101010101" charset="-122"/>
                <a:cs typeface="楷体" panose="02010609060101010101" charset="-122"/>
              </a:rPr>
              <a:t>：长度</a:t>
            </a:r>
            <a:r>
              <a:rPr lang="zh-CN" altLang="en-US" sz="2400">
                <a:solidFill>
                  <a:schemeClr val="bg1"/>
                </a:solidFill>
                <a:latin typeface="楷体" panose="02010609060101010101" charset="-122"/>
                <a:ea typeface="楷体" panose="02010609060101010101" charset="-122"/>
                <a:cs typeface="楷体" panose="02010609060101010101" charset="-122"/>
              </a:rPr>
              <a:t>（</a:t>
            </a:r>
            <a:r>
              <a:rPr lang="en-US" altLang="zh-CN" sz="2400">
                <a:solidFill>
                  <a:schemeClr val="bg1"/>
                </a:solidFill>
                <a:latin typeface="楷体" panose="02010609060101010101" charset="-122"/>
                <a:ea typeface="楷体" panose="02010609060101010101" charset="-122"/>
                <a:cs typeface="楷体" panose="02010609060101010101" charset="-122"/>
              </a:rPr>
              <a:t>4-6</a:t>
            </a:r>
            <a:r>
              <a:rPr lang="zh-CN" altLang="en-US" sz="2400">
                <a:solidFill>
                  <a:schemeClr val="bg1"/>
                </a:solidFill>
                <a:latin typeface="楷体" panose="02010609060101010101" charset="-122"/>
                <a:ea typeface="楷体" panose="02010609060101010101" charset="-122"/>
                <a:cs typeface="楷体" panose="02010609060101010101" charset="-122"/>
              </a:rPr>
              <a:t>段；200-230）</a:t>
            </a:r>
            <a:r>
              <a:rPr lang="zh-CN" altLang="en-US" sz="4000">
                <a:solidFill>
                  <a:schemeClr val="bg1"/>
                </a:solidFill>
                <a:latin typeface="楷体" panose="02010609060101010101" charset="-122"/>
                <a:ea typeface="楷体" panose="02010609060101010101" charset="-122"/>
                <a:cs typeface="楷体" panose="02010609060101010101" charset="-122"/>
              </a:rPr>
              <a:t>、难度</a:t>
            </a:r>
            <a:r>
              <a:rPr lang="zh-CN" altLang="en-US" sz="2400">
                <a:solidFill>
                  <a:schemeClr val="bg1"/>
                </a:solidFill>
                <a:latin typeface="楷体" panose="02010609060101010101" charset="-122"/>
                <a:ea typeface="楷体" panose="02010609060101010101" charset="-122"/>
                <a:cs typeface="楷体" panose="02010609060101010101" charset="-122"/>
              </a:rPr>
              <a:t>（</a:t>
            </a:r>
            <a:r>
              <a:rPr lang="en-US" altLang="zh-CN" sz="2400">
                <a:solidFill>
                  <a:schemeClr val="bg1"/>
                </a:solidFill>
                <a:latin typeface="楷体" panose="02010609060101010101" charset="-122"/>
                <a:ea typeface="楷体" panose="02010609060101010101" charset="-122"/>
                <a:cs typeface="楷体" panose="02010609060101010101" charset="-122"/>
              </a:rPr>
              <a:t>3</a:t>
            </a:r>
            <a:r>
              <a:rPr lang="zh-CN" altLang="en-US" sz="2400">
                <a:solidFill>
                  <a:schemeClr val="bg1"/>
                </a:solidFill>
                <a:latin typeface="楷体" panose="02010609060101010101" charset="-122"/>
                <a:ea typeface="楷体" panose="02010609060101010101" charset="-122"/>
                <a:cs typeface="楷体" panose="02010609060101010101" charset="-122"/>
              </a:rPr>
              <a:t>0</a:t>
            </a:r>
            <a:r>
              <a:rPr lang="en-US" altLang="zh-CN" sz="2400">
                <a:solidFill>
                  <a:schemeClr val="bg1"/>
                </a:solidFill>
                <a:latin typeface="楷体" panose="02010609060101010101" charset="-122"/>
                <a:ea typeface="楷体" panose="02010609060101010101" charset="-122"/>
                <a:cs typeface="楷体" panose="02010609060101010101" charset="-122"/>
              </a:rPr>
              <a:t>-60</a:t>
            </a:r>
            <a:r>
              <a:rPr lang="zh-CN" altLang="en-US" sz="2400">
                <a:solidFill>
                  <a:schemeClr val="bg1"/>
                </a:solidFill>
                <a:latin typeface="楷体" panose="02010609060101010101" charset="-122"/>
                <a:ea typeface="楷体" panose="02010609060101010101" charset="-122"/>
                <a:cs typeface="楷体" panose="02010609060101010101" charset="-122"/>
              </a:rPr>
              <a:t>）</a:t>
            </a:r>
            <a:endParaRPr lang="zh-CN" altLang="en-US" sz="2400">
              <a:solidFill>
                <a:schemeClr val="bg1"/>
              </a:solidFill>
              <a:latin typeface="楷体" panose="02010609060101010101" charset="-122"/>
              <a:ea typeface="楷体" panose="02010609060101010101" charset="-122"/>
              <a:cs typeface="楷体" panose="02010609060101010101" charset="-122"/>
            </a:endParaRPr>
          </a:p>
          <a:p>
            <a:pPr marL="285750" indent="-285750">
              <a:lnSpc>
                <a:spcPct val="160000"/>
              </a:lnSpc>
              <a:buFont typeface="Arial" panose="020B0604020202020204" pitchFamily="34" charset="0"/>
              <a:buChar char="•"/>
            </a:pPr>
            <a:r>
              <a:rPr lang="zh-CN" altLang="en-US" sz="4000" b="1">
                <a:solidFill>
                  <a:schemeClr val="bg1"/>
                </a:solidFill>
                <a:latin typeface="宋体" panose="02010600030101010101" pitchFamily="2" charset="-122"/>
                <a:ea typeface="宋体" panose="02010600030101010101" pitchFamily="2" charset="-122"/>
                <a:cs typeface="楷体" panose="02010609060101010101" charset="-122"/>
              </a:rPr>
              <a:t>考点</a:t>
            </a:r>
            <a:r>
              <a:rPr lang="zh-CN" altLang="en-US" sz="4000">
                <a:solidFill>
                  <a:schemeClr val="bg1"/>
                </a:solidFill>
                <a:latin typeface="楷体" panose="02010609060101010101" charset="-122"/>
                <a:ea typeface="楷体" panose="02010609060101010101" charset="-122"/>
                <a:cs typeface="楷体" panose="02010609060101010101" charset="-122"/>
                <a:sym typeface="+mn-ea"/>
              </a:rPr>
              <a:t>：</a:t>
            </a:r>
            <a:r>
              <a:rPr lang="en-US" altLang="zh-CN" sz="4000">
                <a:solidFill>
                  <a:schemeClr val="bg1"/>
                </a:solidFill>
                <a:latin typeface="Times New Roman" panose="02020603050405020304" charset="0"/>
                <a:ea typeface="楷体" panose="02010609060101010101" charset="-122"/>
                <a:cs typeface="Times New Roman" panose="02020603050405020304" charset="0"/>
                <a:sym typeface="+mn-ea"/>
              </a:rPr>
              <a:t>8</a:t>
            </a:r>
            <a:r>
              <a:rPr lang="zh-CN" altLang="en-US" sz="4000">
                <a:solidFill>
                  <a:schemeClr val="bg1"/>
                </a:solidFill>
                <a:latin typeface="Times New Roman" panose="02020603050405020304" charset="0"/>
                <a:ea typeface="楷体" panose="02010609060101010101" charset="-122"/>
                <a:cs typeface="Times New Roman" panose="02020603050405020304" charset="0"/>
                <a:sym typeface="+mn-ea"/>
              </a:rPr>
              <a:t>大词类</a:t>
            </a:r>
            <a:r>
              <a:rPr lang="zh-CN" altLang="en-US" sz="2400">
                <a:solidFill>
                  <a:schemeClr val="bg1"/>
                </a:solidFill>
                <a:latin typeface="Times New Roman" panose="02020603050405020304" charset="0"/>
                <a:ea typeface="楷体" panose="02010609060101010101" charset="-122"/>
                <a:cs typeface="Times New Roman" panose="02020603050405020304" charset="0"/>
                <a:sym typeface="+mn-ea"/>
              </a:rPr>
              <a:t>（</a:t>
            </a:r>
            <a:r>
              <a:rPr lang="zh-CN" altLang="en-US" sz="2400" b="1">
                <a:solidFill>
                  <a:srgbClr val="FF0000"/>
                </a:solidFill>
                <a:highlight>
                  <a:srgbClr val="00FFFF"/>
                </a:highlight>
                <a:latin typeface="Times New Roman" panose="02020603050405020304" charset="0"/>
                <a:ea typeface="楷体" panose="02010609060101010101" charset="-122"/>
                <a:cs typeface="Times New Roman" panose="02020603050405020304" charset="0"/>
                <a:sym typeface="+mn-ea"/>
              </a:rPr>
              <a:t>名动形</a:t>
            </a:r>
            <a:r>
              <a:rPr lang="zh-CN" altLang="en-US" sz="2400">
                <a:solidFill>
                  <a:schemeClr val="bg1"/>
                </a:solidFill>
                <a:latin typeface="Times New Roman" panose="02020603050405020304" charset="0"/>
                <a:ea typeface="楷体" panose="02010609060101010101" charset="-122"/>
                <a:cs typeface="Times New Roman" panose="02020603050405020304" charset="0"/>
                <a:sym typeface="+mn-ea"/>
              </a:rPr>
              <a:t>为主，副代介</a:t>
            </a:r>
            <a:r>
              <a:rPr lang="zh-CN" altLang="en-US" sz="2400">
                <a:solidFill>
                  <a:srgbClr val="FF0000"/>
                </a:solidFill>
                <a:highlight>
                  <a:srgbClr val="00FFFF"/>
                </a:highlight>
                <a:latin typeface="Times New Roman" panose="02020603050405020304" charset="0"/>
                <a:ea typeface="楷体" panose="02010609060101010101" charset="-122"/>
                <a:cs typeface="Times New Roman" panose="02020603050405020304" charset="0"/>
                <a:sym typeface="+mn-ea"/>
              </a:rPr>
              <a:t>连</a:t>
            </a:r>
            <a:r>
              <a:rPr lang="zh-CN" altLang="en-US" sz="2400">
                <a:solidFill>
                  <a:schemeClr val="bg1"/>
                </a:solidFill>
                <a:latin typeface="Times New Roman" panose="02020603050405020304" charset="0"/>
                <a:ea typeface="楷体" panose="02010609060101010101" charset="-122"/>
                <a:cs typeface="Times New Roman" panose="02020603050405020304" charset="0"/>
                <a:sym typeface="+mn-ea"/>
              </a:rPr>
              <a:t>冠）、</a:t>
            </a:r>
            <a:r>
              <a:rPr lang="zh-CN" altLang="en-US" sz="4000">
                <a:solidFill>
                  <a:schemeClr val="bg1"/>
                </a:solidFill>
                <a:latin typeface="Times New Roman" panose="02020603050405020304" charset="0"/>
                <a:ea typeface="楷体" panose="02010609060101010101" charset="-122"/>
                <a:cs typeface="Times New Roman" panose="02020603050405020304" charset="0"/>
                <a:sym typeface="+mn-ea"/>
              </a:rPr>
              <a:t>均匀分布</a:t>
            </a:r>
            <a:endParaRPr lang="zh-CN" altLang="en-US" sz="4000">
              <a:solidFill>
                <a:srgbClr val="FF0000"/>
              </a:solidFill>
              <a:highlight>
                <a:srgbClr val="00FFFF"/>
              </a:highlight>
              <a:latin typeface="楷体" panose="02010609060101010101" charset="-122"/>
              <a:ea typeface="楷体" panose="02010609060101010101" charset="-122"/>
              <a:cs typeface="楷体" panose="02010609060101010101" charset="-122"/>
            </a:endParaRPr>
          </a:p>
          <a:p>
            <a:pPr marL="285750" indent="-285750">
              <a:lnSpc>
                <a:spcPct val="160000"/>
              </a:lnSpc>
              <a:buFont typeface="Arial" panose="020B0604020202020204" pitchFamily="34" charset="0"/>
              <a:buChar char="•"/>
            </a:pPr>
            <a:r>
              <a:rPr lang="zh-CN" altLang="en-US" sz="4000" b="1">
                <a:solidFill>
                  <a:schemeClr val="bg1"/>
                </a:solidFill>
                <a:latin typeface="宋体" panose="02010600030101010101" pitchFamily="2" charset="-122"/>
                <a:ea typeface="宋体" panose="02010600030101010101" pitchFamily="2" charset="-122"/>
                <a:cs typeface="楷体" panose="02010609060101010101" charset="-122"/>
              </a:rPr>
              <a:t>特点</a:t>
            </a:r>
            <a:r>
              <a:rPr lang="zh-CN" altLang="en-US" sz="4000">
                <a:solidFill>
                  <a:schemeClr val="bg1"/>
                </a:solidFill>
                <a:latin typeface="楷体" panose="02010609060101010101" charset="-122"/>
                <a:ea typeface="楷体" panose="02010609060101010101" charset="-122"/>
                <a:cs typeface="楷体" panose="02010609060101010101" charset="-122"/>
              </a:rPr>
              <a:t>：</a:t>
            </a:r>
            <a:r>
              <a:rPr lang="en-US" altLang="zh-CN" sz="4000">
                <a:solidFill>
                  <a:schemeClr val="bg1"/>
                </a:solidFill>
                <a:latin typeface="Times New Roman" panose="02020603050405020304" charset="0"/>
                <a:ea typeface="楷体" panose="02010609060101010101" charset="-122"/>
                <a:cs typeface="Times New Roman" panose="02020603050405020304" charset="0"/>
                <a:sym typeface="+mn-ea"/>
              </a:rPr>
              <a:t>长难句</a:t>
            </a:r>
            <a:endParaRPr lang="zh-CN" altLang="en-US" sz="4000">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rcRect l="492" r="855" b="-1882"/>
          <a:stretch>
            <a:fillRect/>
          </a:stretch>
        </p:blipFill>
        <p:spPr>
          <a:xfrm>
            <a:off x="314960" y="429260"/>
            <a:ext cx="4398010" cy="6181725"/>
          </a:xfrm>
          <a:prstGeom prst="rect">
            <a:avLst/>
          </a:prstGeom>
        </p:spPr>
      </p:pic>
      <p:pic>
        <p:nvPicPr>
          <p:cNvPr id="4" name="图片 3"/>
          <p:cNvPicPr>
            <a:picLocks noChangeAspect="1"/>
          </p:cNvPicPr>
          <p:nvPr/>
        </p:nvPicPr>
        <p:blipFill>
          <a:blip r:embed="rId2"/>
          <a:stretch>
            <a:fillRect/>
          </a:stretch>
        </p:blipFill>
        <p:spPr>
          <a:xfrm>
            <a:off x="4935220" y="1399540"/>
            <a:ext cx="2895600" cy="4267200"/>
          </a:xfrm>
          <a:prstGeom prst="rect">
            <a:avLst/>
          </a:prstGeom>
        </p:spPr>
      </p:pic>
      <p:pic>
        <p:nvPicPr>
          <p:cNvPr id="5" name="图片 4"/>
          <p:cNvPicPr>
            <a:picLocks noChangeAspect="1"/>
          </p:cNvPicPr>
          <p:nvPr/>
        </p:nvPicPr>
        <p:blipFill>
          <a:blip r:embed="rId3"/>
          <a:stretch>
            <a:fillRect/>
          </a:stretch>
        </p:blipFill>
        <p:spPr>
          <a:xfrm>
            <a:off x="8014970" y="429260"/>
            <a:ext cx="3076575" cy="5886450"/>
          </a:xfrm>
          <a:prstGeom prst="rect">
            <a:avLst/>
          </a:prstGeom>
        </p:spPr>
      </p:pic>
      <p:pic>
        <p:nvPicPr>
          <p:cNvPr id="6" name="图片 5"/>
          <p:cNvPicPr>
            <a:picLocks noChangeAspect="1"/>
          </p:cNvPicPr>
          <p:nvPr/>
        </p:nvPicPr>
        <p:blipFill>
          <a:blip r:embed="rId4"/>
          <a:stretch>
            <a:fillRect/>
          </a:stretch>
        </p:blipFill>
        <p:spPr>
          <a:xfrm>
            <a:off x="8014970" y="372110"/>
            <a:ext cx="3009900" cy="5943600"/>
          </a:xfrm>
          <a:prstGeom prst="rect">
            <a:avLst/>
          </a:prstGeom>
        </p:spPr>
      </p:pic>
      <p:pic>
        <p:nvPicPr>
          <p:cNvPr id="8" name="图片 7"/>
          <p:cNvPicPr>
            <a:picLocks noChangeAspect="1"/>
          </p:cNvPicPr>
          <p:nvPr/>
        </p:nvPicPr>
        <p:blipFill>
          <a:blip r:embed="rId5"/>
          <a:stretch>
            <a:fillRect/>
          </a:stretch>
        </p:blipFill>
        <p:spPr>
          <a:xfrm>
            <a:off x="8014970" y="429260"/>
            <a:ext cx="3086100" cy="61010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p:tgtEl>
                                          <p:spTgt spid="8"/>
                                        </p:tgtEl>
                                        <p:attrNameLst>
                                          <p:attrName>ppt_y</p:attrName>
                                        </p:attrNameLst>
                                      </p:cBhvr>
                                      <p:tavLst>
                                        <p:tav tm="0">
                                          <p:val>
                                            <p:strVal val="#ppt_y+#ppt_h*1.125000"/>
                                          </p:val>
                                        </p:tav>
                                        <p:tav tm="100000">
                                          <p:val>
                                            <p:strVal val="#ppt_y"/>
                                          </p:val>
                                        </p:tav>
                                      </p:tavLst>
                                    </p:anim>
                                    <p:animEffect transition="in" filter="wipe(up)">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qrcode_for_gh_1f3361100562_1280"/>
          <p:cNvPicPr>
            <a:picLocks noChangeAspect="1"/>
          </p:cNvPicPr>
          <p:nvPr/>
        </p:nvPicPr>
        <p:blipFill>
          <a:blip r:embed="rId1"/>
          <a:stretch>
            <a:fillRect/>
          </a:stretch>
        </p:blipFill>
        <p:spPr>
          <a:xfrm>
            <a:off x="381635" y="2686050"/>
            <a:ext cx="3634740" cy="3634740"/>
          </a:xfrm>
          <a:prstGeom prst="rect">
            <a:avLst/>
          </a:prstGeom>
        </p:spPr>
      </p:pic>
      <p:sp>
        <p:nvSpPr>
          <p:cNvPr id="3" name="文本框 2"/>
          <p:cNvSpPr txBox="1"/>
          <p:nvPr/>
        </p:nvSpPr>
        <p:spPr>
          <a:xfrm>
            <a:off x="4664710" y="3284855"/>
            <a:ext cx="6765290" cy="922020"/>
          </a:xfrm>
          <a:prstGeom prst="rect">
            <a:avLst/>
          </a:prstGeom>
          <a:noFill/>
        </p:spPr>
        <p:txBody>
          <a:bodyPr wrap="square" rtlCol="0">
            <a:spAutoFit/>
          </a:bodyPr>
          <a:p>
            <a:pPr>
              <a:lnSpc>
                <a:spcPct val="150000"/>
              </a:lnSpc>
            </a:pPr>
            <a:r>
              <a:rPr lang="zh-CN" altLang="en-US" sz="2000">
                <a:solidFill>
                  <a:schemeClr val="bg1"/>
                </a:solidFill>
              </a:rPr>
              <a:t>微信公众号</a:t>
            </a:r>
            <a:r>
              <a:rPr lang="zh-CN" altLang="en-US">
                <a:solidFill>
                  <a:schemeClr val="bg1"/>
                </a:solidFill>
              </a:rPr>
              <a:t>：</a:t>
            </a:r>
            <a:r>
              <a:rPr lang="zh-CN" altLang="en-US" sz="3600" b="1">
                <a:solidFill>
                  <a:schemeClr val="bg1"/>
                </a:solidFill>
              </a:rPr>
              <a:t>高中英语命题技术与研究</a:t>
            </a:r>
            <a:endParaRPr lang="zh-CN" altLang="en-US" sz="3600" b="1">
              <a:solidFill>
                <a:schemeClr val="bg1"/>
              </a:solidFill>
              <a:latin typeface="Times New Roman" panose="02020603050405020304" charset="0"/>
              <a:cs typeface="Times New Roman" panose="02020603050405020304" charset="0"/>
              <a:sym typeface="+mn-ea"/>
            </a:endParaRPr>
          </a:p>
        </p:txBody>
      </p:sp>
      <p:pic>
        <p:nvPicPr>
          <p:cNvPr id="4" name="图片 3" descr="QQ截图20180306211332"/>
          <p:cNvPicPr>
            <a:picLocks noChangeAspect="1"/>
          </p:cNvPicPr>
          <p:nvPr/>
        </p:nvPicPr>
        <p:blipFill>
          <a:blip r:embed="rId2"/>
          <a:stretch>
            <a:fillRect/>
          </a:stretch>
        </p:blipFill>
        <p:spPr>
          <a:xfrm>
            <a:off x="81280" y="0"/>
            <a:ext cx="12030075" cy="2012315"/>
          </a:xfrm>
          <a:prstGeom prst="rect">
            <a:avLst/>
          </a:prstGeom>
        </p:spPr>
      </p:pic>
    </p:spTree>
  </p:cSld>
  <p:clrMapOvr>
    <a:masterClrMapping/>
  </p:clrMapOvr>
  <p:transition/>
</p:sld>
</file>

<file path=ppt/tags/tag1.xml><?xml version="1.0" encoding="utf-8"?>
<p:tagLst xmlns:p="http://schemas.openxmlformats.org/presentationml/2006/main">
  <p:tag name="AS_UNIQUEID" val="1186"/>
</p:tagLst>
</file>

<file path=ppt/tags/tag2.xml><?xml version="1.0" encoding="utf-8"?>
<p:tagLst xmlns:p="http://schemas.openxmlformats.org/presentationml/2006/main">
  <p:tag name="AS_UNIQUEID" val="1187"/>
</p:tagLst>
</file>

<file path=ppt/tags/tag3.xml><?xml version="1.0" encoding="utf-8"?>
<p:tagLst xmlns:p="http://schemas.openxmlformats.org/presentationml/2006/main">
  <p:tag name="AS_UNIQUEID" val="1188"/>
</p:tagLst>
</file>

<file path=ppt/tags/tag4.xml><?xml version="1.0" encoding="utf-8"?>
<p:tagLst xmlns:p="http://schemas.openxmlformats.org/presentationml/2006/main">
  <p:tag name="AS_UNIQUEID" val="1189"/>
</p:tagLst>
</file>

<file path=ppt/tags/tag5.xml><?xml version="1.0" encoding="utf-8"?>
<p:tagLst xmlns:p="http://schemas.openxmlformats.org/presentationml/2006/main">
  <p:tag name="AS_UNIQUEID" val="1190"/>
</p:tagLst>
</file>

<file path=ppt/tags/tag6.xml><?xml version="1.0" encoding="utf-8"?>
<p:tagLst xmlns:p="http://schemas.openxmlformats.org/presentationml/2006/main">
  <p:tag name="KSO_WM_DIAGRAM_VIRTUALLY_FRAME" val="{&quot;height&quot;:358.1,&quot;left&quot;:302.4,&quot;top&quot;:104.75,&quot;width&quot;:332.8}"/>
</p:tagLst>
</file>

<file path=ppt/tags/tag7.xml><?xml version="1.0" encoding="utf-8"?>
<p:tagLst xmlns:p="http://schemas.openxmlformats.org/presentationml/2006/main">
  <p:tag name="KSO_WM_DIAGRAM_VIRTUALLY_FRAME" val="{&quot;height&quot;:358.1,&quot;left&quot;:302.4,&quot;top&quot;:104.75,&quot;width&quot;:332.8}"/>
</p:tagLst>
</file>

<file path=ppt/tags/tag8.xml><?xml version="1.0" encoding="utf-8"?>
<p:tagLst xmlns:p="http://schemas.openxmlformats.org/presentationml/2006/main">
  <p:tag name="KSO_WM_DIAGRAM_VIRTUALLY_FRAME" val="{&quot;height&quot;:358.1,&quot;left&quot;:302.4,&quot;top&quot;:104.75,&quot;width&quot;:332.8}"/>
</p:tagLst>
</file>

<file path=ppt/tags/tag9.xml><?xml version="1.0" encoding="utf-8"?>
<p:tagLst xmlns:p="http://schemas.openxmlformats.org/presentationml/2006/main">
  <p:tag name="KSO_WM_DIAGRAM_VIRTUALLY_FRAME" val="{&quot;height&quot;:358.1,&quot;left&quot;:302.4,&quot;top&quot;:104.75,&quot;width&quot;:332.8}"/>
</p:tagLst>
</file>

<file path=ppt/tags/tag10.xml><?xml version="1.0" encoding="utf-8"?>
<p:tagLst xmlns:p="http://schemas.openxmlformats.org/presentationml/2006/main">
  <p:tag name="KSO_WM_DIAGRAM_VIRTUALLY_FRAME" val="{&quot;height&quot;:358.1,&quot;left&quot;:302.4,&quot;top&quot;:104.75,&quot;width&quot;:332.8}"/>
</p:tagLst>
</file>

<file path=ppt/tags/tag11.xml><?xml version="1.0" encoding="utf-8"?>
<p:tagLst xmlns:p="http://schemas.openxmlformats.org/presentationml/2006/main">
  <p:tag name="KSO_WM_DIAGRAM_VIRTUALLY_FRAME" val="{&quot;height&quot;:358.1,&quot;left&quot;:302.4,&quot;top&quot;:104.75,&quot;width&quot;:332.8}"/>
</p:tagLst>
</file>

<file path=ppt/tags/tag12.xml><?xml version="1.0" encoding="utf-8"?>
<p:tagLst xmlns:p="http://schemas.openxmlformats.org/presentationml/2006/main">
  <p:tag name="KSO_WM_DIAGRAM_VIRTUALLY_FRAME" val="{&quot;height&quot;:358.1,&quot;left&quot;:302.4,&quot;top&quot;:104.75,&quot;width&quot;:332.8}"/>
</p:tagLst>
</file>

<file path=ppt/tags/tag13.xml><?xml version="1.0" encoding="utf-8"?>
<p:tagLst xmlns:p="http://schemas.openxmlformats.org/presentationml/2006/main">
  <p:tag name="KSO_WM_DIAGRAM_VIRTUALLY_FRAME" val="{&quot;height&quot;:358.1,&quot;left&quot;:302.4,&quot;top&quot;:104.75,&quot;width&quot;:332.8}"/>
</p:tagLst>
</file>

<file path=ppt/tags/tag14.xml><?xml version="1.0" encoding="utf-8"?>
<p:tagLst xmlns:p="http://schemas.openxmlformats.org/presentationml/2006/main">
  <p:tag name="KSO_WM_DIAGRAM_VIRTUALLY_FRAME" val="{&quot;height&quot;:358.1,&quot;left&quot;:302.4,&quot;top&quot;:104.75,&quot;width&quot;:332.8}"/>
</p:tagLst>
</file>

<file path=ppt/tags/tag15.xml><?xml version="1.0" encoding="utf-8"?>
<p:tagLst xmlns:p="http://schemas.openxmlformats.org/presentationml/2006/main">
  <p:tag name="KSO_WM_DIAGRAM_VIRTUALLY_FRAME" val="{&quot;height&quot;:358.1,&quot;left&quot;:302.4,&quot;top&quot;:104.75,&quot;width&quot;:332.8}"/>
</p:tagLst>
</file>

<file path=ppt/tags/tag16.xml><?xml version="1.0" encoding="utf-8"?>
<p:tagLst xmlns:p="http://schemas.openxmlformats.org/presentationml/2006/main">
  <p:tag name="KSO_WM_DIAGRAM_VIRTUALLY_FRAME" val="{&quot;height&quot;:358.1,&quot;left&quot;:302.4,&quot;top&quot;:104.75,&quot;width&quot;:332.8}"/>
</p:tagLst>
</file>

<file path=ppt/tags/tag17.xml><?xml version="1.0" encoding="utf-8"?>
<p:tagLst xmlns:p="http://schemas.openxmlformats.org/presentationml/2006/main">
  <p:tag name="KSO_WM_DIAGRAM_VIRTUALLY_FRAME" val="{&quot;height&quot;:358.1,&quot;left&quot;:302.4,&quot;top&quot;:104.75,&quot;width&quot;:332.8}"/>
</p:tagLst>
</file>

<file path=ppt/tags/tag18.xml><?xml version="1.0" encoding="utf-8"?>
<p:tagLst xmlns:p="http://schemas.openxmlformats.org/presentationml/2006/main">
  <p:tag name="KSO_WM_DIAGRAM_VIRTUALLY_FRAME" val="{&quot;height&quot;:358.1,&quot;left&quot;:302.4,&quot;top&quot;:104.75,&quot;width&quot;:332.8}"/>
</p:tagLst>
</file>

<file path=ppt/tags/tag19.xml><?xml version="1.0" encoding="utf-8"?>
<p:tagLst xmlns:p="http://schemas.openxmlformats.org/presentationml/2006/main">
  <p:tag name="KSO_WM_DIAGRAM_VIRTUALLY_FRAME" val="{&quot;height&quot;:358.1,&quot;left&quot;:302.4,&quot;top&quot;:104.75,&quot;width&quot;:332.8}"/>
</p:tagLst>
</file>

<file path=ppt/tags/tag20.xml><?xml version="1.0" encoding="utf-8"?>
<p:tagLst xmlns:p="http://schemas.openxmlformats.org/presentationml/2006/main">
  <p:tag name="KSO_WM_DIAGRAM_VIRTUALLY_FRAME" val="{&quot;height&quot;:358.1,&quot;left&quot;:302.4,&quot;top&quot;:104.75,&quot;width&quot;:332.8}"/>
</p:tagLst>
</file>

<file path=ppt/tags/tag21.xml><?xml version="1.0" encoding="utf-8"?>
<p:tagLst xmlns:p="http://schemas.openxmlformats.org/presentationml/2006/main">
  <p:tag name="KSO_WM_DIAGRAM_VIRTUALLY_FRAME" val="{&quot;height&quot;:358.1,&quot;left&quot;:302.4,&quot;top&quot;:104.75,&quot;width&quot;:332.8}"/>
</p:tagLst>
</file>

<file path=ppt/tags/tag22.xml><?xml version="1.0" encoding="utf-8"?>
<p:tagLst xmlns:p="http://schemas.openxmlformats.org/presentationml/2006/main">
  <p:tag name="KSO_WM_DIAGRAM_VIRTUALLY_FRAME" val="{&quot;height&quot;:358.1,&quot;left&quot;:302.4,&quot;top&quot;:104.75,&quot;width&quot;:332.8}"/>
</p:tagLst>
</file>

<file path=ppt/tags/tag23.xml><?xml version="1.0" encoding="utf-8"?>
<p:tagLst xmlns:p="http://schemas.openxmlformats.org/presentationml/2006/main">
  <p:tag name="TABLE_ENDDRAG_ORIGIN_RECT" val="862*517"/>
  <p:tag name="TABLE_ENDDRAG_RECT" val="18*28*862*517"/>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TABLE_ENDDRAG_ORIGIN_RECT" val="862*517"/>
  <p:tag name="TABLE_ENDDRAG_RECT" val="18*28*862*517"/>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DIAGRAM_VIRTUALLY_FRAME" val="{&quot;height&quot;:435.8190018807092,&quot;left&quot;:5.4,&quot;top&quot;:58.68099811929069,&quot;width&quot;:922.2}"/>
</p:tagLst>
</file>

<file path=ppt/tags/tag45.xml><?xml version="1.0" encoding="utf-8"?>
<p:tagLst xmlns:p="http://schemas.openxmlformats.org/presentationml/2006/main">
  <p:tag name="KSO_WM_DIAGRAM_VIRTUALLY_FRAME" val="{&quot;height&quot;:435.8190018807092,&quot;left&quot;:5.4,&quot;top&quot;:58.68099811929069,&quot;width&quot;:922.2}"/>
</p:tagLst>
</file>

<file path=ppt/tags/tag46.xml><?xml version="1.0" encoding="utf-8"?>
<p:tagLst xmlns:p="http://schemas.openxmlformats.org/presentationml/2006/main">
  <p:tag name="KSO_WM_DIAGRAM_VIRTUALLY_FRAME" val="{&quot;height&quot;:435.8190018807092,&quot;left&quot;:5.4,&quot;top&quot;:58.68099811929069,&quot;width&quot;:922.2}"/>
</p:tagLst>
</file>

<file path=ppt/tags/tag47.xml><?xml version="1.0" encoding="utf-8"?>
<p:tagLst xmlns:p="http://schemas.openxmlformats.org/presentationml/2006/main">
  <p:tag name="KSO_WM_DIAGRAM_VIRTUALLY_FRAME" val="{&quot;height&quot;:435.8190018807092,&quot;left&quot;:5.4,&quot;top&quot;:58.68099811929069,&quot;width&quot;:922.2}"/>
</p:tagLst>
</file>

<file path=ppt/tags/tag48.xml><?xml version="1.0" encoding="utf-8"?>
<p:tagLst xmlns:p="http://schemas.openxmlformats.org/presentationml/2006/main">
  <p:tag name="KSO_WM_UNIT_TABLE_BEAUTIFY" val="smartTable{a166a4b7-a15c-46e1-87c8-e75871e47d3c}"/>
  <p:tag name="TABLE_ENDDRAG_ORIGIN_RECT" val="867*383"/>
  <p:tag name="TABLE_ENDDRAG_RECT" val="46*146*867*383"/>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TABLE_ENDDRAG_ORIGIN_RECT" val="783*170"/>
  <p:tag name="TABLE_ENDDRAG_RECT" val="71*284*783*170"/>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 name="KSO_WM_DIAGRAM_VIRTUALLY_FRAME" val="{&quot;height&quot;:373.4,&quot;left&quot;:-14.05,&quot;top&quot;:37.45,&quot;width&quot;:1199.2}"/>
</p:tagLst>
</file>

<file path=ppt/tags/tag66.xml><?xml version="1.0" encoding="utf-8"?>
<p:tagLst xmlns:p="http://schemas.openxmlformats.org/presentationml/2006/main">
  <p:tag name="KSO_WM_BEAUTIFY_FLAG" val=""/>
  <p:tag name="KSO_WM_DIAGRAM_VIRTUALLY_FRAME" val="{&quot;height&quot;:373.4,&quot;left&quot;:-14.05,&quot;top&quot;:37.45,&quot;width&quot;:1199.2}"/>
</p:tagLst>
</file>

<file path=ppt/tags/tag67.xml><?xml version="1.0" encoding="utf-8"?>
<p:tagLst xmlns:p="http://schemas.openxmlformats.org/presentationml/2006/main">
  <p:tag name="KSO_WM_BEAUTIFY_FLAG" val=""/>
  <p:tag name="KSO_WM_DIAGRAM_VIRTUALLY_FRAME" val="{&quot;height&quot;:373.4,&quot;left&quot;:-14.05,&quot;top&quot;:37.45,&quot;width&quot;:1199.2}"/>
</p:tagLst>
</file>

<file path=ppt/tags/tag68.xml><?xml version="1.0" encoding="utf-8"?>
<p:tagLst xmlns:p="http://schemas.openxmlformats.org/presentationml/2006/main">
  <p:tag name="KSO_WM_BEAUTIFY_FLAG" val=""/>
  <p:tag name="KSO_WM_DIAGRAM_VIRTUALLY_FRAME" val="{&quot;height&quot;:373.4,&quot;left&quot;:-14.05,&quot;top&quot;:37.45,&quot;width&quot;:1199.2}"/>
</p:tagLst>
</file>

<file path=ppt/tags/tag69.xml><?xml version="1.0" encoding="utf-8"?>
<p:tagLst xmlns:p="http://schemas.openxmlformats.org/presentationml/2006/main">
  <p:tag name="KSO_WM_BEAUTIFY_FLAG" val=""/>
  <p:tag name="KSO_WM_DIAGRAM_VIRTUALLY_FRAME" val="{&quot;height&quot;:373.4,&quot;left&quot;:-14.05,&quot;top&quot;:37.45,&quot;width&quot;:1199.2}"/>
</p:tagLst>
</file>

<file path=ppt/tags/tag70.xml><?xml version="1.0" encoding="utf-8"?>
<p:tagLst xmlns:p="http://schemas.openxmlformats.org/presentationml/2006/main">
  <p:tag name="KSO_WM_BEAUTIFY_FLAG" val=""/>
  <p:tag name="KSO_WM_DIAGRAM_VIRTUALLY_FRAME" val="{&quot;height&quot;:373.4,&quot;left&quot;:-14.05,&quot;top&quot;:37.45,&quot;width&quot;:1199.2}"/>
</p:tagLst>
</file>

<file path=ppt/tags/tag71.xml><?xml version="1.0" encoding="utf-8"?>
<p:tagLst xmlns:p="http://schemas.openxmlformats.org/presentationml/2006/main">
  <p:tag name="KSO_WM_BEAUTIFY_FLAG" val=""/>
  <p:tag name="KSO_WM_DIAGRAM_VIRTUALLY_FRAME" val="{&quot;height&quot;:373.4,&quot;left&quot;:-14.05,&quot;top&quot;:37.45,&quot;width&quot;:1199.2}"/>
</p:tagLst>
</file>

<file path=ppt/tags/tag72.xml><?xml version="1.0" encoding="utf-8"?>
<p:tagLst xmlns:p="http://schemas.openxmlformats.org/presentationml/2006/main">
  <p:tag name="KSO_WM_BEAUTIFY_FLAG" val=""/>
  <p:tag name="KSO_WM_DIAGRAM_VIRTUALLY_FRAME" val="{&quot;height&quot;:373.4,&quot;left&quot;:-14.05,&quot;top&quot;:37.45,&quot;width&quot;:1199.2}"/>
</p:tagLst>
</file>

<file path=ppt/tags/tag73.xml><?xml version="1.0" encoding="utf-8"?>
<p:tagLst xmlns:p="http://schemas.openxmlformats.org/presentationml/2006/main">
  <p:tag name="KSO_WM_BEAUTIFY_FLAG" val=""/>
  <p:tag name="KSO_WM_DIAGRAM_VIRTUALLY_FRAME" val="{&quot;height&quot;:373.4,&quot;left&quot;:-14.05,&quot;top&quot;:37.45,&quot;width&quot;:1199.2}"/>
</p:tagLst>
</file>

<file path=ppt/tags/tag74.xml><?xml version="1.0" encoding="utf-8"?>
<p:tagLst xmlns:p="http://schemas.openxmlformats.org/presentationml/2006/main">
  <p:tag name="KSO_WM_BEAUTIFY_FLAG" val=""/>
  <p:tag name="KSO_WM_DIAGRAM_VIRTUALLY_FRAME" val="{&quot;height&quot;:551,&quot;left&quot;:-2,&quot;top&quot;:6.1,&quot;width&quot;:1257.15}"/>
</p:tagLst>
</file>

<file path=ppt/tags/tag75.xml><?xml version="1.0" encoding="utf-8"?>
<p:tagLst xmlns:p="http://schemas.openxmlformats.org/presentationml/2006/main">
  <p:tag name="KSO_WM_BEAUTIFY_FLAG" val=""/>
  <p:tag name="KSO_WM_DIAGRAM_VIRTUALLY_FRAME" val="{&quot;height&quot;:551,&quot;left&quot;:-2,&quot;top&quot;:6.1,&quot;width&quot;:1257.15}"/>
</p:tagLst>
</file>

<file path=ppt/tags/tag76.xml><?xml version="1.0" encoding="utf-8"?>
<p:tagLst xmlns:p="http://schemas.openxmlformats.org/presentationml/2006/main">
  <p:tag name="KSO_WM_BEAUTIFY_FLAG" val=""/>
  <p:tag name="KSO_WM_DIAGRAM_VIRTUALLY_FRAME" val="{&quot;height&quot;:551,&quot;left&quot;:-2,&quot;top&quot;:6.1,&quot;width&quot;:1257.15}"/>
</p:tagLst>
</file>

<file path=ppt/tags/tag77.xml><?xml version="1.0" encoding="utf-8"?>
<p:tagLst xmlns:p="http://schemas.openxmlformats.org/presentationml/2006/main">
  <p:tag name="KSO_WM_BEAUTIFY_FLAG" val=""/>
  <p:tag name="KSO_WM_DIAGRAM_VIRTUALLY_FRAME" val="{&quot;height&quot;:373.4,&quot;left&quot;:-14.05,&quot;top&quot;:37.45,&quot;width&quot;:1199.2}"/>
</p:tagLst>
</file>

<file path=ppt/tags/tag78.xml><?xml version="1.0" encoding="utf-8"?>
<p:tagLst xmlns:p="http://schemas.openxmlformats.org/presentationml/2006/main">
  <p:tag name="KSO_WM_BEAUTIFY_FLAG" val=""/>
  <p:tag name="KSO_WM_DIAGRAM_VIRTUALLY_FRAME" val="{&quot;height&quot;:373.4,&quot;left&quot;:-14.05,&quot;top&quot;:37.45,&quot;width&quot;:1199.2}"/>
</p:tagLst>
</file>

<file path=ppt/tags/tag79.xml><?xml version="1.0" encoding="utf-8"?>
<p:tagLst xmlns:p="http://schemas.openxmlformats.org/presentationml/2006/main">
  <p:tag name="KSO_WM_BEAUTIFY_FLAG" val=""/>
  <p:tag name="KSO_WM_DIAGRAM_VIRTUALLY_FRAME" val="{&quot;height&quot;:373.4,&quot;left&quot;:-14.05,&quot;top&quot;:37.45,&quot;width&quot;:1199.2}"/>
</p:tagLst>
</file>

<file path=ppt/tags/tag80.xml><?xml version="1.0" encoding="utf-8"?>
<p:tagLst xmlns:p="http://schemas.openxmlformats.org/presentationml/2006/main">
  <p:tag name="KSO_WM_BEAUTIFY_FLAG" val=""/>
  <p:tag name="KSO_WM_DIAGRAM_VIRTUALLY_FRAME" val="{&quot;height&quot;:373.4,&quot;left&quot;:-14.05,&quot;top&quot;:37.45,&quot;width&quot;:1199.2}"/>
</p:tagLst>
</file>

<file path=ppt/tags/tag81.xml><?xml version="1.0" encoding="utf-8"?>
<p:tagLst xmlns:p="http://schemas.openxmlformats.org/presentationml/2006/main">
  <p:tag name="KSO_WM_BEAUTIFY_FLAG" val=""/>
  <p:tag name="KSO_WM_DIAGRAM_VIRTUALLY_FRAME" val="{&quot;height&quot;:373.4,&quot;left&quot;:-14.05,&quot;top&quot;:37.45,&quot;width&quot;:1199.2}"/>
</p:tagLst>
</file>

<file path=ppt/tags/tag82.xml><?xml version="1.0" encoding="utf-8"?>
<p:tagLst xmlns:p="http://schemas.openxmlformats.org/presentationml/2006/main">
  <p:tag name="KSO_WM_BEAUTIFY_FLAG" val=""/>
  <p:tag name="KSO_WM_DIAGRAM_VIRTUALLY_FRAME" val="{&quot;height&quot;:373.4,&quot;left&quot;:-14.05,&quot;top&quot;:37.45,&quot;width&quot;:1199.2}"/>
</p:tagLst>
</file>

<file path=ppt/tags/tag83.xml><?xml version="1.0" encoding="utf-8"?>
<p:tagLst xmlns:p="http://schemas.openxmlformats.org/presentationml/2006/main">
  <p:tag name="KSO_WM_BEAUTIFY_FLAG" val=""/>
  <p:tag name="KSO_WM_DIAGRAM_VIRTUALLY_FRAME" val="{&quot;height&quot;:373.4,&quot;left&quot;:-14.05,&quot;top&quot;:37.45,&quot;width&quot;:1199.2}"/>
</p:tagLst>
</file>

<file path=ppt/tags/tag84.xml><?xml version="1.0" encoding="utf-8"?>
<p:tagLst xmlns:p="http://schemas.openxmlformats.org/presentationml/2006/main">
  <p:tag name="KSO_WM_BEAUTIFY_FLAG" val=""/>
  <p:tag name="KSO_WM_DIAGRAM_VIRTUALLY_FRAME" val="{&quot;height&quot;:373.4,&quot;left&quot;:-14.05,&quot;top&quot;:37.45,&quot;width&quot;:1199.2}"/>
</p:tagLst>
</file>

<file path=ppt/tags/tag85.xml><?xml version="1.0" encoding="utf-8"?>
<p:tagLst xmlns:p="http://schemas.openxmlformats.org/presentationml/2006/main">
  <p:tag name="TABLE_ENDDRAG_ORIGIN_RECT" val="887*118"/>
  <p:tag name="TABLE_ENDDRAG_RECT" val="50*12*887*118"/>
</p:tagLst>
</file>

<file path=ppt/tags/tag86.xml><?xml version="1.0" encoding="utf-8"?>
<p:tagLst xmlns:p="http://schemas.openxmlformats.org/presentationml/2006/main">
  <p:tag name="TABLE_ENDDRAG_ORIGIN_RECT" val="810*397"/>
  <p:tag name="TABLE_ENDDRAG_RECT" val="79*136*810*397"/>
</p:tagLst>
</file>

<file path=ppt/tags/tag87.xml><?xml version="1.0" encoding="utf-8"?>
<p:tagLst xmlns:p="http://schemas.openxmlformats.org/presentationml/2006/main">
  <p:tag name="TABLE_ENDDRAG_ORIGIN_RECT" val="862*517"/>
  <p:tag name="TABLE_ENDDRAG_RECT" val="18*28*862*517"/>
</p:tagLst>
</file>

<file path=ppt/tags/tag88.xml><?xml version="1.0" encoding="utf-8"?>
<p:tagLst xmlns:p="http://schemas.openxmlformats.org/presentationml/2006/main">
  <p:tag name="KSO_WM_DIAGRAM_VIRTUALLY_FRAME" val="{&quot;height&quot;:431.9,&quot;left&quot;:46.9,&quot;top&quot;:78.15,&quot;width&quot;:859.7}"/>
</p:tagLst>
</file>

<file path=ppt/tags/tag89.xml><?xml version="1.0" encoding="utf-8"?>
<p:tagLst xmlns:p="http://schemas.openxmlformats.org/presentationml/2006/main">
  <p:tag name="KSO_WM_DIAGRAM_VIRTUALLY_FRAME" val="{&quot;height&quot;:431.9,&quot;left&quot;:46.9,&quot;top&quot;:78.15,&quot;width&quot;:859.7}"/>
</p:tagLst>
</file>

<file path=ppt/tags/tag90.xml><?xml version="1.0" encoding="utf-8"?>
<p:tagLst xmlns:p="http://schemas.openxmlformats.org/presentationml/2006/main">
  <p:tag name="KSO_WM_DIAGRAM_VIRTUALLY_FRAME" val="{&quot;height&quot;:431.9,&quot;left&quot;:46.9,&quot;top&quot;:78.15,&quot;width&quot;:859.7}"/>
</p:tagLst>
</file>

<file path=ppt/tags/tag91.xml><?xml version="1.0" encoding="utf-8"?>
<p:tagLst xmlns:p="http://schemas.openxmlformats.org/presentationml/2006/main">
  <p:tag name="KSO_WM_DIAGRAM_VIRTUALLY_FRAME" val="{&quot;height&quot;:431.9,&quot;left&quot;:46.9,&quot;top&quot;:78.15,&quot;width&quot;:859.7}"/>
</p:tagLst>
</file>

<file path=ppt/tags/tag92.xml><?xml version="1.0" encoding="utf-8"?>
<p:tagLst xmlns:p="http://schemas.openxmlformats.org/presentationml/2006/main">
  <p:tag name="KSO_WM_DIAGRAM_VIRTUALLY_FRAME" val="{&quot;height&quot;:431.9,&quot;left&quot;:46.9,&quot;top&quot;:78.15,&quot;width&quot;:859.7}"/>
</p:tagLst>
</file>

<file path=ppt/tags/tag93.xml><?xml version="1.0" encoding="utf-8"?>
<p:tagLst xmlns:p="http://schemas.openxmlformats.org/presentationml/2006/main">
  <p:tag name="KSO_WM_DIAGRAM_VIRTUALLY_FRAME" val="{&quot;height&quot;:431.9,&quot;left&quot;:46.9,&quot;top&quot;:78.15,&quot;width&quot;:859.7}"/>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PP_MARK_KEY" val="e17d65db-b0bb-48be-8e7a-3f29e6048f79"/>
  <p:tag name="COMMONDATA" val="eyJoZGlkIjoiMWJhOWRiZjc3NGFlMTBkNGE4ZGQ3ODU0OWNjNTUyZWEifQ=="/>
  <p:tag name="commondata" val="eyJoZGlkIjoiMzEwNTM5NzYwMDRjMzkwZTVkZjY2ODkwMGIxNGU0OTUifQ=="/>
</p:tagLst>
</file>

<file path=ppt/theme/theme1.xml><?xml version="1.0" encoding="utf-8"?>
<a:theme xmlns:a="http://schemas.openxmlformats.org/drawingml/2006/main" name="1_Office 主题​​">
  <a:themeElements>
    <a:clrScheme name="民大">
      <a:dk1>
        <a:sysClr val="windowText" lastClr="000000"/>
      </a:dk1>
      <a:lt1>
        <a:sysClr val="window" lastClr="FFFFFF"/>
      </a:lt1>
      <a:dk2>
        <a:srgbClr val="44546A"/>
      </a:dk2>
      <a:lt2>
        <a:srgbClr val="E7E6E6"/>
      </a:lt2>
      <a:accent1>
        <a:srgbClr val="D7010E"/>
      </a:accent1>
      <a:accent2>
        <a:srgbClr val="CC4226"/>
      </a:accent2>
      <a:accent3>
        <a:srgbClr val="2B948C"/>
      </a:accent3>
      <a:accent4>
        <a:srgbClr val="3B5DCC"/>
      </a:accent4>
      <a:accent5>
        <a:srgbClr val="FCDE99"/>
      </a:accent5>
      <a:accent6>
        <a:srgbClr val="5C448A"/>
      </a:accent6>
      <a:hlink>
        <a:srgbClr val="0563C1"/>
      </a:hlink>
      <a:folHlink>
        <a:srgbClr val="954F72"/>
      </a:folHlink>
    </a:clrScheme>
    <a:fontScheme name="自定义 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12481</Words>
  <Application>WPS 演示</Application>
  <PresentationFormat>自定义</PresentationFormat>
  <Paragraphs>800</Paragraphs>
  <Slides>55</Slides>
  <Notes>23</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55</vt:i4>
      </vt:variant>
    </vt:vector>
  </HeadingPairs>
  <TitlesOfParts>
    <vt:vector size="73" baseType="lpstr">
      <vt:lpstr>Arial</vt:lpstr>
      <vt:lpstr>宋体</vt:lpstr>
      <vt:lpstr>Wingdings</vt:lpstr>
      <vt:lpstr>华文行楷</vt:lpstr>
      <vt:lpstr>微软雅黑</vt:lpstr>
      <vt:lpstr>思源黑体 Bold</vt:lpstr>
      <vt:lpstr>黑体</vt:lpstr>
      <vt:lpstr>Times New Roman</vt:lpstr>
      <vt:lpstr>楷体</vt:lpstr>
      <vt:lpstr>Impact</vt:lpstr>
      <vt:lpstr>Arial Unicode MS</vt:lpstr>
      <vt:lpstr>Arial Unicode MS</vt:lpstr>
      <vt:lpstr>Calibri</vt:lpstr>
      <vt:lpstr>Arial</vt:lpstr>
      <vt:lpstr>Times New Roman</vt:lpstr>
      <vt:lpstr>汉仪雅酷黑简</vt:lpstr>
      <vt:lpstr>Wonder Arial</vt:lpstr>
      <vt:lpstr>1_Office 主题​​</vt:lpstr>
      <vt:lpstr>PowerPoint 演示文稿</vt:lpstr>
      <vt:lpstr>PowerPoint 演示文稿</vt:lpstr>
      <vt:lpstr>PowerPoint 演示文稿</vt:lpstr>
      <vt:lpstr>PowerPoint 演示文稿</vt:lpstr>
      <vt:lpstr>   1. 听力理解</vt:lpstr>
      <vt:lpstr>2024年浙江首考英语“听力”版块有哪些命题亮点？</vt:lpstr>
      <vt:lpstr>PowerPoint 演示文稿</vt:lpstr>
      <vt:lpstr>选题建议</vt:lpstr>
      <vt:lpstr>PowerPoint 演示文稿</vt:lpstr>
      <vt:lpstr>   阅读理解</vt:lpstr>
      <vt:lpstr>PowerPoint 演示文稿</vt:lpstr>
      <vt:lpstr>命题流程: 选材 （What / Where)</vt:lpstr>
      <vt:lpstr>命题流程: 选材</vt:lpstr>
      <vt:lpstr> 高考英语材料特点：立德树人</vt:lpstr>
      <vt:lpstr>教育部教育考试院：高考英语全国卷试题分析</vt:lpstr>
      <vt:lpstr> 材料特点：立德树人</vt:lpstr>
      <vt:lpstr> 材料特点：立德树人</vt:lpstr>
      <vt:lpstr>2024-2025全国卷II阅读选材特点：长度，难度，生词</vt:lpstr>
      <vt:lpstr>2025全国卷II阅读选材特点：长度，难度，生词</vt:lpstr>
      <vt:lpstr>2024全国卷II阅读选材特点：长度，难度，生词</vt:lpstr>
      <vt:lpstr>2. 考点</vt:lpstr>
      <vt:lpstr>     2. 考点怎么定？ (2024 QGII-A)</vt:lpstr>
      <vt:lpstr>     2. 考点怎么定？ (2025 QGII-B)</vt:lpstr>
      <vt:lpstr>     2. 考点怎么定？ (2024 QGII-C)</vt:lpstr>
      <vt:lpstr>     2. 考点怎么定？ (2025 QGII-C)</vt:lpstr>
      <vt:lpstr>PowerPoint 演示文稿</vt:lpstr>
      <vt:lpstr>     4. 答案怎么编？ </vt:lpstr>
      <vt:lpstr>     4. 答案怎么编？ (2024 QGII-C)</vt:lpstr>
      <vt:lpstr>     4. 答案怎么编？ (2024 QGI / II)</vt:lpstr>
      <vt:lpstr>PowerPoint 演示文稿</vt:lpstr>
      <vt:lpstr>     5. 干扰项怎么编？ </vt:lpstr>
      <vt:lpstr>     5. 干扰项怎么编？ (2024 QGI-D)</vt:lpstr>
      <vt:lpstr> 阅读理解 ：组卷建议—— 四选一  </vt:lpstr>
      <vt:lpstr>   阅读理解 —— 七选五</vt:lpstr>
      <vt:lpstr>2024 I</vt:lpstr>
      <vt:lpstr>2024 I</vt:lpstr>
      <vt:lpstr>     阅读理解 —— 七选五（干扰项）</vt:lpstr>
      <vt:lpstr> 阅读理解 ：组卷建议—— 七选五  </vt:lpstr>
      <vt:lpstr>PowerPoint 演示文稿</vt:lpstr>
      <vt:lpstr>完形填空   </vt:lpstr>
      <vt:lpstr>PowerPoint 演示文稿</vt:lpstr>
      <vt:lpstr>完形填空 ：组卷建议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阅读理解 ：组卷建议—— 四选一  </vt:lpstr>
      <vt:lpstr> 阅读理解 ：组卷建议—— 七选五  </vt:lpstr>
      <vt:lpstr>完形填空 ：组卷建议   </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Administrator</dc:creator>
  <cp:lastModifiedBy>英子</cp:lastModifiedBy>
  <cp:revision>915</cp:revision>
  <dcterms:created xsi:type="dcterms:W3CDTF">2019-06-19T02:08:00Z</dcterms:created>
  <dcterms:modified xsi:type="dcterms:W3CDTF">2025-09-29T01:04:44Z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2052-12.1.0.22529</vt:lpwstr>
  </property>
  <property fmtid="{D5CDD505-2E9C-101B-9397-08002B2CF9AE}" pid="3" name="ICV">
    <vt:lpwstr>884AB343DEAD472F8C0F5B4F5EBE8A40_13</vt:lpwstr>
  </property>
</Properties>
</file>